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60" r:id="rId5"/>
    <p:sldId id="261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37237" cy="6863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502E-E9DC-483F-AD59-DD3AE176B4F6}" type="datetimeFigureOut">
              <a:rPr lang="uk-UA" smtClean="0"/>
              <a:pPr/>
              <a:t>03.03.2021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5AEA-0A50-4DE2-8AFB-E95A94E2EBB3}" type="slidenum">
              <a:rPr lang="uk-UA" smtClean="0"/>
              <a:pPr/>
              <a:t>‹N°›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502E-E9DC-483F-AD59-DD3AE176B4F6}" type="datetimeFigureOut">
              <a:rPr lang="uk-UA" smtClean="0"/>
              <a:pPr/>
              <a:t>03.03.2021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5AEA-0A50-4DE2-8AFB-E95A94E2EBB3}" type="slidenum">
              <a:rPr lang="uk-UA" smtClean="0"/>
              <a:pPr/>
              <a:t>‹N°›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502E-E9DC-483F-AD59-DD3AE176B4F6}" type="datetimeFigureOut">
              <a:rPr lang="uk-UA" smtClean="0"/>
              <a:pPr/>
              <a:t>03.03.2021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5AEA-0A50-4DE2-8AFB-E95A94E2EBB3}" type="slidenum">
              <a:rPr lang="uk-UA" smtClean="0"/>
              <a:pPr/>
              <a:t>‹N°›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502E-E9DC-483F-AD59-DD3AE176B4F6}" type="datetimeFigureOut">
              <a:rPr lang="uk-UA" smtClean="0"/>
              <a:pPr/>
              <a:t>03.03.2021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5AEA-0A50-4DE2-8AFB-E95A94E2EBB3}" type="slidenum">
              <a:rPr lang="uk-UA" smtClean="0"/>
              <a:pPr/>
              <a:t>‹N°›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502E-E9DC-483F-AD59-DD3AE176B4F6}" type="datetimeFigureOut">
              <a:rPr lang="uk-UA" smtClean="0"/>
              <a:pPr/>
              <a:t>03.03.2021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5AEA-0A50-4DE2-8AFB-E95A94E2EBB3}" type="slidenum">
              <a:rPr lang="uk-UA" smtClean="0"/>
              <a:pPr/>
              <a:t>‹N°›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502E-E9DC-483F-AD59-DD3AE176B4F6}" type="datetimeFigureOut">
              <a:rPr lang="uk-UA" smtClean="0"/>
              <a:pPr/>
              <a:t>03.03.2021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5AEA-0A50-4DE2-8AFB-E95A94E2EBB3}" type="slidenum">
              <a:rPr lang="uk-UA" smtClean="0"/>
              <a:pPr/>
              <a:t>‹N°›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502E-E9DC-483F-AD59-DD3AE176B4F6}" type="datetimeFigureOut">
              <a:rPr lang="uk-UA" smtClean="0"/>
              <a:pPr/>
              <a:t>03.03.2021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5AEA-0A50-4DE2-8AFB-E95A94E2EBB3}" type="slidenum">
              <a:rPr lang="uk-UA" smtClean="0"/>
              <a:pPr/>
              <a:t>‹N°›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502E-E9DC-483F-AD59-DD3AE176B4F6}" type="datetimeFigureOut">
              <a:rPr lang="uk-UA" smtClean="0"/>
              <a:pPr/>
              <a:t>03.03.2021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5AEA-0A50-4DE2-8AFB-E95A94E2EBB3}" type="slidenum">
              <a:rPr lang="uk-UA" smtClean="0"/>
              <a:pPr/>
              <a:t>‹N°›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502E-E9DC-483F-AD59-DD3AE176B4F6}" type="datetimeFigureOut">
              <a:rPr lang="uk-UA" smtClean="0"/>
              <a:pPr/>
              <a:t>03.03.2021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5AEA-0A50-4DE2-8AFB-E95A94E2EBB3}" type="slidenum">
              <a:rPr lang="uk-UA" smtClean="0"/>
              <a:pPr/>
              <a:t>‹N°›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2708920"/>
            <a:ext cx="5040560" cy="1793167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Sanatorium</a:t>
            </a:r>
            <a:r>
              <a:rPr lang="uk-UA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uk-UA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"Ruska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Polyana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</a:t>
            </a:r>
            <a:endParaRPr lang="uk-UA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4000504"/>
            <a:ext cx="1762044" cy="1723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371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1628800"/>
            <a:ext cx="3168352" cy="1683568"/>
          </a:xfrm>
          <a:prstGeom prst="roundRect">
            <a:avLst>
              <a:gd name="adj" fmla="val 64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BS-010119-AAI </a:t>
            </a:r>
            <a:r>
              <a:rPr lang="en-US" sz="2400" b="1" dirty="0" err="1"/>
              <a:t>Thermoshaker</a:t>
            </a:r>
            <a:r>
              <a:rPr lang="en-US" sz="2400" b="1" dirty="0"/>
              <a:t> for PST-60HL tablets</a:t>
            </a:r>
            <a:endParaRPr lang="ru-RU" sz="2400" dirty="0"/>
          </a:p>
        </p:txBody>
      </p:sp>
      <p:pic>
        <p:nvPicPr>
          <p:cNvPr id="2050" name="Picture 2" descr="pst_60h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992971"/>
            <a:ext cx="4000528" cy="31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523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1628800"/>
            <a:ext cx="3168352" cy="1683568"/>
          </a:xfrm>
          <a:prstGeom prst="roundRect">
            <a:avLst>
              <a:gd name="adj" fmla="val 64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HiPo</a:t>
            </a:r>
            <a:r>
              <a:rPr lang="en-US" sz="2400" b="1" dirty="0"/>
              <a:t> MPP-96 Photometer for </a:t>
            </a:r>
            <a:r>
              <a:rPr lang="en-US" sz="2400" b="1" dirty="0" err="1"/>
              <a:t>Biosan</a:t>
            </a:r>
            <a:r>
              <a:rPr lang="en-US" sz="2400" b="1" dirty="0"/>
              <a:t> </a:t>
            </a:r>
            <a:r>
              <a:rPr lang="en-US" sz="2400" b="1" dirty="0" err="1"/>
              <a:t>microplates</a:t>
            </a:r>
            <a:endParaRPr lang="ru-RU" sz="2400" dirty="0"/>
          </a:p>
        </p:txBody>
      </p:sp>
      <p:pic>
        <p:nvPicPr>
          <p:cNvPr id="3074" name="Picture 2" descr="Картинки по запросу &quot;hipo mpp-96 фотометр для микропланшетов biosa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688" y="1928802"/>
            <a:ext cx="4197900" cy="310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52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1628800"/>
            <a:ext cx="3168352" cy="2157390"/>
          </a:xfrm>
          <a:prstGeom prst="roundRect">
            <a:avLst>
              <a:gd name="adj" fmla="val 64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Set of reagents </a:t>
            </a:r>
            <a:r>
              <a:rPr lang="en-US" sz="2400" b="1" dirty="0" err="1"/>
              <a:t>QuantiFERON</a:t>
            </a:r>
            <a:r>
              <a:rPr lang="en-US" sz="2400" b="1" dirty="0"/>
              <a:t>®-TB Gold Plus (QFT®-Plus) 2 ELISA plates. QIAGEN</a:t>
            </a:r>
            <a:endParaRPr lang="ru-RU" sz="2400" dirty="0"/>
          </a:p>
        </p:txBody>
      </p:sp>
      <p:pic>
        <p:nvPicPr>
          <p:cNvPr id="4098" name="Picture 2" descr="2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85992"/>
            <a:ext cx="45053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52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571480"/>
            <a:ext cx="3643338" cy="2143140"/>
          </a:xfrm>
          <a:prstGeom prst="roundRect">
            <a:avLst>
              <a:gd name="adj" fmla="val 64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 </a:t>
            </a:r>
            <a:r>
              <a:rPr lang="en-US" sz="2400" b="1" dirty="0"/>
              <a:t>Blood collection tubes </a:t>
            </a:r>
            <a:r>
              <a:rPr lang="en-US" sz="2400" b="1" dirty="0" err="1"/>
              <a:t>QuantiFERON</a:t>
            </a:r>
            <a:r>
              <a:rPr lang="en-US" sz="2400" b="1" dirty="0"/>
              <a:t>®-TB Gold Plus (QFT®-Plus). QIAGEN</a:t>
            </a:r>
            <a:endParaRPr lang="ru-RU" sz="2400" dirty="0"/>
          </a:p>
        </p:txBody>
      </p:sp>
      <p:pic>
        <p:nvPicPr>
          <p:cNvPr id="5122" name="Picture 2" descr="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71810"/>
            <a:ext cx="725095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52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357290" y="2214554"/>
            <a:ext cx="6429420" cy="2071702"/>
          </a:xfrm>
          <a:prstGeom prst="roundRect">
            <a:avLst>
              <a:gd name="adj" fmla="val 64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Thank you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97252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320000" cy="2850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48" y="3356991"/>
            <a:ext cx="4320000" cy="3200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48" y="332656"/>
            <a:ext cx="4320000" cy="2850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3356992"/>
            <a:ext cx="4320000" cy="3200648"/>
          </a:xfrm>
          <a:prstGeom prst="roundRect">
            <a:avLst>
              <a:gd name="adj" fmla="val 64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>
                <a:latin typeface="Arial" pitchFamily="34" charset="0"/>
                <a:cs typeface="Arial" pitchFamily="34" charset="0"/>
              </a:rPr>
              <a:t>The regional sanatorium for children «Ruska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polyana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» is</a:t>
            </a:r>
            <a:r>
              <a:rPr lang="uk-UA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a modern medic</a:t>
            </a:r>
            <a:r>
              <a:rPr lang="uk-UA" sz="21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l-prophylactic</a:t>
            </a:r>
            <a:r>
              <a:rPr lang="uk-UA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institution that treats 1500 – 2000 children per year. It is situated on 9 hectares in pine forest reserve.</a:t>
            </a:r>
            <a:r>
              <a:rPr lang="uk-UA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There is a school I-II grades</a:t>
            </a:r>
            <a:r>
              <a:rPr lang="uk-UA" sz="21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where children study according to the program of secondary school </a:t>
            </a:r>
          </a:p>
        </p:txBody>
      </p:sp>
    </p:spTree>
    <p:extLst>
      <p:ext uri="{BB962C8B-B14F-4D97-AF65-F5344CB8AC3E}">
        <p14:creationId xmlns:p14="http://schemas.microsoft.com/office/powerpoint/2010/main" val="76745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4214818"/>
            <a:ext cx="4320480" cy="1261733"/>
          </a:xfrm>
          <a:prstGeom prst="roundRect">
            <a:avLst>
              <a:gd name="adj" fmla="val 64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Arial" pitchFamily="34" charset="0"/>
                <a:cs typeface="Arial" pitchFamily="34" charset="0"/>
              </a:rPr>
              <a:t>In the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laboratory works a laboratory doctor, a laboratory assistant and a  nurse.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6086724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929066"/>
            <a:ext cx="3429024" cy="2662587"/>
          </a:xfrm>
          <a:prstGeom prst="roundRect">
            <a:avLst>
              <a:gd name="adj" fmla="val 80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158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96" y="3447368"/>
            <a:ext cx="4392000" cy="329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392000" cy="329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251518" y="3933056"/>
            <a:ext cx="4032450" cy="2376264"/>
          </a:xfrm>
          <a:prstGeom prst="roundRect">
            <a:avLst>
              <a:gd name="adj" fmla="val 64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>
                <a:latin typeface="Arial" pitchFamily="34" charset="0"/>
                <a:cs typeface="Arial" pitchFamily="34" charset="0"/>
              </a:rPr>
              <a:t>Cabinet of general clinical research, performs general urine tests, ketone bodies, bile pigments, urine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birirubin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scrapings for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enterobiosis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feces for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helminth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eggs.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1124744"/>
            <a:ext cx="4032000" cy="1237828"/>
          </a:xfrm>
          <a:prstGeom prst="roundRect">
            <a:avLst>
              <a:gd name="adj" fmla="val 64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rial" pitchFamily="34" charset="0"/>
                <a:cs typeface="Arial" pitchFamily="34" charset="0"/>
              </a:rPr>
              <a:t>The cabinet for taking biological material </a:t>
            </a:r>
            <a:endParaRPr lang="uk-UA" sz="21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100" dirty="0">
                <a:latin typeface="Arial" pitchFamily="34" charset="0"/>
                <a:cs typeface="Arial" pitchFamily="34" charset="0"/>
              </a:rPr>
              <a:t>(blood sampling)</a:t>
            </a:r>
          </a:p>
        </p:txBody>
      </p:sp>
    </p:spTree>
    <p:extLst>
      <p:ext uri="{BB962C8B-B14F-4D97-AF65-F5344CB8AC3E}">
        <p14:creationId xmlns:p14="http://schemas.microsoft.com/office/powerpoint/2010/main" val="31726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96" y="3447368"/>
            <a:ext cx="4392000" cy="329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251518" y="3933056"/>
            <a:ext cx="4032450" cy="2376264"/>
          </a:xfrm>
          <a:prstGeom prst="roundRect">
            <a:avLst>
              <a:gd name="adj" fmla="val 64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>
                <a:latin typeface="Arial" pitchFamily="34" charset="0"/>
                <a:cs typeface="Arial" pitchFamily="34" charset="0"/>
              </a:rPr>
              <a:t>Cabinet of hematological research, performs a general blood test.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692696"/>
            <a:ext cx="4032000" cy="2232248"/>
          </a:xfrm>
          <a:prstGeom prst="roundRect">
            <a:avLst>
              <a:gd name="adj" fmla="val 64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>
                <a:latin typeface="Arial" pitchFamily="34" charset="0"/>
                <a:cs typeface="Arial" pitchFamily="34" charset="0"/>
              </a:rPr>
              <a:t>Cabinet of biochemical research, performs biochemical research: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Asat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bilirubin, urea,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thymol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test, uric acid,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creatinine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total protein, </a:t>
            </a:r>
            <a:r>
              <a:rPr lang="el-GR" sz="2100" dirty="0">
                <a:latin typeface="Arial" pitchFamily="34" charset="0"/>
                <a:cs typeface="Arial" pitchFamily="34" charset="0"/>
              </a:rPr>
              <a:t>α-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amylase, CRP and RF factor, blood glucose.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2" y="124596"/>
            <a:ext cx="4392000" cy="329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8542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000108"/>
            <a:ext cx="6286512" cy="2828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3929066"/>
            <a:ext cx="6177738" cy="2779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714612" y="71414"/>
            <a:ext cx="4143404" cy="714380"/>
          </a:xfrm>
          <a:prstGeom prst="roundRect">
            <a:avLst>
              <a:gd name="adj" fmla="val 64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Laboratory equipment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2880320" cy="6400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28" y="3586557"/>
            <a:ext cx="3240000" cy="30460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91" y="332658"/>
            <a:ext cx="3240000" cy="3005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68172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2214554"/>
            <a:ext cx="3168352" cy="1683568"/>
          </a:xfrm>
          <a:prstGeom prst="roundRect">
            <a:avLst>
              <a:gd name="adj" fmla="val 64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Hematological analyzer Micro CC 20 plus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92883"/>
            <a:ext cx="5178152" cy="535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85728"/>
            <a:ext cx="8715436" cy="714380"/>
          </a:xfrm>
          <a:prstGeom prst="roundRect">
            <a:avLst>
              <a:gd name="adj" fmla="val 64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Equipment that must be purchased to upgrade the laboratory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2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1628800"/>
            <a:ext cx="3168352" cy="1683568"/>
          </a:xfrm>
          <a:prstGeom prst="roundRect">
            <a:avLst>
              <a:gd name="adj" fmla="val 64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Biosan</a:t>
            </a:r>
            <a:r>
              <a:rPr lang="en-US" sz="2400" dirty="0"/>
              <a:t> </a:t>
            </a:r>
            <a:r>
              <a:rPr lang="en-US" sz="2400" b="1" dirty="0"/>
              <a:t>IW-8 Automatic </a:t>
            </a:r>
            <a:r>
              <a:rPr lang="en-US" sz="2400" b="1" dirty="0" err="1"/>
              <a:t>Biosan</a:t>
            </a:r>
            <a:r>
              <a:rPr lang="en-US" sz="2400" b="1" dirty="0"/>
              <a:t> tablet washer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iw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143116"/>
            <a:ext cx="372093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5234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</TotalTime>
  <Words>232</Words>
  <Application>Microsoft Office PowerPoint</Application>
  <PresentationFormat>Affichage à l'écran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Georgia</vt:lpstr>
      <vt:lpstr>Trebuchet MS</vt:lpstr>
      <vt:lpstr>Воздушный поток</vt:lpstr>
      <vt:lpstr>Sanatorium  "Ruska Polyana"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inokc</dc:creator>
  <cp:lastModifiedBy>mariechristine.dochy@gmail.com</cp:lastModifiedBy>
  <cp:revision>26</cp:revision>
  <dcterms:created xsi:type="dcterms:W3CDTF">2021-02-18T19:04:52Z</dcterms:created>
  <dcterms:modified xsi:type="dcterms:W3CDTF">2021-03-03T08:40:16Z</dcterms:modified>
</cp:coreProperties>
</file>