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6"/>
  </p:notesMasterIdLst>
  <p:sldIdLst>
    <p:sldId id="266" r:id="rId2"/>
    <p:sldId id="294" r:id="rId3"/>
    <p:sldId id="296" r:id="rId4"/>
    <p:sldId id="316" r:id="rId5"/>
    <p:sldId id="306" r:id="rId6"/>
    <p:sldId id="311" r:id="rId7"/>
    <p:sldId id="314" r:id="rId8"/>
    <p:sldId id="313" r:id="rId9"/>
    <p:sldId id="305" r:id="rId10"/>
    <p:sldId id="304" r:id="rId11"/>
    <p:sldId id="307" r:id="rId12"/>
    <p:sldId id="317" r:id="rId13"/>
    <p:sldId id="315" r:id="rId14"/>
    <p:sldId id="275" r:id="rId15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702">
          <p15:clr>
            <a:srgbClr val="A4A3A4"/>
          </p15:clr>
        </p15:guide>
        <p15:guide id="4" pos="2880">
          <p15:clr>
            <a:srgbClr val="A4A3A4"/>
          </p15:clr>
        </p15:guide>
        <p15:guide id="5" pos="249">
          <p15:clr>
            <a:srgbClr val="A4A3A4"/>
          </p15:clr>
        </p15:guide>
        <p15:guide id="6" pos="5511">
          <p15:clr>
            <a:srgbClr val="A4A3A4"/>
          </p15:clr>
        </p15:guide>
        <p15:guide id="7" pos="46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0302E"/>
    <a:srgbClr val="A10F6D"/>
    <a:srgbClr val="0056A3"/>
    <a:srgbClr val="A9B900"/>
    <a:srgbClr val="005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>
        <p:scale>
          <a:sx n="96" d="100"/>
          <a:sy n="96" d="100"/>
        </p:scale>
        <p:origin x="-586" y="-62"/>
      </p:cViewPr>
      <p:guideLst>
        <p:guide orient="horz" pos="2160"/>
        <p:guide orient="horz" pos="935"/>
        <p:guide orient="horz" pos="3702"/>
        <p:guide pos="2880"/>
        <p:guide pos="249"/>
        <p:guide pos="5511"/>
        <p:guide pos="46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4A346-6789-46F1-8A9A-75255FDBF91A}" type="datetimeFigureOut">
              <a:rPr lang="fr-FR" smtClean="0"/>
              <a:t>08/09/2017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8289A-CB6F-4B37-8EB3-826E3E1623C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21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reseau-entreprendr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/>
          <a:stretch/>
        </p:blipFill>
        <p:spPr>
          <a:xfrm>
            <a:off x="2308367" y="-4869"/>
            <a:ext cx="4527263" cy="28163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287" y="2811489"/>
            <a:ext cx="8353425" cy="1154225"/>
          </a:xfrm>
        </p:spPr>
        <p:txBody>
          <a:bodyPr anchor="b" anchorCtr="0"/>
          <a:lstStyle>
            <a:lvl1pPr>
              <a:defRPr sz="3200" spc="5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287" y="4541778"/>
            <a:ext cx="8353425" cy="1129680"/>
          </a:xfrm>
        </p:spPr>
        <p:txBody>
          <a:bodyPr>
            <a:normAutofit/>
          </a:bodyPr>
          <a:lstStyle>
            <a:lvl1pPr marL="0" indent="0" algn="ctr">
              <a:buNone/>
              <a:defRPr sz="1400" b="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8" y="4149080"/>
            <a:ext cx="237744" cy="233172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395289" y="6341978"/>
            <a:ext cx="8353424" cy="3600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50" b="0" cap="none" spc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074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81128"/>
            <a:ext cx="9144000" cy="2276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287" y="4620478"/>
            <a:ext cx="8353425" cy="1069234"/>
          </a:xfrm>
        </p:spPr>
        <p:txBody>
          <a:bodyPr anchor="b" anchorCtr="0"/>
          <a:lstStyle>
            <a:lvl1pPr>
              <a:defRPr sz="2800" spc="5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8" y="6004140"/>
            <a:ext cx="237744" cy="233172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395289" y="6341978"/>
            <a:ext cx="8353424" cy="3600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500" b="0" cap="none" spc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1048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JJ MOIS AAAA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36153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2000" indent="-252000">
              <a:buClr>
                <a:schemeClr val="tx2"/>
              </a:buClr>
              <a:buFont typeface="Symbol" panose="05050102010706020507" pitchFamily="18" charset="2"/>
              <a:buChar char="·"/>
              <a:defRPr sz="2000" b="0" cap="none" baseline="0"/>
            </a:lvl1pPr>
            <a:lvl2pPr marL="468000" indent="-180000">
              <a:buClr>
                <a:schemeClr val="bg2"/>
              </a:buClr>
              <a:buFont typeface="Calibri" panose="020F0502020204030204" pitchFamily="34" charset="0"/>
              <a:buChar char="–"/>
              <a:defRPr>
                <a:solidFill>
                  <a:schemeClr val="bg2"/>
                </a:solidFill>
              </a:defRPr>
            </a:lvl2pPr>
            <a:lvl3pPr marL="720000" indent="-2160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JJ MOIS AAAA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59271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en re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688" y="1484313"/>
            <a:ext cx="6985024" cy="3528863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15900" indent="-215900">
              <a:buClr>
                <a:schemeClr val="tx1"/>
              </a:buClr>
              <a:defRPr/>
            </a:lvl2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JJ MOIS AAAA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95289" y="5157191"/>
            <a:ext cx="8353424" cy="719733"/>
          </a:xfrm>
        </p:spPr>
        <p:txBody>
          <a:bodyPr>
            <a:normAutofit/>
          </a:bodyPr>
          <a:lstStyle>
            <a:lvl1pPr marL="216000" indent="-216000" algn="l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600" b="1" i="1" cap="none" spc="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5661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7" y="1484312"/>
            <a:ext cx="3960689" cy="4392961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JJ MOIS AAAA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4788024" y="1479907"/>
            <a:ext cx="3960689" cy="4392961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207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+ Titre obj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7" y="1484313"/>
            <a:ext cx="3960689" cy="43926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JJ MOIS AAAA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4"/>
          </p:nvPr>
        </p:nvSpPr>
        <p:spPr>
          <a:xfrm>
            <a:off x="4788024" y="1916831"/>
            <a:ext cx="3960689" cy="3960093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88024" y="1484313"/>
            <a:ext cx="3960689" cy="16927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 b="1" cap="all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dirty="0"/>
              <a:t>Titre de l'objet</a:t>
            </a:r>
          </a:p>
        </p:txBody>
      </p:sp>
    </p:spTree>
    <p:extLst>
      <p:ext uri="{BB962C8B-B14F-4D97-AF65-F5344CB8AC3E}">
        <p14:creationId xmlns:p14="http://schemas.microsoft.com/office/powerpoint/2010/main" val="102529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395289" y="3861048"/>
            <a:ext cx="8353424" cy="64807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 b="0" cap="none" spc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73" y="-26775"/>
            <a:ext cx="3332995" cy="21259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22" y="2348875"/>
            <a:ext cx="5472695" cy="288037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395288" y="6444238"/>
            <a:ext cx="8353425" cy="12465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" dirty="0">
                <a:solidFill>
                  <a:schemeClr val="bg1"/>
                </a:solidFill>
              </a:rPr>
              <a:t>Association reconnue d’utilité publique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395288" y="4703372"/>
            <a:ext cx="8353424" cy="64807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100" b="0" cap="none" spc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2" name="ZoneTexte 11">
            <a:hlinkClick r:id="rId4" tooltip="Site Réseau Entreprendre"/>
          </p:cNvPr>
          <p:cNvSpPr txBox="1"/>
          <p:nvPr userDrawn="1"/>
        </p:nvSpPr>
        <p:spPr>
          <a:xfrm>
            <a:off x="400357" y="2708920"/>
            <a:ext cx="8353425" cy="12465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0" b="1" cap="all" baseline="0" dirty="0">
                <a:solidFill>
                  <a:schemeClr val="tx1"/>
                </a:solidFill>
              </a:rPr>
              <a:t>www.reseau-entreprendre.org 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395287" y="3433802"/>
            <a:ext cx="8353425" cy="1384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000" b="1" cap="all" baseline="0" dirty="0">
                <a:solidFill>
                  <a:schemeClr val="tx1"/>
                </a:solidFill>
              </a:rPr>
              <a:t>CONTACT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66" y="4579984"/>
            <a:ext cx="86868" cy="7315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99" y="3597956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9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287" y="548680"/>
            <a:ext cx="8353425" cy="648072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287" y="1484312"/>
            <a:ext cx="8353425" cy="439296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267744" y="6590106"/>
            <a:ext cx="1693454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JJ MOIS AAAA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48064" y="6590106"/>
            <a:ext cx="36000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4919"/>
            <a:ext cx="301753" cy="301753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4447932" y="245660"/>
            <a:ext cx="261857" cy="138499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ctr"/>
            <a:fld id="{4FAD4B16-F06E-49A4-BF28-2B41E27FC4BC}" type="slidenum">
              <a:rPr lang="fr-FR" sz="900" smtClean="0">
                <a:solidFill>
                  <a:schemeClr val="bg1"/>
                </a:solidFill>
              </a:rPr>
              <a:pPr algn="ctr"/>
              <a:t>‹N°›</a:t>
            </a:fld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7" y="6093516"/>
            <a:ext cx="1152146" cy="772670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395288" y="1246988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0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5" r:id="rId4"/>
    <p:sldLayoutId id="2147483660" r:id="rId5"/>
    <p:sldLayoutId id="2147483661" r:id="rId6"/>
    <p:sldLayoutId id="2147483662" r:id="rId7"/>
    <p:sldLayoutId id="2147483663" r:id="rId8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2400"/>
        </a:spcBef>
        <a:buSzPct val="100000"/>
        <a:buFontTx/>
        <a:buBlip>
          <a:blip r:embed="rId12"/>
        </a:buBlip>
        <a:defRPr sz="1800" b="1" kern="1200" cap="all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16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Symbol" panose="05050102010706020507" pitchFamily="18" charset="2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180000" algn="l" defTabSz="914400" rtl="0" eaLnBrk="1" latinLnBrk="0" hangingPunct="1">
        <a:lnSpc>
          <a:spcPct val="90000"/>
        </a:lnSpc>
        <a:spcBef>
          <a:spcPts val="300"/>
        </a:spcBef>
        <a:buFont typeface="Calibri" panose="020F0502020204030204" pitchFamily="34" charset="0"/>
        <a:buChar char="–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1080000" indent="-180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90000"/>
        </a:lnSpc>
        <a:spcBef>
          <a:spcPts val="1200"/>
        </a:spcBef>
        <a:buSzPct val="100000"/>
        <a:buFontTx/>
        <a:buBlip>
          <a:blip r:embed="rId14"/>
        </a:buBlip>
        <a:defRPr sz="1600" b="1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montagnon@reseau-entreprendre.org" TargetMode="External"/><Relationship Id="rId7" Type="http://schemas.openxmlformats.org/officeDocument/2006/relationships/image" Target="../media/image48.jpg"/><Relationship Id="rId2" Type="http://schemas.openxmlformats.org/officeDocument/2006/relationships/hyperlink" Target="mailto:nbergdolt@reseau-entreprendre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hyperlink" Target="mailto:acombe@reseau-entreprendre.or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combe@reseau-entreprendre.org" TargetMode="External"/><Relationship Id="rId2" Type="http://schemas.openxmlformats.org/officeDocument/2006/relationships/hyperlink" Target="mailto:mmontagnon@reseau-entreprendre.or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hyperlink" Target="mailto:nbergdolt@reseau-entreprendr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7.png"/><Relationship Id="rId7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g"/><Relationship Id="rId5" Type="http://schemas.openxmlformats.org/officeDocument/2006/relationships/image" Target="../media/image19.png"/><Relationship Id="rId10" Type="http://schemas.openxmlformats.org/officeDocument/2006/relationships/image" Target="../media/image36.jpg"/><Relationship Id="rId4" Type="http://schemas.openxmlformats.org/officeDocument/2006/relationships/image" Target="../media/image18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55677" y="4238680"/>
            <a:ext cx="5832648" cy="1154225"/>
          </a:xfrm>
          <a:solidFill>
            <a:schemeClr val="accent1"/>
          </a:solidFill>
        </p:spPr>
        <p:txBody>
          <a:bodyPr/>
          <a:lstStyle/>
          <a:p>
            <a:r>
              <a:rPr lang="pt-BR" sz="2800" dirty="0"/>
              <a:t>Présentation ROTARY</a:t>
            </a:r>
            <a:br>
              <a:rPr lang="pt-BR" sz="2800" dirty="0"/>
            </a:br>
            <a:r>
              <a:rPr lang="pt-BR" sz="1400" i="1" dirty="0"/>
              <a:t>5 septmbre 2017</a:t>
            </a:r>
            <a:endParaRPr lang="fr-FR" sz="1400" b="0" i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2017</a:t>
            </a:r>
          </a:p>
        </p:txBody>
      </p:sp>
      <p:pic>
        <p:nvPicPr>
          <p:cNvPr id="5" name="Imag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1" t="82819" r="10970" b="4769"/>
          <a:stretch/>
        </p:blipFill>
        <p:spPr>
          <a:xfrm>
            <a:off x="3145055" y="2827332"/>
            <a:ext cx="2952328" cy="104701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Imag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2" t="52238" r="33650" b="23893"/>
          <a:stretch/>
        </p:blipFill>
        <p:spPr>
          <a:xfrm>
            <a:off x="465715" y="3747516"/>
            <a:ext cx="1764195" cy="172484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63863">
            <a:off x="4545195" y="4041495"/>
            <a:ext cx="342900" cy="36703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1" t="52704" r="-1" b="23682"/>
          <a:stretch/>
        </p:blipFill>
        <p:spPr>
          <a:xfrm>
            <a:off x="6979100" y="3874345"/>
            <a:ext cx="1748134" cy="170829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1" name="Imag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145055" y="152439"/>
            <a:ext cx="27622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2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Réseau Entreprendre Essonne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03648" y="1610281"/>
            <a:ext cx="6624736" cy="9417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En 2016, Réseau Entreprendre en Essonne a accompagné et financé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20 entreprises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, ce qui représente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33 Lauréat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s, jeunes chefs d’entreprise.</a:t>
            </a:r>
          </a:p>
          <a:p>
            <a:pPr>
              <a:lnSpc>
                <a:spcPct val="90000"/>
              </a:lnSpc>
            </a:pP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Image 7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6" y="1610281"/>
            <a:ext cx="1133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03648" y="2990949"/>
            <a:ext cx="7272408" cy="74789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Ils ont bénéficié d’un total de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839 500 € de prêts d’honneur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de notre propre fonds,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260 000 € du fonds INNOV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, ainsi que de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36 000 € de prêts d’honneur du fonds régional Ile-de-France Transmission </a:t>
            </a: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Image 1" descr="Résultat de recherche d'images pour &quot;dessin financement prê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0" y="3041047"/>
            <a:ext cx="657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85251" y="5184458"/>
            <a:ext cx="8661529" cy="443198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Ces projets permettent la création de 430 emplois et le maintien de 38 emplois en Essonne</a:t>
            </a:r>
          </a:p>
          <a:p>
            <a:pPr>
              <a:lnSpc>
                <a:spcPct val="90000"/>
              </a:lnSpc>
            </a:pP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455425" y="4319096"/>
            <a:ext cx="3275118" cy="2492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4 430 heures de bénévolat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par an.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40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demain 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72566" y="1367850"/>
            <a:ext cx="6512520" cy="4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09582" y="1368116"/>
            <a:ext cx="3672408" cy="88639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Devenir le premier acteur privé de création d’emplois</a:t>
            </a:r>
          </a:p>
          <a:p>
            <a:pPr>
              <a:lnSpc>
                <a:spcPct val="90000"/>
              </a:lnSpc>
            </a:pPr>
            <a:endParaRPr lang="fr-F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17" y="1435619"/>
            <a:ext cx="2838450" cy="16097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76302" y="3264759"/>
            <a:ext cx="4728146" cy="66479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Faire savoir notre savoir-faire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71600" y="5445224"/>
            <a:ext cx="5400600" cy="3323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Professionnaliser nos pratiques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25" y="2797185"/>
            <a:ext cx="2390775" cy="19145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07" y="4184858"/>
            <a:ext cx="1856986" cy="18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2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7" y="620688"/>
            <a:ext cx="8353425" cy="648072"/>
          </a:xfrm>
        </p:spPr>
        <p:txBody>
          <a:bodyPr/>
          <a:lstStyle/>
          <a:p>
            <a:r>
              <a:rPr lang="fr-FR" sz="2900" dirty="0"/>
              <a:t>CHEFS d’ENTREPRISE, POURQUOI NOUS REJOINDRE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287" y="1513761"/>
            <a:ext cx="4674821" cy="141269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200" b="1" dirty="0"/>
              <a:t>        Vos attentes en tant que membres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S’engager dans un réseau actif de dirigeants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Vous impliquer dans l’écosystème entrepreneurial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Entretenir une veille sur les innovations et les jeunes entreprises prometteuses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Favoriser la création d’emplois en France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522622" y="3693907"/>
            <a:ext cx="5621378" cy="135729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200" b="1" dirty="0"/>
              <a:t>             Vos engagements en tant que membres</a:t>
            </a:r>
            <a:br>
              <a:rPr lang="fr-FR" sz="2200" b="1" dirty="0"/>
            </a:br>
            <a:endParaRPr lang="fr-FR" sz="10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Participer à la sélection des projets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Accompagner des entrepreneurs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Soutenir financièrement la vie de l’association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dirty="0"/>
          </a:p>
        </p:txBody>
      </p:sp>
      <p:grpSp>
        <p:nvGrpSpPr>
          <p:cNvPr id="33" name="Groupe 32"/>
          <p:cNvGrpSpPr/>
          <p:nvPr/>
        </p:nvGrpSpPr>
        <p:grpSpPr>
          <a:xfrm>
            <a:off x="6012160" y="1544666"/>
            <a:ext cx="2232248" cy="1519871"/>
            <a:chOff x="5292080" y="3861048"/>
            <a:chExt cx="3168486" cy="2111003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3861048"/>
              <a:ext cx="3168486" cy="2111003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0000">
              <a:off x="6674823" y="4382380"/>
              <a:ext cx="646943" cy="517700"/>
            </a:xfrm>
            <a:prstGeom prst="rect">
              <a:avLst/>
            </a:prstGeom>
          </p:spPr>
        </p:pic>
      </p:grp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137" b="62925"/>
          <a:stretch/>
        </p:blipFill>
        <p:spPr>
          <a:xfrm>
            <a:off x="3707904" y="3693378"/>
            <a:ext cx="623985" cy="2865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5" y="1402034"/>
            <a:ext cx="367200" cy="3707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517" y="5407071"/>
            <a:ext cx="4641326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>
            <a:defPPr>
              <a:defRPr lang="fr-FR"/>
            </a:defPPr>
            <a:lvl1pPr>
              <a:lnSpc>
                <a:spcPct val="90000"/>
              </a:lnSpc>
              <a:defRPr sz="1400"/>
            </a:lvl1pPr>
          </a:lstStyle>
          <a:p>
            <a:r>
              <a:rPr lang="fr-FR" sz="2000" b="1" dirty="0"/>
              <a:t>Des moments de convivialité et d’échanges</a:t>
            </a:r>
          </a:p>
        </p:txBody>
      </p:sp>
      <p:cxnSp>
        <p:nvCxnSpPr>
          <p:cNvPr id="25" name="Connecteur droit 24"/>
          <p:cNvCxnSpPr/>
          <p:nvPr/>
        </p:nvCxnSpPr>
        <p:spPr>
          <a:xfrm>
            <a:off x="423022" y="5085184"/>
            <a:ext cx="8474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483596" y="5152619"/>
            <a:ext cx="1986112" cy="96949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Rencontres régulières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Repas partagés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Visites originales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Evènements VIP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…</a:t>
            </a:r>
          </a:p>
        </p:txBody>
      </p:sp>
      <p:sp>
        <p:nvSpPr>
          <p:cNvPr id="8" name="ZoneTexte 7"/>
          <p:cNvSpPr txBox="1"/>
          <p:nvPr/>
        </p:nvSpPr>
        <p:spPr>
          <a:xfrm rot="20693146">
            <a:off x="187639" y="3518566"/>
            <a:ext cx="3706005" cy="553998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/>
              <a:t>TRANSMETTRE POUR S’EPANOUIR</a:t>
            </a:r>
          </a:p>
          <a:p>
            <a:pPr algn="ctr">
              <a:lnSpc>
                <a:spcPct val="90000"/>
              </a:lnSpc>
            </a:pPr>
            <a:r>
              <a:rPr lang="fr-FR" sz="2000" b="1" dirty="0"/>
              <a:t>UN ENGAGEMENT A LA CARTE</a:t>
            </a:r>
          </a:p>
        </p:txBody>
      </p:sp>
    </p:spTree>
    <p:extLst>
      <p:ext uri="{BB962C8B-B14F-4D97-AF65-F5344CB8AC3E}">
        <p14:creationId xmlns:p14="http://schemas.microsoft.com/office/powerpoint/2010/main" val="258672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équipe au service de l’entreprise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72566" y="1367850"/>
            <a:ext cx="6512520" cy="4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00700" y="4844305"/>
            <a:ext cx="2912520" cy="77559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Nathalie BERGDOLT – Office Manager</a:t>
            </a:r>
          </a:p>
          <a:p>
            <a:pPr>
              <a:lnSpc>
                <a:spcPct val="90000"/>
              </a:lnSpc>
            </a:pPr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  <a:hlinkClick r:id="rId2"/>
              </a:rPr>
              <a:t>nbergdolt@reseau-entreprendre.org</a:t>
            </a:r>
            <a:endParaRPr lang="fr-FR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</a:rPr>
              <a:t>01 60 74 83 75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7273" y="3128927"/>
            <a:ext cx="3076089" cy="77559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endParaRPr lang="fr-FR" sz="14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Marc MONTAGNON – </a:t>
            </a:r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</a:rPr>
              <a:t>Directeur</a:t>
            </a:r>
          </a:p>
          <a:p>
            <a:pPr>
              <a:lnSpc>
                <a:spcPct val="90000"/>
              </a:lnSpc>
            </a:pPr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mmontagnon@reseau-entreprendre.org</a:t>
            </a:r>
            <a:endParaRPr lang="fr-FR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</a:rPr>
              <a:t>06 32 85 57 83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300192" y="3516725"/>
            <a:ext cx="2655013" cy="96949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Alain COMBE– </a:t>
            </a:r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</a:rPr>
              <a:t>Directeur Adjoint</a:t>
            </a:r>
          </a:p>
          <a:p>
            <a:pPr>
              <a:lnSpc>
                <a:spcPct val="90000"/>
              </a:lnSpc>
            </a:pPr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  <a:hlinkClick r:id="rId4"/>
              </a:rPr>
              <a:t>acombe@reseau-entreprendre.org</a:t>
            </a:r>
            <a:endParaRPr lang="fr-FR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</a:rPr>
              <a:t>07 83 36 65 61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62221"/>
            <a:ext cx="1524000" cy="1524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36" y="1566387"/>
            <a:ext cx="1182462" cy="156253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2" y="1528924"/>
            <a:ext cx="1643254" cy="16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9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5229200"/>
            <a:ext cx="3008315" cy="77559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endParaRPr lang="fr-FR" sz="1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dirty="0">
                <a:solidFill>
                  <a:srgbClr val="FFC000"/>
                </a:solidFill>
              </a:rPr>
              <a:t>Marc MONTAGNON – </a:t>
            </a:r>
            <a:r>
              <a:rPr lang="fr-FR" sz="1400" i="1" dirty="0">
                <a:solidFill>
                  <a:srgbClr val="FFC000"/>
                </a:solidFill>
              </a:rPr>
              <a:t>Directeur</a:t>
            </a:r>
          </a:p>
          <a:p>
            <a:pPr>
              <a:lnSpc>
                <a:spcPct val="90000"/>
              </a:lnSpc>
            </a:pPr>
            <a:r>
              <a:rPr lang="fr-FR" sz="1400" i="1" dirty="0">
                <a:solidFill>
                  <a:srgbClr val="FFC000"/>
                </a:solidFill>
                <a:hlinkClick r:id="rId2"/>
              </a:rPr>
              <a:t>mmontagnon@reseau-entreprendre.org</a:t>
            </a:r>
            <a:endParaRPr lang="fr-FR" sz="1400" i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i="1" dirty="0">
                <a:solidFill>
                  <a:srgbClr val="FFC000"/>
                </a:solidFill>
              </a:rPr>
              <a:t>06 32 85 57 83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46887" y="4931363"/>
            <a:ext cx="2597433" cy="96949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endParaRPr lang="fr-FR" sz="1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fr-FR" sz="1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dirty="0">
                <a:solidFill>
                  <a:srgbClr val="FFC000"/>
                </a:solidFill>
              </a:rPr>
              <a:t>Alain COMBE– </a:t>
            </a:r>
            <a:r>
              <a:rPr lang="fr-FR" sz="1400" i="1" dirty="0">
                <a:solidFill>
                  <a:srgbClr val="FFC000"/>
                </a:solidFill>
              </a:rPr>
              <a:t>Directeur Adjoint</a:t>
            </a:r>
          </a:p>
          <a:p>
            <a:pPr>
              <a:lnSpc>
                <a:spcPct val="90000"/>
              </a:lnSpc>
            </a:pPr>
            <a:r>
              <a:rPr lang="fr-FR" sz="1400" i="1" dirty="0">
                <a:solidFill>
                  <a:srgbClr val="FFC000"/>
                </a:solidFill>
                <a:hlinkClick r:id="rId3"/>
              </a:rPr>
              <a:t>acombe@reseau-entreprendre.org</a:t>
            </a:r>
            <a:endParaRPr lang="fr-FR" sz="1400" i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i="1" dirty="0">
                <a:solidFill>
                  <a:srgbClr val="FFC000"/>
                </a:solidFill>
              </a:rPr>
              <a:t>07 83 36 65 61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31840" y="4121321"/>
            <a:ext cx="2912520" cy="77559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endParaRPr lang="fr-FR" sz="14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dirty="0">
                <a:solidFill>
                  <a:srgbClr val="FFC000"/>
                </a:solidFill>
              </a:rPr>
              <a:t>Nathalie BERGDOLT – Office Manager</a:t>
            </a:r>
          </a:p>
          <a:p>
            <a:pPr>
              <a:lnSpc>
                <a:spcPct val="90000"/>
              </a:lnSpc>
            </a:pPr>
            <a:r>
              <a:rPr lang="fr-FR" sz="1400" i="1" dirty="0">
                <a:solidFill>
                  <a:srgbClr val="FFC000"/>
                </a:solidFill>
                <a:hlinkClick r:id="rId4"/>
              </a:rPr>
              <a:t>nbergdolt@reseau-entreprendre.org</a:t>
            </a:r>
            <a:endParaRPr lang="fr-FR" sz="1400" i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i="1" dirty="0">
                <a:solidFill>
                  <a:srgbClr val="FFC000"/>
                </a:solidFill>
              </a:rPr>
              <a:t>01 60 74 83 75</a:t>
            </a:r>
          </a:p>
        </p:txBody>
      </p:sp>
      <p:pic>
        <p:nvPicPr>
          <p:cNvPr id="7" name="Image 6"/>
          <p:cNvPicPr/>
          <p:nvPr/>
        </p:nvPicPr>
        <p:blipFill>
          <a:blip r:embed="rId5"/>
          <a:stretch>
            <a:fillRect/>
          </a:stretch>
        </p:blipFill>
        <p:spPr>
          <a:xfrm>
            <a:off x="3393481" y="188641"/>
            <a:ext cx="225863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6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RESEAU ENTREPRENDRE - QUI SOMMES NOUS ?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10366" y="1517122"/>
            <a:ext cx="1630363" cy="953948"/>
            <a:chOff x="-167323" y="0"/>
            <a:chExt cx="1630363" cy="954324"/>
          </a:xfrm>
        </p:grpSpPr>
        <p:sp>
          <p:nvSpPr>
            <p:cNvPr id="9" name="Zone de texte 2"/>
            <p:cNvSpPr txBox="1">
              <a:spLocks noChangeArrowheads="1"/>
            </p:cNvSpPr>
            <p:nvPr/>
          </p:nvSpPr>
          <p:spPr bwMode="auto">
            <a:xfrm>
              <a:off x="-167323" y="499533"/>
              <a:ext cx="1592263" cy="454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234315"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D’HISTOIRE ENTREPRENEURIALE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63040" cy="462280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3567292" y="1371369"/>
            <a:ext cx="1386840" cy="1402753"/>
            <a:chOff x="-141011" y="0"/>
            <a:chExt cx="1388108" cy="1403290"/>
          </a:xfrm>
        </p:grpSpPr>
        <p:sp>
          <p:nvSpPr>
            <p:cNvPr id="12" name="Zone de texte 2"/>
            <p:cNvSpPr txBox="1">
              <a:spLocks noChangeArrowheads="1"/>
            </p:cNvSpPr>
            <p:nvPr/>
          </p:nvSpPr>
          <p:spPr bwMode="auto">
            <a:xfrm>
              <a:off x="-141011" y="483456"/>
              <a:ext cx="1388108" cy="919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234315"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b="1" dirty="0">
                  <a:solidFill>
                    <a:srgbClr val="00678E"/>
                  </a:solidFill>
                  <a:effectLst/>
                  <a:latin typeface="Canaro Black"/>
                  <a:ea typeface="Arial" panose="020B0604020202020204" pitchFamily="34" charset="0"/>
                  <a:cs typeface="Arial" panose="020B0604020202020204" pitchFamily="34" charset="0"/>
                </a:rPr>
                <a:t>118</a:t>
              </a: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implantations</a:t>
              </a:r>
              <a:b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dans </a:t>
              </a:r>
              <a:r>
                <a:rPr lang="fr-FR" sz="1100" b="1" dirty="0">
                  <a:solidFill>
                    <a:srgbClr val="00678E"/>
                  </a:solidFill>
                  <a:effectLst/>
                  <a:latin typeface="Canaro Black"/>
                  <a:ea typeface="Arial" panose="020B0604020202020204" pitchFamily="34" charset="0"/>
                  <a:cs typeface="Arial" panose="020B0604020202020204" pitchFamily="34" charset="0"/>
                </a:rPr>
                <a:t>10 pays</a:t>
              </a:r>
              <a:endParaRPr lang="fr-F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34315"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830" y="0"/>
              <a:ext cx="323850" cy="352425"/>
            </a:xfrm>
            <a:prstGeom prst="rect">
              <a:avLst/>
            </a:prstGeom>
          </p:spPr>
        </p:pic>
      </p:grpSp>
      <p:grpSp>
        <p:nvGrpSpPr>
          <p:cNvPr id="14" name="Groupe 13"/>
          <p:cNvGrpSpPr/>
          <p:nvPr/>
        </p:nvGrpSpPr>
        <p:grpSpPr>
          <a:xfrm>
            <a:off x="2255911" y="1484784"/>
            <a:ext cx="1386840" cy="831703"/>
            <a:chOff x="-65538" y="5907"/>
            <a:chExt cx="1388108" cy="832376"/>
          </a:xfrm>
        </p:grpSpPr>
        <p:sp>
          <p:nvSpPr>
            <p:cNvPr id="15" name="Zone de texte 2"/>
            <p:cNvSpPr txBox="1">
              <a:spLocks noChangeArrowheads="1"/>
            </p:cNvSpPr>
            <p:nvPr/>
          </p:nvSpPr>
          <p:spPr bwMode="auto">
            <a:xfrm>
              <a:off x="-65538" y="383303"/>
              <a:ext cx="1388108" cy="45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234315"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b="1" dirty="0">
                  <a:solidFill>
                    <a:srgbClr val="00678E"/>
                  </a:solidFill>
                  <a:effectLst/>
                  <a:latin typeface="Canaro Black"/>
                  <a:ea typeface="Arial" panose="020B0604020202020204" pitchFamily="34" charset="0"/>
                  <a:cs typeface="Arial" panose="020B0604020202020204" pitchFamily="34" charset="0"/>
                </a:rPr>
                <a:t>14</a:t>
              </a:r>
              <a:r>
                <a:rPr lang="fr-FR" sz="1100" b="1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 </a:t>
              </a:r>
              <a:r>
                <a:rPr lang="fr-FR" sz="1100" b="1" dirty="0">
                  <a:solidFill>
                    <a:srgbClr val="00678E"/>
                  </a:solidFill>
                  <a:effectLst/>
                  <a:latin typeface="Canaro Black"/>
                  <a:ea typeface="Arial" panose="020B0604020202020204" pitchFamily="34" charset="0"/>
                  <a:cs typeface="Arial" panose="020B0604020202020204" pitchFamily="34" charset="0"/>
                </a:rPr>
                <a:t>000</a:t>
              </a: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dirigeants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945" y="5907"/>
              <a:ext cx="381000" cy="228600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5069314" y="1430127"/>
            <a:ext cx="1386205" cy="1236901"/>
            <a:chOff x="-113957" y="0"/>
            <a:chExt cx="1386651" cy="1237506"/>
          </a:xfrm>
        </p:grpSpPr>
        <p:sp>
          <p:nvSpPr>
            <p:cNvPr id="18" name="Zone de texte 2"/>
            <p:cNvSpPr txBox="1">
              <a:spLocks noChangeArrowheads="1"/>
            </p:cNvSpPr>
            <p:nvPr/>
          </p:nvSpPr>
          <p:spPr bwMode="auto">
            <a:xfrm>
              <a:off x="-113957" y="424721"/>
              <a:ext cx="1386651" cy="812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234315"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b="1" dirty="0">
                  <a:solidFill>
                    <a:srgbClr val="00678E"/>
                  </a:solidFill>
                  <a:effectLst/>
                  <a:latin typeface="Canaro Black"/>
                  <a:ea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fr-FR" sz="1100" b="1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 </a:t>
              </a:r>
              <a:r>
                <a:rPr lang="fr-FR" sz="1100" b="1" dirty="0">
                  <a:solidFill>
                    <a:srgbClr val="00678E"/>
                  </a:solidFill>
                  <a:effectLst/>
                  <a:latin typeface="Canaro Black"/>
                  <a:ea typeface="Arial" panose="020B0604020202020204" pitchFamily="34" charset="0"/>
                  <a:cs typeface="Arial" panose="020B0604020202020204" pitchFamily="34" charset="0"/>
                </a:rPr>
                <a:t>000</a:t>
              </a: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entrepreneurs accompagnés</a:t>
              </a:r>
              <a:b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en 30 ans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34315"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67" y="0"/>
              <a:ext cx="294640" cy="313690"/>
            </a:xfrm>
            <a:prstGeom prst="rect">
              <a:avLst/>
            </a:prstGeom>
          </p:spPr>
        </p:pic>
      </p:grpSp>
      <p:sp>
        <p:nvSpPr>
          <p:cNvPr id="20" name="Zone de texte 2"/>
          <p:cNvSpPr txBox="1">
            <a:spLocks noChangeArrowheads="1"/>
          </p:cNvSpPr>
          <p:nvPr/>
        </p:nvSpPr>
        <p:spPr bwMode="auto">
          <a:xfrm>
            <a:off x="7020272" y="1484784"/>
            <a:ext cx="1500129" cy="89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34315"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00678E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Créateurs de </a:t>
            </a:r>
            <a:r>
              <a:rPr lang="fr-FR" sz="1400" b="1" dirty="0">
                <a:solidFill>
                  <a:srgbClr val="00678E"/>
                </a:solidFill>
                <a:effectLst/>
                <a:latin typeface="Canaro Black"/>
                <a:ea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fr-FR" sz="1400" b="1" dirty="0">
                <a:solidFill>
                  <a:srgbClr val="00678E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 </a:t>
            </a:r>
            <a:r>
              <a:rPr lang="fr-FR" sz="1400" b="1" dirty="0">
                <a:solidFill>
                  <a:srgbClr val="00678E"/>
                </a:solidFill>
                <a:effectLst/>
                <a:latin typeface="Canaro Black"/>
                <a:ea typeface="Arial" panose="020B0604020202020204" pitchFamily="34" charset="0"/>
                <a:cs typeface="Arial" panose="020B0604020202020204" pitchFamily="34" charset="0"/>
              </a:rPr>
              <a:t>000</a:t>
            </a:r>
            <a:br>
              <a:rPr lang="fr-FR" sz="1400" b="1" dirty="0">
                <a:solidFill>
                  <a:srgbClr val="00678E"/>
                </a:solidFill>
                <a:effectLst/>
                <a:latin typeface="Canaro Black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rgbClr val="00678E"/>
                </a:solidFill>
                <a:effectLst/>
                <a:latin typeface="Canaro Black"/>
                <a:ea typeface="Arial" panose="020B0604020202020204" pitchFamily="34" charset="0"/>
                <a:cs typeface="Arial" panose="020B0604020202020204" pitchFamily="34" charset="0"/>
              </a:rPr>
              <a:t>emplois</a:t>
            </a:r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315"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678E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057" y="4792173"/>
            <a:ext cx="290830" cy="304165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738">
            <a:off x="6699824" y="1793687"/>
            <a:ext cx="314325" cy="33718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5054626"/>
            <a:ext cx="9144000" cy="823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315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fr-FR" sz="24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OBJECTIF </a:t>
            </a:r>
          </a:p>
          <a:p>
            <a:pPr marL="234315"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Favoriser la création d’emplois dans les territoires et faire émerger les ETI de demain</a:t>
            </a:r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3436" y="2563370"/>
            <a:ext cx="8569201" cy="244066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600" dirty="0"/>
              <a:t> </a:t>
            </a:r>
          </a:p>
          <a:p>
            <a:r>
              <a:rPr lang="fr-FR" sz="1400" dirty="0"/>
              <a:t>Réseau Entreprendre® est un réseau de chefs d’entreprise créé en 1986 par un entrepreneur, André Mulliez. </a:t>
            </a:r>
          </a:p>
          <a:p>
            <a:r>
              <a:rPr lang="fr-FR" sz="1400" b="1" dirty="0"/>
              <a:t> </a:t>
            </a:r>
            <a:endParaRPr lang="fr-FR" sz="1400" dirty="0"/>
          </a:p>
          <a:p>
            <a:r>
              <a:rPr lang="fr-FR" sz="1400" b="1" dirty="0"/>
              <a:t>NOTRE MÉTIER : </a:t>
            </a:r>
            <a:r>
              <a:rPr lang="fr-FR" sz="1400" dirty="0"/>
              <a:t>l’accompagnement entrepreneurial de tous les entrepreneurs portant un projet créateur d’emplois. </a:t>
            </a:r>
          </a:p>
          <a:p>
            <a:r>
              <a:rPr lang="fr-FR" sz="1400" b="1" dirty="0"/>
              <a:t> </a:t>
            </a:r>
            <a:endParaRPr lang="fr-FR" sz="1400" dirty="0"/>
          </a:p>
          <a:p>
            <a:r>
              <a:rPr lang="fr-FR" sz="1400" b="1" dirty="0"/>
              <a:t>NOTRE MISSION : </a:t>
            </a:r>
            <a:r>
              <a:rPr lang="fr-FR" sz="1400" dirty="0"/>
              <a:t>faire réussir chaque créateur ou repreneur d’entreprise à potentiel en leur offrant un accompagnement humain et financier réalisé par chefs d’entreprise en activité. </a:t>
            </a:r>
            <a:r>
              <a:rPr lang="fr-FR" sz="1400" b="1" dirty="0"/>
              <a:t>Nous contribuons ainsi à faire émerger les PME/ETI de demain et à créer des emplois dans les territoires.</a:t>
            </a:r>
            <a:endParaRPr lang="fr-FR" sz="1400" dirty="0"/>
          </a:p>
          <a:p>
            <a:r>
              <a:rPr lang="fr-FR" sz="1600" dirty="0"/>
              <a:t> </a:t>
            </a:r>
            <a:r>
              <a:rPr lang="fr-FR" sz="1600" b="1" dirty="0"/>
              <a:t> </a:t>
            </a:r>
            <a:endParaRPr lang="fr-FR" sz="1600" dirty="0"/>
          </a:p>
          <a:p>
            <a:r>
              <a:rPr lang="fr-FR" sz="1600" b="1" dirty="0"/>
              <a:t>NOTRE CONVICTION</a:t>
            </a:r>
            <a:r>
              <a:rPr lang="fr-FR" sz="1600" dirty="0"/>
              <a:t>. « </a:t>
            </a:r>
            <a:r>
              <a:rPr lang="fr-FR" sz="1600" i="1" dirty="0"/>
              <a:t>Pour créer des emplois, créons des employeurs</a:t>
            </a:r>
            <a:r>
              <a:rPr lang="fr-FR" sz="1600" dirty="0"/>
              <a:t> ». </a:t>
            </a:r>
          </a:p>
          <a:p>
            <a:pPr>
              <a:lnSpc>
                <a:spcPct val="90000"/>
              </a:lnSpc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5623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VALEURS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5844" y="1628800"/>
            <a:ext cx="8380938" cy="407188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lvl="0" algn="ctr"/>
            <a:r>
              <a:rPr lang="fr-FR" b="1" dirty="0">
                <a:solidFill>
                  <a:schemeClr val="tx2"/>
                </a:solidFill>
              </a:rPr>
              <a:t>L’important, c’est la PERSONNE :</a:t>
            </a:r>
          </a:p>
          <a:p>
            <a:pPr lvl="0" algn="ctr"/>
            <a:endParaRPr lang="fr-FR" dirty="0">
              <a:solidFill>
                <a:schemeClr val="tx2"/>
              </a:solidFill>
            </a:endParaRPr>
          </a:p>
          <a:p>
            <a:pPr lvl="0" algn="ctr"/>
            <a:r>
              <a:rPr lang="fr-FR" sz="1400" dirty="0"/>
              <a:t>Avant la qualité du projet qu’elle porte, c’est la personne même, son potentiel à devenir entrepreneur, qui mobilise le soutien des chefs d’entreprise</a:t>
            </a:r>
          </a:p>
          <a:p>
            <a:pPr lvl="0"/>
            <a:endParaRPr lang="fr-FR" sz="1400" dirty="0"/>
          </a:p>
          <a:p>
            <a:pPr lvl="0"/>
            <a:endParaRPr lang="fr-FR" dirty="0"/>
          </a:p>
          <a:p>
            <a:pPr lvl="0" algn="ctr"/>
            <a:r>
              <a:rPr lang="fr-FR" b="1" dirty="0">
                <a:solidFill>
                  <a:schemeClr val="tx2"/>
                </a:solidFill>
              </a:rPr>
              <a:t>Le principe c’est la GRATUITE :</a:t>
            </a:r>
          </a:p>
          <a:p>
            <a:pPr lvl="0" algn="ctr"/>
            <a:endParaRPr lang="fr-FR" dirty="0">
              <a:solidFill>
                <a:schemeClr val="tx2"/>
              </a:solidFill>
            </a:endParaRPr>
          </a:p>
          <a:p>
            <a:pPr lvl="0" algn="ctr"/>
            <a:r>
              <a:rPr lang="fr-FR" sz="1400" dirty="0"/>
              <a:t>Gratuité de l’offre aux créateurs et repreneurs pour que toutes leurs ressources contribuent à la réussite de leur projet ; esprit de gratuité de ceux qui les accompagnent (citoyenneté économique)</a:t>
            </a:r>
          </a:p>
          <a:p>
            <a:pPr lvl="0" algn="ctr"/>
            <a:endParaRPr lang="fr-FR" sz="1400" dirty="0"/>
          </a:p>
          <a:p>
            <a:pPr lvl="0" algn="ctr"/>
            <a:endParaRPr lang="fr-FR" sz="1400" dirty="0"/>
          </a:p>
          <a:p>
            <a:pPr lvl="0" algn="ctr"/>
            <a:r>
              <a:rPr lang="fr-FR" b="1" dirty="0">
                <a:solidFill>
                  <a:schemeClr val="tx2"/>
                </a:solidFill>
              </a:rPr>
              <a:t>L’esprit, c’est la RECIPROCITE :</a:t>
            </a:r>
          </a:p>
          <a:p>
            <a:pPr lvl="0" algn="ctr"/>
            <a:endParaRPr lang="fr-FR" dirty="0">
              <a:solidFill>
                <a:schemeClr val="tx2"/>
              </a:solidFill>
            </a:endParaRPr>
          </a:p>
          <a:p>
            <a:pPr lvl="0" algn="ctr"/>
            <a:r>
              <a:rPr lang="fr-FR" sz="1400" dirty="0"/>
              <a:t>Les bénéficiaires sont invités à rendre demain à d’autres, ce qu’ils reçoivent aujourd’hui, devenant ainsi le maillon d’une chaîne d’entraide entre chefs d’entreprise.</a:t>
            </a:r>
          </a:p>
          <a:p>
            <a:pPr>
              <a:lnSpc>
                <a:spcPct val="90000"/>
              </a:lnSpc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4172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6" y="619679"/>
            <a:ext cx="8353425" cy="648072"/>
          </a:xfrm>
        </p:spPr>
        <p:txBody>
          <a:bodyPr/>
          <a:lstStyle/>
          <a:p>
            <a:r>
              <a:rPr lang="fr-FR" sz="2900" dirty="0"/>
              <a:t>NOTRE OFFRE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683568" y="1453255"/>
            <a:ext cx="2726020" cy="4374717"/>
            <a:chOff x="1591883" y="1544424"/>
            <a:chExt cx="2726020" cy="4374717"/>
          </a:xfrm>
        </p:grpSpPr>
        <p:grpSp>
          <p:nvGrpSpPr>
            <p:cNvPr id="15" name="Groupe 14"/>
            <p:cNvGrpSpPr/>
            <p:nvPr/>
          </p:nvGrpSpPr>
          <p:grpSpPr>
            <a:xfrm>
              <a:off x="1591883" y="4595702"/>
              <a:ext cx="2664296" cy="1323439"/>
              <a:chOff x="6215880" y="1403812"/>
              <a:chExt cx="2664296" cy="132343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215880" y="1403812"/>
                <a:ext cx="266429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200" b="1" dirty="0">
                    <a:solidFill>
                      <a:srgbClr val="0070C0"/>
                    </a:solidFill>
                  </a:rPr>
                  <a:t>      </a:t>
                </a:r>
                <a:r>
                  <a:rPr lang="fr-FR" sz="2800" b="1" dirty="0">
                    <a:solidFill>
                      <a:srgbClr val="0056A3"/>
                    </a:solidFill>
                  </a:rPr>
                  <a:t>Connecté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300" dirty="0"/>
                  <a:t>Des clubs entres pairs pour progresser et s’entraider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300" dirty="0"/>
                  <a:t>Un réseau de 11 000 chefs d’entreprise  </a:t>
                </a:r>
              </a:p>
            </p:txBody>
          </p:sp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298671" y="1581013"/>
                <a:ext cx="295134" cy="216000"/>
              </a:xfrm>
              <a:prstGeom prst="rect">
                <a:avLst/>
              </a:prstGeom>
            </p:spPr>
          </p:pic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408" y="1581012"/>
                <a:ext cx="295134" cy="216000"/>
              </a:xfrm>
              <a:prstGeom prst="rect">
                <a:avLst/>
              </a:prstGeom>
            </p:spPr>
          </p:pic>
        </p:grpSp>
        <p:grpSp>
          <p:nvGrpSpPr>
            <p:cNvPr id="14" name="Groupe 13"/>
            <p:cNvGrpSpPr/>
            <p:nvPr/>
          </p:nvGrpSpPr>
          <p:grpSpPr>
            <a:xfrm>
              <a:off x="1647745" y="1544424"/>
              <a:ext cx="2670158" cy="1785104"/>
              <a:chOff x="525117" y="2204864"/>
              <a:chExt cx="2670158" cy="178510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355" y="2204864"/>
                <a:ext cx="2660015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200" b="1" dirty="0">
                    <a:solidFill>
                      <a:srgbClr val="A10F6D"/>
                    </a:solidFill>
                  </a:rPr>
                  <a:t>    </a:t>
                </a:r>
                <a:r>
                  <a:rPr lang="fr-FR" sz="2800" b="1" dirty="0">
                    <a:solidFill>
                      <a:srgbClr val="A10F6D"/>
                    </a:solidFill>
                  </a:rPr>
                  <a:t>Accompagné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300" dirty="0"/>
                  <a:t>Enrichissement et sécurisation du business plan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300" dirty="0"/>
                  <a:t>Conseils et expériences pour piloter l’entreprise au quotidien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500" dirty="0"/>
              </a:p>
              <a:p>
                <a:endParaRPr lang="fr-FR" sz="1500" dirty="0"/>
              </a:p>
            </p:txBody>
          </p:sp>
          <p:grpSp>
            <p:nvGrpSpPr>
              <p:cNvPr id="24" name="Groupe 23"/>
              <p:cNvGrpSpPr/>
              <p:nvPr/>
            </p:nvGrpSpPr>
            <p:grpSpPr>
              <a:xfrm>
                <a:off x="525117" y="2352658"/>
                <a:ext cx="282965" cy="216001"/>
                <a:chOff x="513911" y="1472938"/>
                <a:chExt cx="282965" cy="169001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652876" y="1472939"/>
                  <a:ext cx="144000" cy="169000"/>
                </a:xfrm>
                <a:prstGeom prst="rect">
                  <a:avLst/>
                </a:prstGeom>
                <a:solidFill>
                  <a:srgbClr val="A10F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fr-FR" sz="1600" dirty="0">
                    <a:solidFill>
                      <a:srgbClr val="A10F6D"/>
                    </a:solidFill>
                  </a:endParaRPr>
                </a:p>
              </p:txBody>
            </p:sp>
            <p:sp>
              <p:nvSpPr>
                <p:cNvPr id="27" name="Chevron 26"/>
                <p:cNvSpPr/>
                <p:nvPr/>
              </p:nvSpPr>
              <p:spPr>
                <a:xfrm>
                  <a:off x="513911" y="1472938"/>
                  <a:ext cx="282965" cy="169000"/>
                </a:xfrm>
                <a:prstGeom prst="chevron">
                  <a:avLst>
                    <a:gd name="adj" fmla="val 64435"/>
                  </a:avLst>
                </a:prstGeom>
                <a:solidFill>
                  <a:srgbClr val="A10F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fr-FR" sz="160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" name="Groupe 40"/>
              <p:cNvGrpSpPr/>
              <p:nvPr/>
            </p:nvGrpSpPr>
            <p:grpSpPr>
              <a:xfrm rot="10800000">
                <a:off x="2907275" y="2388672"/>
                <a:ext cx="288000" cy="216000"/>
                <a:chOff x="575296" y="1496677"/>
                <a:chExt cx="288000" cy="169000"/>
              </a:xfrm>
            </p:grpSpPr>
            <p:sp>
              <p:nvSpPr>
                <p:cNvPr id="42" name="Chevron 41"/>
                <p:cNvSpPr/>
                <p:nvPr/>
              </p:nvSpPr>
              <p:spPr>
                <a:xfrm>
                  <a:off x="575296" y="1496678"/>
                  <a:ext cx="288000" cy="168999"/>
                </a:xfrm>
                <a:prstGeom prst="chevron">
                  <a:avLst>
                    <a:gd name="adj" fmla="val 64435"/>
                  </a:avLst>
                </a:prstGeom>
                <a:solidFill>
                  <a:srgbClr val="A10F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fr-FR" sz="1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714260" y="1496677"/>
                  <a:ext cx="144000" cy="169000"/>
                </a:xfrm>
                <a:prstGeom prst="rect">
                  <a:avLst/>
                </a:prstGeom>
                <a:solidFill>
                  <a:srgbClr val="A10F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fr-FR" sz="1600" dirty="0">
                    <a:solidFill>
                      <a:srgbClr val="A10F6D"/>
                    </a:solidFill>
                  </a:endParaRPr>
                </a:p>
              </p:txBody>
            </p:sp>
          </p:grpSp>
        </p:grpSp>
        <p:grpSp>
          <p:nvGrpSpPr>
            <p:cNvPr id="11" name="Groupe 10"/>
            <p:cNvGrpSpPr/>
            <p:nvPr/>
          </p:nvGrpSpPr>
          <p:grpSpPr>
            <a:xfrm>
              <a:off x="1611283" y="3038536"/>
              <a:ext cx="2212848" cy="1323439"/>
              <a:chOff x="3512796" y="1423212"/>
              <a:chExt cx="2212848" cy="132343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512796" y="1423212"/>
                <a:ext cx="221284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200" b="1" dirty="0">
                    <a:solidFill>
                      <a:srgbClr val="A9B900"/>
                    </a:solidFill>
                  </a:rPr>
                  <a:t>       </a:t>
                </a:r>
                <a:r>
                  <a:rPr lang="fr-FR" sz="2800" b="1" dirty="0">
                    <a:solidFill>
                      <a:srgbClr val="A9B900"/>
                    </a:solidFill>
                  </a:rPr>
                  <a:t>Financé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300" dirty="0"/>
                  <a:t>15 à 50 K€ pour muscler le financement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300" dirty="0"/>
                  <a:t>Un accès facilité aux banques  </a:t>
                </a:r>
              </a:p>
            </p:txBody>
          </p:sp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04506" y="1571014"/>
                <a:ext cx="295134" cy="216000"/>
              </a:xfrm>
              <a:prstGeom prst="rect">
                <a:avLst/>
              </a:prstGeom>
            </p:spPr>
          </p:pic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8758" y="1571014"/>
                <a:ext cx="295134" cy="216000"/>
              </a:xfrm>
              <a:prstGeom prst="rect">
                <a:avLst/>
              </a:prstGeom>
            </p:spPr>
          </p:pic>
        </p:grpSp>
      </p:grp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203"/>
          <a:stretch/>
        </p:blipFill>
        <p:spPr>
          <a:xfrm>
            <a:off x="5940152" y="3068960"/>
            <a:ext cx="3203847" cy="30192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40153" y="1508533"/>
            <a:ext cx="3203848" cy="1634529"/>
          </a:xfrm>
          <a:prstGeom prst="rect">
            <a:avLst/>
          </a:prstGeom>
          <a:solidFill>
            <a:srgbClr val="303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198706" y="1783788"/>
            <a:ext cx="2837790" cy="9140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200" b="1" dirty="0">
                <a:solidFill>
                  <a:schemeClr val="bg1"/>
                </a:solidFill>
              </a:rPr>
              <a:t>« </a:t>
            </a:r>
            <a:r>
              <a:rPr lang="fr-FR" sz="2200" i="1" dirty="0">
                <a:solidFill>
                  <a:schemeClr val="bg1"/>
                </a:solidFill>
              </a:rPr>
              <a:t>Réseau Entreprendre m’a appris à devenir chef d’entreprise</a:t>
            </a:r>
            <a:r>
              <a:rPr lang="fr-FR" sz="2200" b="1" dirty="0">
                <a:solidFill>
                  <a:schemeClr val="bg1"/>
                </a:solidFill>
              </a:rPr>
              <a:t> » 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4067944" y="2492896"/>
            <a:ext cx="1224136" cy="2532213"/>
            <a:chOff x="4027579" y="2397049"/>
            <a:chExt cx="1224136" cy="2532213"/>
          </a:xfrm>
        </p:grpSpPr>
        <p:grpSp>
          <p:nvGrpSpPr>
            <p:cNvPr id="6" name="Groupe 5"/>
            <p:cNvGrpSpPr/>
            <p:nvPr/>
          </p:nvGrpSpPr>
          <p:grpSpPr>
            <a:xfrm>
              <a:off x="4158428" y="2533925"/>
              <a:ext cx="959285" cy="2263227"/>
              <a:chOff x="2249970" y="3797333"/>
              <a:chExt cx="959285" cy="2263227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150" y="5356946"/>
                <a:ext cx="677990" cy="703614"/>
              </a:xfrm>
              <a:prstGeom prst="rect">
                <a:avLst/>
              </a:prstGeom>
            </p:spPr>
          </p:pic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150" y="4542269"/>
                <a:ext cx="655888" cy="665501"/>
              </a:xfrm>
              <a:prstGeom prst="rect">
                <a:avLst/>
              </a:prstGeom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9970" y="3797333"/>
                <a:ext cx="959285" cy="569024"/>
              </a:xfrm>
              <a:prstGeom prst="rect">
                <a:avLst/>
              </a:prstGeom>
            </p:spPr>
          </p:pic>
        </p:grpSp>
        <p:sp>
          <p:nvSpPr>
            <p:cNvPr id="17" name="Rectangle à coins arrondis 16"/>
            <p:cNvSpPr/>
            <p:nvPr/>
          </p:nvSpPr>
          <p:spPr>
            <a:xfrm>
              <a:off x="4027579" y="2397049"/>
              <a:ext cx="1224136" cy="2532213"/>
            </a:xfrm>
            <a:prstGeom prst="roundRect">
              <a:avLst/>
            </a:prstGeom>
            <a:noFill/>
            <a:ln w="63500" cmpd="thickThin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600" dirty="0"/>
            </a:p>
          </p:txBody>
        </p:sp>
      </p:grpSp>
      <p:sp>
        <p:nvSpPr>
          <p:cNvPr id="19" name="Rectangle 18"/>
          <p:cNvSpPr/>
          <p:nvPr/>
        </p:nvSpPr>
        <p:spPr>
          <a:xfrm rot="16200000">
            <a:off x="5678531" y="5625781"/>
            <a:ext cx="84029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i="1" dirty="0">
                <a:solidFill>
                  <a:schemeClr val="bg1"/>
                </a:solidFill>
              </a:rPr>
              <a:t>© Fany Pechiodat</a:t>
            </a:r>
            <a:endParaRPr lang="fr-FR" sz="7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6165304"/>
            <a:ext cx="119725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804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SUD ILE DE France ENTREPRENDRE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72566" y="1367850"/>
            <a:ext cx="6512520" cy="4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71600" y="2015718"/>
            <a:ext cx="4320480" cy="9694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1999 – Création à Avon (77) par Paul DUBRULE</a:t>
            </a:r>
          </a:p>
          <a:p>
            <a:pPr>
              <a:lnSpc>
                <a:spcPct val="90000"/>
              </a:lnSpc>
            </a:pP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Co-fondateur du groupe 	ACCOR </a:t>
            </a:r>
          </a:p>
          <a:p>
            <a:pPr>
              <a:lnSpc>
                <a:spcPct val="90000"/>
              </a:lnSpc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et Sénateur-Maire de Fontainebleau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94" y="1390699"/>
            <a:ext cx="1495425" cy="21431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24" y="4005064"/>
            <a:ext cx="2224432" cy="161297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07904" y="4005064"/>
            <a:ext cx="4536504" cy="174509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Installation de l’Association </a:t>
            </a:r>
            <a:r>
              <a:rPr lang="fr-FR" sz="1400" b="1" cap="all" dirty="0">
                <a:solidFill>
                  <a:schemeClr val="tx2">
                    <a:lumMod val="75000"/>
                  </a:schemeClr>
                </a:solidFill>
              </a:rPr>
              <a:t>SUD ILE DE France ENTREPRENDRE </a:t>
            </a:r>
          </a:p>
          <a:p>
            <a:pPr>
              <a:lnSpc>
                <a:spcPct val="90000"/>
              </a:lnSpc>
            </a:pPr>
            <a:endParaRPr lang="fr-FR" sz="1400" b="1" cap="all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Au Savoye</a:t>
            </a:r>
          </a:p>
          <a:p>
            <a:pPr>
              <a:lnSpc>
                <a:spcPct val="90000"/>
              </a:lnSpc>
            </a:pPr>
            <a:endParaRPr lang="fr-FR" sz="1400" b="1" cap="all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38 av. Franklin Roosevelt à Avon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</a:rPr>
            </a:b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Compétence territoriale étendue au Sud de la Seine et Marne et au départements de l'Essonne</a:t>
            </a:r>
          </a:p>
        </p:txBody>
      </p:sp>
    </p:spTree>
    <p:extLst>
      <p:ext uri="{BB962C8B-B14F-4D97-AF65-F5344CB8AC3E}">
        <p14:creationId xmlns:p14="http://schemas.microsoft.com/office/powerpoint/2010/main" val="369676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RESEAU ENTREPRENDRE SUD ILE DE FRANCE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72566" y="1367850"/>
            <a:ext cx="6512520" cy="4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31640" y="2060848"/>
            <a:ext cx="6336704" cy="77559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2008 - l’Association prend le nom de RESEAU ENTREPRENDRE SUD ILE DE FRANCE</a:t>
            </a:r>
          </a:p>
          <a:p>
            <a:pPr>
              <a:lnSpc>
                <a:spcPct val="90000"/>
              </a:lnSpc>
            </a:pP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Et étend sa compétence à l’ensemble des départements de la Seine et Marne et de l’Essonne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90304"/>
            <a:ext cx="2066925" cy="2209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23616"/>
            <a:ext cx="1800225" cy="25431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47664" y="5657012"/>
            <a:ext cx="1429034" cy="1938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</a:rPr>
              <a:t>Seine et Marne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16216" y="5657012"/>
            <a:ext cx="1429034" cy="1938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</a:rPr>
              <a:t>Essonne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1919" y="3072872"/>
            <a:ext cx="1440160" cy="2493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2,6 millions d’habitants</a:t>
            </a:r>
          </a:p>
          <a:p>
            <a:pPr algn="ctr"/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7 800 km²</a:t>
            </a:r>
          </a:p>
          <a:p>
            <a:pPr algn="ctr"/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510 communes</a:t>
            </a:r>
          </a:p>
          <a:p>
            <a:pPr algn="ctr"/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55 000 entreprises</a:t>
            </a:r>
          </a:p>
        </p:txBody>
      </p:sp>
    </p:spTree>
    <p:extLst>
      <p:ext uri="{BB962C8B-B14F-4D97-AF65-F5344CB8AC3E}">
        <p14:creationId xmlns:p14="http://schemas.microsoft.com/office/powerpoint/2010/main" val="112024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1997 – 2016</a:t>
            </a:r>
            <a:br>
              <a:rPr lang="fr-FR" dirty="0"/>
            </a:br>
            <a:r>
              <a:rPr lang="fr-FR" dirty="0"/>
              <a:t>17 ans d’histoire a travers les chiffres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72566" y="1367850"/>
            <a:ext cx="6512520" cy="4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0" y="1588178"/>
            <a:ext cx="3439269" cy="1910705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2732"/>
              </p:ext>
            </p:extLst>
          </p:nvPr>
        </p:nvGraphicFramePr>
        <p:xfrm>
          <a:off x="443764" y="3899136"/>
          <a:ext cx="7048500" cy="1388745"/>
        </p:xfrm>
        <a:graphic>
          <a:graphicData uri="http://schemas.openxmlformats.org/drawingml/2006/table">
            <a:tbl>
              <a:tblPr/>
              <a:tblGrid>
                <a:gridCol w="2476500">
                  <a:extLst>
                    <a:ext uri="{9D8B030D-6E8A-4147-A177-3AD203B41FA5}">
                      <a16:colId xmlns="" xmlns:a16="http://schemas.microsoft.com/office/drawing/2014/main" val="19389846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63951133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9462452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67717779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193416787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152732141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142135762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69011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lauréats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623033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Prêts d'honneurs engagés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K€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K€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K€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 K€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 K€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1 237 K€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18756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d'emplois créés ou maintenus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540546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membres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6355757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547664" y="5445224"/>
            <a:ext cx="4968552" cy="1938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</a:rPr>
              <a:t>Une croissance jamais démentie</a:t>
            </a:r>
          </a:p>
        </p:txBody>
      </p:sp>
    </p:spTree>
    <p:extLst>
      <p:ext uri="{BB962C8B-B14F-4D97-AF65-F5344CB8AC3E}">
        <p14:creationId xmlns:p14="http://schemas.microsoft.com/office/powerpoint/2010/main" val="347407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2016 – L’année cruciale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72566" y="1367850"/>
            <a:ext cx="6512520" cy="4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pic>
        <p:nvPicPr>
          <p:cNvPr id="6" name="Image 5" descr="C:\Users\Marc\AppData\Local\Temp\Temp1_Essonne logos encapsulés.zip\Essonne\FOND BLANC\Logo-encapsulé-RE-essonne-BA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54" y="3356992"/>
            <a:ext cx="2080409" cy="1491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259632" y="1772816"/>
            <a:ext cx="6125454" cy="10525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>
                <a:solidFill>
                  <a:srgbClr val="0033CC"/>
                </a:solidFill>
              </a:rPr>
              <a:t>Décision de créer RESEAU ENTREPRENDRE ESSONNE</a:t>
            </a:r>
          </a:p>
          <a:p>
            <a:pPr>
              <a:lnSpc>
                <a:spcPct val="90000"/>
              </a:lnSpc>
            </a:pPr>
            <a:endParaRPr lang="fr-FR" sz="2000" b="1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</a:pPr>
            <a:endParaRPr lang="fr-FR" sz="2000" b="1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600" b="1" dirty="0">
                <a:solidFill>
                  <a:srgbClr val="0033CC"/>
                </a:solidFill>
              </a:rPr>
              <a:t>Et de lui donner son indépendance</a:t>
            </a:r>
          </a:p>
        </p:txBody>
      </p:sp>
    </p:spTree>
    <p:extLst>
      <p:ext uri="{BB962C8B-B14F-4D97-AF65-F5344CB8AC3E}">
        <p14:creationId xmlns:p14="http://schemas.microsoft.com/office/powerpoint/2010/main" val="249330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Réseau Entreprendre ESSONNE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35262" y="4164766"/>
            <a:ext cx="2038682" cy="1416484"/>
            <a:chOff x="-236019" y="10103"/>
            <a:chExt cx="2040546" cy="1417025"/>
          </a:xfrm>
        </p:grpSpPr>
        <p:sp>
          <p:nvSpPr>
            <p:cNvPr id="10" name="Zone de texte 2"/>
            <p:cNvSpPr txBox="1">
              <a:spLocks noChangeArrowheads="1"/>
            </p:cNvSpPr>
            <p:nvPr/>
          </p:nvSpPr>
          <p:spPr bwMode="auto">
            <a:xfrm>
              <a:off x="-236019" y="440262"/>
              <a:ext cx="2040546" cy="98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234315" algn="ctr">
                <a:spcAft>
                  <a:spcPts val="800"/>
                </a:spcAft>
              </a:pPr>
              <a:r>
                <a:rPr lang="fr-FR" sz="1100" b="1" dirty="0">
                  <a:solidFill>
                    <a:srgbClr val="00678E"/>
                  </a:solidFill>
                  <a:effectLst/>
                  <a:latin typeface="Canaro Black"/>
                  <a:ea typeface="Arial" panose="020B0604020202020204" pitchFamily="34" charset="0"/>
                  <a:cs typeface="Arial" panose="020B0604020202020204" pitchFamily="34" charset="0"/>
                </a:rPr>
                <a:t>2 implantations</a:t>
              </a: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CCI Essonne – Evry</a:t>
              </a:r>
            </a:p>
            <a:p>
              <a:pPr marL="234315" algn="ctr">
                <a:spcAft>
                  <a:spcPts val="800"/>
                </a:spcAft>
              </a:pPr>
              <a:r>
                <a:rPr lang="fr-FR" sz="1100" dirty="0">
                  <a:solidFill>
                    <a:srgbClr val="00678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Plateau de Saclay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34315"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027" y="10103"/>
              <a:ext cx="323850" cy="352425"/>
            </a:xfrm>
            <a:prstGeom prst="rect">
              <a:avLst/>
            </a:prstGeom>
          </p:spPr>
        </p:pic>
      </p:grpSp>
      <p:grpSp>
        <p:nvGrpSpPr>
          <p:cNvPr id="12" name="Groupe 11"/>
          <p:cNvGrpSpPr/>
          <p:nvPr/>
        </p:nvGrpSpPr>
        <p:grpSpPr>
          <a:xfrm>
            <a:off x="4516396" y="1747550"/>
            <a:ext cx="1386840" cy="831703"/>
            <a:chOff x="-65538" y="5907"/>
            <a:chExt cx="1388108" cy="832376"/>
          </a:xfrm>
        </p:grpSpPr>
        <p:sp>
          <p:nvSpPr>
            <p:cNvPr id="13" name="Zone de texte 2"/>
            <p:cNvSpPr txBox="1">
              <a:spLocks noChangeArrowheads="1"/>
            </p:cNvSpPr>
            <p:nvPr/>
          </p:nvSpPr>
          <p:spPr bwMode="auto">
            <a:xfrm>
              <a:off x="-65538" y="383303"/>
              <a:ext cx="1388108" cy="454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234315"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b="1" dirty="0">
                  <a:solidFill>
                    <a:srgbClr val="00678E"/>
                  </a:solidFill>
                  <a:effectLst/>
                  <a:latin typeface="Canaro Black"/>
                  <a:ea typeface="Arial" panose="020B0604020202020204" pitchFamily="34" charset="0"/>
                  <a:cs typeface="Arial" panose="020B0604020202020204" pitchFamily="34" charset="0"/>
                </a:rPr>
                <a:t>75</a:t>
              </a: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dirigeants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945" y="5907"/>
              <a:ext cx="381000" cy="228600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2824504" y="3697555"/>
            <a:ext cx="3078731" cy="1479618"/>
            <a:chOff x="545567" y="0"/>
            <a:chExt cx="3079722" cy="1480343"/>
          </a:xfrm>
        </p:grpSpPr>
        <p:sp>
          <p:nvSpPr>
            <p:cNvPr id="16" name="Zone de texte 2"/>
            <p:cNvSpPr txBox="1">
              <a:spLocks noChangeArrowheads="1"/>
            </p:cNvSpPr>
            <p:nvPr/>
          </p:nvSpPr>
          <p:spPr bwMode="auto">
            <a:xfrm>
              <a:off x="1850220" y="336417"/>
              <a:ext cx="1775069" cy="1143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234315"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b="1" dirty="0">
                  <a:solidFill>
                    <a:srgbClr val="00678E"/>
                  </a:solidFill>
                  <a:effectLst/>
                  <a:latin typeface="Canaro Black"/>
                  <a:ea typeface="Arial" panose="020B0604020202020204" pitchFamily="34" charset="0"/>
                  <a:cs typeface="Arial" panose="020B0604020202020204" pitchFamily="34" charset="0"/>
                </a:rPr>
                <a:t>20/25 </a:t>
              </a: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entrepreneurs accompagnés</a:t>
              </a:r>
              <a:b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chaque année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34315"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dirty="0">
                  <a:solidFill>
                    <a:srgbClr val="00678E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67" y="0"/>
              <a:ext cx="294640" cy="313690"/>
            </a:xfrm>
            <a:prstGeom prst="rect">
              <a:avLst/>
            </a:prstGeom>
          </p:spPr>
        </p:pic>
      </p:grpSp>
      <p:pic>
        <p:nvPicPr>
          <p:cNvPr id="19" name="Imag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634" y="4873008"/>
            <a:ext cx="290830" cy="30416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65" y="4648029"/>
            <a:ext cx="2161336" cy="1080668"/>
          </a:xfrm>
          <a:prstGeom prst="rect">
            <a:avLst/>
          </a:prstGeom>
        </p:spPr>
      </p:pic>
      <p:pic>
        <p:nvPicPr>
          <p:cNvPr id="27" name="Image 26" descr="W:\PRESSE\DOSSIER DE PRESSE\DP février 2017\AG-178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386" y="1511419"/>
            <a:ext cx="2487534" cy="165497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872566" y="1367850"/>
            <a:ext cx="6512520" cy="4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" r="54437"/>
          <a:stretch/>
        </p:blipFill>
        <p:spPr>
          <a:xfrm>
            <a:off x="5728118" y="4378374"/>
            <a:ext cx="1480218" cy="129343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9"/>
          <a:srcRect l="67325" t="31800" r="20075" b="31800"/>
          <a:stretch/>
        </p:blipFill>
        <p:spPr>
          <a:xfrm>
            <a:off x="7164288" y="3854323"/>
            <a:ext cx="1152128" cy="18722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287" y="1511419"/>
            <a:ext cx="3384625" cy="5816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 b="1" i="1" dirty="0">
                <a:solidFill>
                  <a:schemeClr val="tx2">
                    <a:lumMod val="75000"/>
                  </a:schemeClr>
                </a:solidFill>
              </a:rPr>
              <a:t>Président Jérôme BRETTE</a:t>
            </a:r>
          </a:p>
          <a:p>
            <a:pPr>
              <a:lnSpc>
                <a:spcPct val="90000"/>
              </a:lnSpc>
            </a:pPr>
            <a:endParaRPr lang="fr-FR" sz="1400" dirty="0"/>
          </a:p>
          <a:p>
            <a:pPr>
              <a:lnSpc>
                <a:spcPct val="90000"/>
              </a:lnSpc>
            </a:pPr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4" y="181946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92715"/>
      </p:ext>
    </p:extLst>
  </p:cSld>
  <p:clrMapOvr>
    <a:masterClrMapping/>
  </p:clrMapOvr>
</p:sld>
</file>

<file path=ppt/theme/theme1.xml><?xml version="1.0" encoding="utf-8"?>
<a:theme xmlns:a="http://schemas.openxmlformats.org/drawingml/2006/main" name="RE Bleu">
  <a:themeElements>
    <a:clrScheme name="RE_Bleu_Couleurs">
      <a:dk1>
        <a:sysClr val="windowText" lastClr="000000"/>
      </a:dk1>
      <a:lt1>
        <a:sysClr val="window" lastClr="FFFFFF"/>
      </a:lt1>
      <a:dk2>
        <a:srgbClr val="0057A3"/>
      </a:dk2>
      <a:lt2>
        <a:srgbClr val="666666"/>
      </a:lt2>
      <a:accent1>
        <a:srgbClr val="0057A3"/>
      </a:accent1>
      <a:accent2>
        <a:srgbClr val="D3D94D"/>
      </a:accent2>
      <a:accent3>
        <a:srgbClr val="D6CEC3"/>
      </a:accent3>
      <a:accent4>
        <a:srgbClr val="0057A3"/>
      </a:accent4>
      <a:accent5>
        <a:srgbClr val="D3D94D"/>
      </a:accent5>
      <a:accent6>
        <a:srgbClr val="D6CEC3"/>
      </a:accent6>
      <a:hlink>
        <a:srgbClr val="000000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36000" tIns="36000" rIns="36000" bIns="36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0" rIns="36000" bIns="0" rtlCol="0">
        <a:spAutoFit/>
      </a:bodyPr>
      <a:lstStyle>
        <a:defPPr>
          <a:lnSpc>
            <a:spcPct val="90000"/>
          </a:lnSpc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de PPT Réseau Entreprendre 2014 Générique</Template>
  <TotalTime>2290</TotalTime>
  <Words>503</Words>
  <Application>Microsoft Office PowerPoint</Application>
  <PresentationFormat>Affichage à l'écran (4:3)</PresentationFormat>
  <Paragraphs>176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RE Bleu</vt:lpstr>
      <vt:lpstr>Présentation ROTARY 5 septmbre 2017</vt:lpstr>
      <vt:lpstr>RESEAU ENTREPRENDRE - QUI SOMMES NOUS ? </vt:lpstr>
      <vt:lpstr>NOS VALEURS</vt:lpstr>
      <vt:lpstr>NOTRE OFFRE</vt:lpstr>
      <vt:lpstr>SUD ILE DE France ENTREPRENDRE</vt:lpstr>
      <vt:lpstr>RESEAU ENTREPRENDRE SUD ILE DE FRANCE</vt:lpstr>
      <vt:lpstr>1997 – 2016 17 ans d’histoire a travers les chiffres</vt:lpstr>
      <vt:lpstr>2016 – L’année cruciale</vt:lpstr>
      <vt:lpstr>Réseau Entreprendre ESSONNE</vt:lpstr>
      <vt:lpstr>Réseau Entreprendre Essonne</vt:lpstr>
      <vt:lpstr>Et demain ?</vt:lpstr>
      <vt:lpstr>CHEFS d’ENTREPRISE, POURQUOI NOUS REJOINDRE ?</vt:lpstr>
      <vt:lpstr>Une équipe au service de l’entreprise</vt:lpstr>
      <vt:lpstr>Présentation PowerPoint</vt:lpstr>
    </vt:vector>
  </TitlesOfParts>
  <Company>Reseau Entreprendre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deux lignes si nécéssaire</dc:title>
  <dc:creator>Frédéric TANCREZ</dc:creator>
  <cp:lastModifiedBy>PAPLEUX</cp:lastModifiedBy>
  <cp:revision>167</cp:revision>
  <cp:lastPrinted>2014-10-27T09:08:24Z</cp:lastPrinted>
  <dcterms:created xsi:type="dcterms:W3CDTF">2014-10-24T07:01:05Z</dcterms:created>
  <dcterms:modified xsi:type="dcterms:W3CDTF">2017-09-08T11:06:53Z</dcterms:modified>
</cp:coreProperties>
</file>