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handoutMasterIdLst>
    <p:handoutMasterId r:id="rId15"/>
  </p:handoutMasterIdLst>
  <p:sldIdLst>
    <p:sldId id="256" r:id="rId2"/>
    <p:sldId id="292" r:id="rId3"/>
    <p:sldId id="293" r:id="rId4"/>
    <p:sldId id="294" r:id="rId5"/>
    <p:sldId id="295" r:id="rId6"/>
    <p:sldId id="296" r:id="rId7"/>
    <p:sldId id="297" r:id="rId8"/>
    <p:sldId id="298" r:id="rId9"/>
    <p:sldId id="299" r:id="rId10"/>
    <p:sldId id="300" r:id="rId11"/>
    <p:sldId id="301" r:id="rId12"/>
    <p:sldId id="291" r:id="rId13"/>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9" autoAdjust="0"/>
    <p:restoredTop sz="94632" autoAdjust="0"/>
  </p:normalViewPr>
  <p:slideViewPr>
    <p:cSldViewPr snapToGrid="0" snapToObjects="1">
      <p:cViewPr>
        <p:scale>
          <a:sx n="121" d="100"/>
          <a:sy n="121" d="100"/>
        </p:scale>
        <p:origin x="-336" y="62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F3FF1B-0FEE-484A-9AE1-85E8A36686DF}" type="datetime1">
              <a:rPr lang="fr-FR" smtClean="0"/>
              <a:t>20/10/2017</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DC6679B-9578-064E-A6B9-5197CC0E96C0}" type="slidenum">
              <a:rPr lang="fr-FR" smtClean="0"/>
              <a:t>‹N°›</a:t>
            </a:fld>
            <a:endParaRPr lang="fr-FR"/>
          </a:p>
        </p:txBody>
      </p:sp>
    </p:spTree>
    <p:extLst>
      <p:ext uri="{BB962C8B-B14F-4D97-AF65-F5344CB8AC3E}">
        <p14:creationId xmlns:p14="http://schemas.microsoft.com/office/powerpoint/2010/main" val="3943640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68E8F6-FDA2-FB47-8B62-3C1AD4EAA2B8}" type="datetime1">
              <a:rPr lang="fr-FR" smtClean="0"/>
              <a:t>20/10/2017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355D0C-AA8E-554F-A35C-D4E1B1086E24}" type="slidenum">
              <a:rPr lang="fr-FR" smtClean="0"/>
              <a:t>‹N°›</a:t>
            </a:fld>
            <a:endParaRPr lang="fr-FR"/>
          </a:p>
        </p:txBody>
      </p:sp>
    </p:spTree>
    <p:extLst>
      <p:ext uri="{BB962C8B-B14F-4D97-AF65-F5344CB8AC3E}">
        <p14:creationId xmlns:p14="http://schemas.microsoft.com/office/powerpoint/2010/main" val="225701911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0355D0C-AA8E-554F-A35C-D4E1B1086E24}" type="slidenum">
              <a:rPr lang="fr-FR" smtClean="0"/>
              <a:t>1</a:t>
            </a:fld>
            <a:endParaRPr lang="fr-FR"/>
          </a:p>
        </p:txBody>
      </p:sp>
    </p:spTree>
    <p:extLst>
      <p:ext uri="{BB962C8B-B14F-4D97-AF65-F5344CB8AC3E}">
        <p14:creationId xmlns:p14="http://schemas.microsoft.com/office/powerpoint/2010/main" val="633353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0355D0C-AA8E-554F-A35C-D4E1B1086E24}" type="slidenum">
              <a:rPr lang="fr-FR" smtClean="0"/>
              <a:t>2</a:t>
            </a:fld>
            <a:endParaRPr lang="fr-FR"/>
          </a:p>
        </p:txBody>
      </p:sp>
    </p:spTree>
    <p:extLst>
      <p:ext uri="{BB962C8B-B14F-4D97-AF65-F5344CB8AC3E}">
        <p14:creationId xmlns:p14="http://schemas.microsoft.com/office/powerpoint/2010/main" val="1534275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07A1594-04A6-BD46-8E4A-C09ED638B519}" type="datetime1">
              <a:rPr lang="fr-FR" smtClean="0"/>
              <a:t>20/10/2017</a:t>
            </a:fld>
            <a:endParaRPr lang="fr-FR"/>
          </a:p>
        </p:txBody>
      </p:sp>
      <p:sp>
        <p:nvSpPr>
          <p:cNvPr id="5" name="Espace réservé du pied de page 4"/>
          <p:cNvSpPr>
            <a:spLocks noGrp="1"/>
          </p:cNvSpPr>
          <p:nvPr>
            <p:ph type="ftr" sz="quarter" idx="11"/>
          </p:nvPr>
        </p:nvSpPr>
        <p:spPr/>
        <p:txBody>
          <a:bodyPr/>
          <a:lstStyle/>
          <a:p>
            <a:r>
              <a:rPr lang="fr-FR" smtClean="0"/>
              <a:t>Jean-François GRIMAUD</a:t>
            </a:r>
            <a:endParaRPr lang="fr-FR"/>
          </a:p>
        </p:txBody>
      </p:sp>
      <p:sp>
        <p:nvSpPr>
          <p:cNvPr id="6" name="Espace réservé du numéro de diapositive 5"/>
          <p:cNvSpPr>
            <a:spLocks noGrp="1"/>
          </p:cNvSpPr>
          <p:nvPr>
            <p:ph type="sldNum" sz="quarter" idx="12"/>
          </p:nvPr>
        </p:nvSpPr>
        <p:spPr/>
        <p:txBody>
          <a:bodyPr/>
          <a:lstStyle/>
          <a:p>
            <a:fld id="{44366F3D-D7BD-1942-84C8-F3331B512A19}" type="slidenum">
              <a:rPr lang="fr-FR" smtClean="0"/>
              <a:t>‹N°›</a:t>
            </a:fld>
            <a:endParaRPr lang="fr-FR"/>
          </a:p>
        </p:txBody>
      </p:sp>
    </p:spTree>
    <p:extLst>
      <p:ext uri="{BB962C8B-B14F-4D97-AF65-F5344CB8AC3E}">
        <p14:creationId xmlns:p14="http://schemas.microsoft.com/office/powerpoint/2010/main" val="2676575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3FA1FEC-0B8D-F540-AECD-16E1661A4E4B}" type="datetime1">
              <a:rPr lang="fr-FR" smtClean="0"/>
              <a:t>20/10/2017</a:t>
            </a:fld>
            <a:endParaRPr lang="fr-FR"/>
          </a:p>
        </p:txBody>
      </p:sp>
      <p:sp>
        <p:nvSpPr>
          <p:cNvPr id="5" name="Espace réservé du pied de page 4"/>
          <p:cNvSpPr>
            <a:spLocks noGrp="1"/>
          </p:cNvSpPr>
          <p:nvPr>
            <p:ph type="ftr" sz="quarter" idx="11"/>
          </p:nvPr>
        </p:nvSpPr>
        <p:spPr/>
        <p:txBody>
          <a:bodyPr/>
          <a:lstStyle/>
          <a:p>
            <a:r>
              <a:rPr lang="fr-FR" smtClean="0"/>
              <a:t>Jean-François GRIMAUD</a:t>
            </a:r>
            <a:endParaRPr lang="fr-FR"/>
          </a:p>
        </p:txBody>
      </p:sp>
      <p:sp>
        <p:nvSpPr>
          <p:cNvPr id="6" name="Espace réservé du numéro de diapositive 5"/>
          <p:cNvSpPr>
            <a:spLocks noGrp="1"/>
          </p:cNvSpPr>
          <p:nvPr>
            <p:ph type="sldNum" sz="quarter" idx="12"/>
          </p:nvPr>
        </p:nvSpPr>
        <p:spPr/>
        <p:txBody>
          <a:bodyPr/>
          <a:lstStyle/>
          <a:p>
            <a:fld id="{44366F3D-D7BD-1942-84C8-F3331B512A19}" type="slidenum">
              <a:rPr lang="fr-FR" smtClean="0"/>
              <a:t>‹N°›</a:t>
            </a:fld>
            <a:endParaRPr lang="fr-FR"/>
          </a:p>
        </p:txBody>
      </p:sp>
    </p:spTree>
    <p:extLst>
      <p:ext uri="{BB962C8B-B14F-4D97-AF65-F5344CB8AC3E}">
        <p14:creationId xmlns:p14="http://schemas.microsoft.com/office/powerpoint/2010/main" val="3317139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F9846A-8357-B747-9A02-31912058DBB8}" type="datetime1">
              <a:rPr lang="fr-FR" smtClean="0"/>
              <a:t>20/10/2017</a:t>
            </a:fld>
            <a:endParaRPr lang="fr-FR"/>
          </a:p>
        </p:txBody>
      </p:sp>
      <p:sp>
        <p:nvSpPr>
          <p:cNvPr id="5" name="Espace réservé du pied de page 4"/>
          <p:cNvSpPr>
            <a:spLocks noGrp="1"/>
          </p:cNvSpPr>
          <p:nvPr>
            <p:ph type="ftr" sz="quarter" idx="11"/>
          </p:nvPr>
        </p:nvSpPr>
        <p:spPr/>
        <p:txBody>
          <a:bodyPr/>
          <a:lstStyle/>
          <a:p>
            <a:r>
              <a:rPr lang="fr-FR" smtClean="0"/>
              <a:t>Jean-François GRIMAUD</a:t>
            </a:r>
            <a:endParaRPr lang="fr-FR"/>
          </a:p>
        </p:txBody>
      </p:sp>
      <p:sp>
        <p:nvSpPr>
          <p:cNvPr id="6" name="Espace réservé du numéro de diapositive 5"/>
          <p:cNvSpPr>
            <a:spLocks noGrp="1"/>
          </p:cNvSpPr>
          <p:nvPr>
            <p:ph type="sldNum" sz="quarter" idx="12"/>
          </p:nvPr>
        </p:nvSpPr>
        <p:spPr/>
        <p:txBody>
          <a:bodyPr/>
          <a:lstStyle/>
          <a:p>
            <a:fld id="{44366F3D-D7BD-1942-84C8-F3331B512A19}" type="slidenum">
              <a:rPr lang="fr-FR" smtClean="0"/>
              <a:t>‹N°›</a:t>
            </a:fld>
            <a:endParaRPr lang="fr-FR"/>
          </a:p>
        </p:txBody>
      </p:sp>
    </p:spTree>
    <p:extLst>
      <p:ext uri="{BB962C8B-B14F-4D97-AF65-F5344CB8AC3E}">
        <p14:creationId xmlns:p14="http://schemas.microsoft.com/office/powerpoint/2010/main" val="3821975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9574F16-022B-0B4B-808A-3E0B0DA90277}" type="datetime1">
              <a:rPr lang="fr-FR" smtClean="0"/>
              <a:t>20/10/2017</a:t>
            </a:fld>
            <a:endParaRPr lang="fr-FR"/>
          </a:p>
        </p:txBody>
      </p:sp>
      <p:sp>
        <p:nvSpPr>
          <p:cNvPr id="5" name="Espace réservé du pied de page 4"/>
          <p:cNvSpPr>
            <a:spLocks noGrp="1"/>
          </p:cNvSpPr>
          <p:nvPr>
            <p:ph type="ftr" sz="quarter" idx="11"/>
          </p:nvPr>
        </p:nvSpPr>
        <p:spPr/>
        <p:txBody>
          <a:bodyPr/>
          <a:lstStyle/>
          <a:p>
            <a:r>
              <a:rPr lang="fr-FR" smtClean="0"/>
              <a:t>Jean-François GRIMAUD</a:t>
            </a:r>
            <a:endParaRPr lang="fr-FR"/>
          </a:p>
        </p:txBody>
      </p:sp>
      <p:sp>
        <p:nvSpPr>
          <p:cNvPr id="6" name="Espace réservé du numéro de diapositive 5"/>
          <p:cNvSpPr>
            <a:spLocks noGrp="1"/>
          </p:cNvSpPr>
          <p:nvPr>
            <p:ph type="sldNum" sz="quarter" idx="12"/>
          </p:nvPr>
        </p:nvSpPr>
        <p:spPr/>
        <p:txBody>
          <a:bodyPr/>
          <a:lstStyle/>
          <a:p>
            <a:fld id="{44366F3D-D7BD-1942-84C8-F3331B512A19}" type="slidenum">
              <a:rPr lang="fr-FR" smtClean="0"/>
              <a:t>‹N°›</a:t>
            </a:fld>
            <a:endParaRPr lang="fr-FR"/>
          </a:p>
        </p:txBody>
      </p:sp>
    </p:spTree>
    <p:extLst>
      <p:ext uri="{BB962C8B-B14F-4D97-AF65-F5344CB8AC3E}">
        <p14:creationId xmlns:p14="http://schemas.microsoft.com/office/powerpoint/2010/main" val="4283008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F9D84F8-BB18-CA41-81D4-39D3FA378445}" type="datetime1">
              <a:rPr lang="fr-FR" smtClean="0"/>
              <a:t>20/10/2017</a:t>
            </a:fld>
            <a:endParaRPr lang="fr-FR"/>
          </a:p>
        </p:txBody>
      </p:sp>
      <p:sp>
        <p:nvSpPr>
          <p:cNvPr id="5" name="Espace réservé du pied de page 4"/>
          <p:cNvSpPr>
            <a:spLocks noGrp="1"/>
          </p:cNvSpPr>
          <p:nvPr>
            <p:ph type="ftr" sz="quarter" idx="11"/>
          </p:nvPr>
        </p:nvSpPr>
        <p:spPr/>
        <p:txBody>
          <a:bodyPr/>
          <a:lstStyle/>
          <a:p>
            <a:r>
              <a:rPr lang="fr-FR" smtClean="0"/>
              <a:t>Jean-François GRIMAUD</a:t>
            </a:r>
            <a:endParaRPr lang="fr-FR"/>
          </a:p>
        </p:txBody>
      </p:sp>
      <p:sp>
        <p:nvSpPr>
          <p:cNvPr id="6" name="Espace réservé du numéro de diapositive 5"/>
          <p:cNvSpPr>
            <a:spLocks noGrp="1"/>
          </p:cNvSpPr>
          <p:nvPr>
            <p:ph type="sldNum" sz="quarter" idx="12"/>
          </p:nvPr>
        </p:nvSpPr>
        <p:spPr/>
        <p:txBody>
          <a:bodyPr/>
          <a:lstStyle/>
          <a:p>
            <a:fld id="{44366F3D-D7BD-1942-84C8-F3331B512A19}" type="slidenum">
              <a:rPr lang="fr-FR" smtClean="0"/>
              <a:t>‹N°›</a:t>
            </a:fld>
            <a:endParaRPr lang="fr-FR"/>
          </a:p>
        </p:txBody>
      </p:sp>
    </p:spTree>
    <p:extLst>
      <p:ext uri="{BB962C8B-B14F-4D97-AF65-F5344CB8AC3E}">
        <p14:creationId xmlns:p14="http://schemas.microsoft.com/office/powerpoint/2010/main" val="3158216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D57D5D9-B8B3-7345-B8E1-FA7D4C860633}" type="datetime1">
              <a:rPr lang="fr-FR" smtClean="0"/>
              <a:t>20/10/2017</a:t>
            </a:fld>
            <a:endParaRPr lang="fr-FR"/>
          </a:p>
        </p:txBody>
      </p:sp>
      <p:sp>
        <p:nvSpPr>
          <p:cNvPr id="6" name="Espace réservé du pied de page 5"/>
          <p:cNvSpPr>
            <a:spLocks noGrp="1"/>
          </p:cNvSpPr>
          <p:nvPr>
            <p:ph type="ftr" sz="quarter" idx="11"/>
          </p:nvPr>
        </p:nvSpPr>
        <p:spPr/>
        <p:txBody>
          <a:bodyPr/>
          <a:lstStyle/>
          <a:p>
            <a:r>
              <a:rPr lang="fr-FR" smtClean="0"/>
              <a:t>Jean-François GRIMAUD</a:t>
            </a:r>
            <a:endParaRPr lang="fr-FR"/>
          </a:p>
        </p:txBody>
      </p:sp>
      <p:sp>
        <p:nvSpPr>
          <p:cNvPr id="7" name="Espace réservé du numéro de diapositive 6"/>
          <p:cNvSpPr>
            <a:spLocks noGrp="1"/>
          </p:cNvSpPr>
          <p:nvPr>
            <p:ph type="sldNum" sz="quarter" idx="12"/>
          </p:nvPr>
        </p:nvSpPr>
        <p:spPr/>
        <p:txBody>
          <a:bodyPr/>
          <a:lstStyle/>
          <a:p>
            <a:fld id="{44366F3D-D7BD-1942-84C8-F3331B512A19}" type="slidenum">
              <a:rPr lang="fr-FR" smtClean="0"/>
              <a:t>‹N°›</a:t>
            </a:fld>
            <a:endParaRPr lang="fr-FR"/>
          </a:p>
        </p:txBody>
      </p:sp>
    </p:spTree>
    <p:extLst>
      <p:ext uri="{BB962C8B-B14F-4D97-AF65-F5344CB8AC3E}">
        <p14:creationId xmlns:p14="http://schemas.microsoft.com/office/powerpoint/2010/main" val="133013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AD469BF-16FF-7446-9F76-DBD9A1208C9C}" type="datetime1">
              <a:rPr lang="fr-FR" smtClean="0"/>
              <a:t>20/10/2017</a:t>
            </a:fld>
            <a:endParaRPr lang="fr-FR"/>
          </a:p>
        </p:txBody>
      </p:sp>
      <p:sp>
        <p:nvSpPr>
          <p:cNvPr id="8" name="Espace réservé du pied de page 7"/>
          <p:cNvSpPr>
            <a:spLocks noGrp="1"/>
          </p:cNvSpPr>
          <p:nvPr>
            <p:ph type="ftr" sz="quarter" idx="11"/>
          </p:nvPr>
        </p:nvSpPr>
        <p:spPr/>
        <p:txBody>
          <a:bodyPr/>
          <a:lstStyle/>
          <a:p>
            <a:r>
              <a:rPr lang="fr-FR" smtClean="0"/>
              <a:t>Jean-François GRIMAUD</a:t>
            </a:r>
            <a:endParaRPr lang="fr-FR"/>
          </a:p>
        </p:txBody>
      </p:sp>
      <p:sp>
        <p:nvSpPr>
          <p:cNvPr id="9" name="Espace réservé du numéro de diapositive 8"/>
          <p:cNvSpPr>
            <a:spLocks noGrp="1"/>
          </p:cNvSpPr>
          <p:nvPr>
            <p:ph type="sldNum" sz="quarter" idx="12"/>
          </p:nvPr>
        </p:nvSpPr>
        <p:spPr/>
        <p:txBody>
          <a:bodyPr/>
          <a:lstStyle/>
          <a:p>
            <a:fld id="{44366F3D-D7BD-1942-84C8-F3331B512A19}" type="slidenum">
              <a:rPr lang="fr-FR" smtClean="0"/>
              <a:t>‹N°›</a:t>
            </a:fld>
            <a:endParaRPr lang="fr-FR"/>
          </a:p>
        </p:txBody>
      </p:sp>
    </p:spTree>
    <p:extLst>
      <p:ext uri="{BB962C8B-B14F-4D97-AF65-F5344CB8AC3E}">
        <p14:creationId xmlns:p14="http://schemas.microsoft.com/office/powerpoint/2010/main" val="1663187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C0B571E4-67FF-C449-BD46-04667FD88A28}" type="datetime1">
              <a:rPr lang="fr-FR" smtClean="0"/>
              <a:t>20/10/2017</a:t>
            </a:fld>
            <a:endParaRPr lang="fr-FR"/>
          </a:p>
        </p:txBody>
      </p:sp>
      <p:sp>
        <p:nvSpPr>
          <p:cNvPr id="4" name="Espace réservé du pied de page 3"/>
          <p:cNvSpPr>
            <a:spLocks noGrp="1"/>
          </p:cNvSpPr>
          <p:nvPr>
            <p:ph type="ftr" sz="quarter" idx="11"/>
          </p:nvPr>
        </p:nvSpPr>
        <p:spPr/>
        <p:txBody>
          <a:bodyPr/>
          <a:lstStyle/>
          <a:p>
            <a:r>
              <a:rPr lang="fr-FR" smtClean="0"/>
              <a:t>Jean-François GRIMAUD</a:t>
            </a:r>
            <a:endParaRPr lang="fr-FR"/>
          </a:p>
        </p:txBody>
      </p:sp>
      <p:sp>
        <p:nvSpPr>
          <p:cNvPr id="5" name="Espace réservé du numéro de diapositive 4"/>
          <p:cNvSpPr>
            <a:spLocks noGrp="1"/>
          </p:cNvSpPr>
          <p:nvPr>
            <p:ph type="sldNum" sz="quarter" idx="12"/>
          </p:nvPr>
        </p:nvSpPr>
        <p:spPr/>
        <p:txBody>
          <a:bodyPr/>
          <a:lstStyle/>
          <a:p>
            <a:fld id="{44366F3D-D7BD-1942-84C8-F3331B512A19}" type="slidenum">
              <a:rPr lang="fr-FR" smtClean="0"/>
              <a:t>‹N°›</a:t>
            </a:fld>
            <a:endParaRPr lang="fr-FR"/>
          </a:p>
        </p:txBody>
      </p:sp>
    </p:spTree>
    <p:extLst>
      <p:ext uri="{BB962C8B-B14F-4D97-AF65-F5344CB8AC3E}">
        <p14:creationId xmlns:p14="http://schemas.microsoft.com/office/powerpoint/2010/main" val="3047687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25A3793-90B7-C44D-A6B2-45DBE80433EA}" type="datetime1">
              <a:rPr lang="fr-FR" smtClean="0"/>
              <a:t>20/10/2017</a:t>
            </a:fld>
            <a:endParaRPr lang="fr-FR"/>
          </a:p>
        </p:txBody>
      </p:sp>
      <p:sp>
        <p:nvSpPr>
          <p:cNvPr id="3" name="Espace réservé du pied de page 2"/>
          <p:cNvSpPr>
            <a:spLocks noGrp="1"/>
          </p:cNvSpPr>
          <p:nvPr>
            <p:ph type="ftr" sz="quarter" idx="11"/>
          </p:nvPr>
        </p:nvSpPr>
        <p:spPr/>
        <p:txBody>
          <a:bodyPr/>
          <a:lstStyle/>
          <a:p>
            <a:r>
              <a:rPr lang="fr-FR" smtClean="0"/>
              <a:t>Jean-François GRIMAUD</a:t>
            </a:r>
            <a:endParaRPr lang="fr-FR"/>
          </a:p>
        </p:txBody>
      </p:sp>
      <p:sp>
        <p:nvSpPr>
          <p:cNvPr id="4" name="Espace réservé du numéro de diapositive 3"/>
          <p:cNvSpPr>
            <a:spLocks noGrp="1"/>
          </p:cNvSpPr>
          <p:nvPr>
            <p:ph type="sldNum" sz="quarter" idx="12"/>
          </p:nvPr>
        </p:nvSpPr>
        <p:spPr/>
        <p:txBody>
          <a:bodyPr/>
          <a:lstStyle/>
          <a:p>
            <a:fld id="{44366F3D-D7BD-1942-84C8-F3331B512A19}" type="slidenum">
              <a:rPr lang="fr-FR" smtClean="0"/>
              <a:t>‹N°›</a:t>
            </a:fld>
            <a:endParaRPr lang="fr-FR"/>
          </a:p>
        </p:txBody>
      </p:sp>
    </p:spTree>
    <p:extLst>
      <p:ext uri="{BB962C8B-B14F-4D97-AF65-F5344CB8AC3E}">
        <p14:creationId xmlns:p14="http://schemas.microsoft.com/office/powerpoint/2010/main" val="1841675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5FA7559-A3F9-B149-95D0-E54EAF89F6C6}" type="datetime1">
              <a:rPr lang="fr-FR" smtClean="0"/>
              <a:t>20/10/2017</a:t>
            </a:fld>
            <a:endParaRPr lang="fr-FR"/>
          </a:p>
        </p:txBody>
      </p:sp>
      <p:sp>
        <p:nvSpPr>
          <p:cNvPr id="6" name="Espace réservé du pied de page 5"/>
          <p:cNvSpPr>
            <a:spLocks noGrp="1"/>
          </p:cNvSpPr>
          <p:nvPr>
            <p:ph type="ftr" sz="quarter" idx="11"/>
          </p:nvPr>
        </p:nvSpPr>
        <p:spPr/>
        <p:txBody>
          <a:bodyPr/>
          <a:lstStyle/>
          <a:p>
            <a:r>
              <a:rPr lang="fr-FR" smtClean="0"/>
              <a:t>Jean-François GRIMAUD</a:t>
            </a:r>
            <a:endParaRPr lang="fr-FR"/>
          </a:p>
        </p:txBody>
      </p:sp>
      <p:sp>
        <p:nvSpPr>
          <p:cNvPr id="7" name="Espace réservé du numéro de diapositive 6"/>
          <p:cNvSpPr>
            <a:spLocks noGrp="1"/>
          </p:cNvSpPr>
          <p:nvPr>
            <p:ph type="sldNum" sz="quarter" idx="12"/>
          </p:nvPr>
        </p:nvSpPr>
        <p:spPr/>
        <p:txBody>
          <a:bodyPr/>
          <a:lstStyle/>
          <a:p>
            <a:fld id="{44366F3D-D7BD-1942-84C8-F3331B512A19}" type="slidenum">
              <a:rPr lang="fr-FR" smtClean="0"/>
              <a:t>‹N°›</a:t>
            </a:fld>
            <a:endParaRPr lang="fr-FR"/>
          </a:p>
        </p:txBody>
      </p:sp>
    </p:spTree>
    <p:extLst>
      <p:ext uri="{BB962C8B-B14F-4D97-AF65-F5344CB8AC3E}">
        <p14:creationId xmlns:p14="http://schemas.microsoft.com/office/powerpoint/2010/main" val="2970716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DFD9F75-3B48-FC45-AD0C-CB28A8322CDF}" type="datetime1">
              <a:rPr lang="fr-FR" smtClean="0"/>
              <a:t>20/10/2017</a:t>
            </a:fld>
            <a:endParaRPr lang="fr-FR"/>
          </a:p>
        </p:txBody>
      </p:sp>
      <p:sp>
        <p:nvSpPr>
          <p:cNvPr id="6" name="Espace réservé du pied de page 5"/>
          <p:cNvSpPr>
            <a:spLocks noGrp="1"/>
          </p:cNvSpPr>
          <p:nvPr>
            <p:ph type="ftr" sz="quarter" idx="11"/>
          </p:nvPr>
        </p:nvSpPr>
        <p:spPr/>
        <p:txBody>
          <a:bodyPr/>
          <a:lstStyle/>
          <a:p>
            <a:r>
              <a:rPr lang="fr-FR" smtClean="0"/>
              <a:t>Jean-François GRIMAUD</a:t>
            </a:r>
            <a:endParaRPr lang="fr-FR"/>
          </a:p>
        </p:txBody>
      </p:sp>
      <p:sp>
        <p:nvSpPr>
          <p:cNvPr id="7" name="Espace réservé du numéro de diapositive 6"/>
          <p:cNvSpPr>
            <a:spLocks noGrp="1"/>
          </p:cNvSpPr>
          <p:nvPr>
            <p:ph type="sldNum" sz="quarter" idx="12"/>
          </p:nvPr>
        </p:nvSpPr>
        <p:spPr/>
        <p:txBody>
          <a:bodyPr/>
          <a:lstStyle/>
          <a:p>
            <a:fld id="{44366F3D-D7BD-1942-84C8-F3331B512A19}" type="slidenum">
              <a:rPr lang="fr-FR" smtClean="0"/>
              <a:t>‹N°›</a:t>
            </a:fld>
            <a:endParaRPr lang="fr-FR"/>
          </a:p>
        </p:txBody>
      </p:sp>
    </p:spTree>
    <p:extLst>
      <p:ext uri="{BB962C8B-B14F-4D97-AF65-F5344CB8AC3E}">
        <p14:creationId xmlns:p14="http://schemas.microsoft.com/office/powerpoint/2010/main" val="1998661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6000">
              <a:srgbClr val="3366FF">
                <a:alpha val="30000"/>
              </a:srgbClr>
            </a:gs>
            <a:gs pos="100000">
              <a:srgbClr val="000000">
                <a:alpha val="73000"/>
              </a:srgb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70FACD-3483-D74C-8E0D-C8288D9BF67B}" type="datetime1">
              <a:rPr lang="fr-FR" smtClean="0"/>
              <a:t>20/10/2017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Jean-François GRIMAUD</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366F3D-D7BD-1942-84C8-F3331B512A19}" type="slidenum">
              <a:rPr lang="fr-FR" smtClean="0"/>
              <a:t>‹N°›</a:t>
            </a:fld>
            <a:endParaRPr lang="fr-FR"/>
          </a:p>
        </p:txBody>
      </p:sp>
    </p:spTree>
    <p:extLst>
      <p:ext uri="{BB962C8B-B14F-4D97-AF65-F5344CB8AC3E}">
        <p14:creationId xmlns:p14="http://schemas.microsoft.com/office/powerpoint/2010/main" val="2193945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5154" y="390769"/>
            <a:ext cx="8655537" cy="4318000"/>
          </a:xfrm>
        </p:spPr>
        <p:txBody>
          <a:bodyPr>
            <a:normAutofit/>
          </a:bodyPr>
          <a:lstStyle/>
          <a:p>
            <a:r>
              <a:rPr lang="fr-FR" b="1" dirty="0" smtClean="0">
                <a:solidFill>
                  <a:srgbClr val="0000FF"/>
                </a:solidFill>
              </a:rPr>
              <a:t/>
            </a:r>
            <a:br>
              <a:rPr lang="fr-FR" b="1" dirty="0" smtClean="0">
                <a:solidFill>
                  <a:srgbClr val="0000FF"/>
                </a:solidFill>
              </a:rPr>
            </a:br>
            <a:r>
              <a:rPr lang="fr-FR" b="1" dirty="0" smtClean="0">
                <a:solidFill>
                  <a:srgbClr val="0000FF"/>
                </a:solidFill>
              </a:rPr>
              <a:t>LA VILLE UBERISEE</a:t>
            </a:r>
            <a:br>
              <a:rPr lang="fr-FR" b="1" dirty="0" smtClean="0">
                <a:solidFill>
                  <a:srgbClr val="0000FF"/>
                </a:solidFill>
              </a:rPr>
            </a:br>
            <a:r>
              <a:rPr lang="fr-FR" b="1" dirty="0" smtClean="0">
                <a:solidFill>
                  <a:srgbClr val="0000FF"/>
                </a:solidFill>
              </a:rPr>
              <a:t>-</a:t>
            </a:r>
            <a:r>
              <a:rPr lang="fr-FR" b="1" dirty="0">
                <a:solidFill>
                  <a:srgbClr val="0000FF"/>
                </a:solidFill>
              </a:rPr>
              <a:t/>
            </a:r>
            <a:br>
              <a:rPr lang="fr-FR" b="1" dirty="0">
                <a:solidFill>
                  <a:srgbClr val="0000FF"/>
                </a:solidFill>
              </a:rPr>
            </a:br>
            <a:r>
              <a:rPr lang="fr-FR" b="1" dirty="0" smtClean="0">
                <a:solidFill>
                  <a:srgbClr val="0000FF"/>
                </a:solidFill>
              </a:rPr>
              <a:t>OU LA VILLE INTELLIGENTE</a:t>
            </a:r>
            <a:br>
              <a:rPr lang="fr-FR" b="1" dirty="0" smtClean="0">
                <a:solidFill>
                  <a:srgbClr val="0000FF"/>
                </a:solidFill>
              </a:rPr>
            </a:br>
            <a:r>
              <a:rPr lang="fr-FR" b="1" dirty="0" smtClean="0">
                <a:solidFill>
                  <a:srgbClr val="0000FF"/>
                </a:solidFill>
              </a:rPr>
              <a:t>ET CONNECTEE</a:t>
            </a:r>
            <a:br>
              <a:rPr lang="fr-FR" b="1" dirty="0" smtClean="0">
                <a:solidFill>
                  <a:srgbClr val="0000FF"/>
                </a:solidFill>
              </a:rPr>
            </a:br>
            <a:r>
              <a:rPr lang="fr-FR" b="1" dirty="0" smtClean="0">
                <a:solidFill>
                  <a:srgbClr val="0000FF"/>
                </a:solidFill>
              </a:rPr>
              <a:t>-</a:t>
            </a:r>
            <a:endParaRPr lang="fr-FR" b="1" dirty="0">
              <a:solidFill>
                <a:srgbClr val="0000FF"/>
              </a:solidFill>
            </a:endParaRPr>
          </a:p>
        </p:txBody>
      </p:sp>
      <p:sp>
        <p:nvSpPr>
          <p:cNvPr id="3" name="Sous-titre 2"/>
          <p:cNvSpPr>
            <a:spLocks noGrp="1"/>
          </p:cNvSpPr>
          <p:nvPr>
            <p:ph type="subTitle" idx="1"/>
          </p:nvPr>
        </p:nvSpPr>
        <p:spPr>
          <a:xfrm>
            <a:off x="801077" y="4923693"/>
            <a:ext cx="7571153" cy="1602152"/>
          </a:xfrm>
        </p:spPr>
        <p:txBody>
          <a:bodyPr>
            <a:normAutofit fontScale="62500" lnSpcReduction="20000"/>
          </a:bodyPr>
          <a:lstStyle/>
          <a:p>
            <a:r>
              <a:rPr lang="fr-FR" b="1" dirty="0" smtClean="0">
                <a:solidFill>
                  <a:srgbClr val="0000FF"/>
                </a:solidFill>
              </a:rPr>
              <a:t>CONFERENCE DU 17 OCTOBRE 2017</a:t>
            </a:r>
          </a:p>
          <a:p>
            <a:endParaRPr lang="fr-FR" sz="2600" dirty="0" smtClean="0">
              <a:solidFill>
                <a:srgbClr val="0000FF"/>
              </a:solidFill>
            </a:endParaRPr>
          </a:p>
          <a:p>
            <a:endParaRPr lang="fr-FR" sz="2600" dirty="0" smtClean="0">
              <a:solidFill>
                <a:srgbClr val="0000FF"/>
              </a:solidFill>
            </a:endParaRPr>
          </a:p>
          <a:p>
            <a:endParaRPr lang="fr-FR" sz="2600" dirty="0" smtClean="0">
              <a:solidFill>
                <a:srgbClr val="0000FF"/>
              </a:solidFill>
            </a:endParaRPr>
          </a:p>
          <a:p>
            <a:pPr algn="l"/>
            <a:r>
              <a:rPr lang="fr-FR" sz="2600" b="1" dirty="0" smtClean="0">
                <a:solidFill>
                  <a:srgbClr val="0000FF"/>
                </a:solidFill>
              </a:rPr>
              <a:t>ROTARY</a:t>
            </a:r>
            <a:r>
              <a:rPr lang="fr-FR" sz="2600" b="1" dirty="0">
                <a:solidFill>
                  <a:srgbClr val="0000FF"/>
                </a:solidFill>
              </a:rPr>
              <a:t>-CLUB D’EVRY-</a:t>
            </a:r>
            <a:r>
              <a:rPr lang="fr-FR" sz="2600" b="1" dirty="0" smtClean="0">
                <a:solidFill>
                  <a:srgbClr val="0000FF"/>
                </a:solidFill>
              </a:rPr>
              <a:t>CORBEIL</a:t>
            </a:r>
            <a:r>
              <a:rPr lang="fr-FR" sz="2000" b="1" dirty="0" smtClean="0">
                <a:solidFill>
                  <a:srgbClr val="0000FF"/>
                </a:solidFill>
              </a:rPr>
              <a:t>							</a:t>
            </a:r>
            <a:r>
              <a:rPr lang="fr-FR" sz="2000" dirty="0">
                <a:solidFill>
                  <a:srgbClr val="0000FF"/>
                </a:solidFill>
              </a:rPr>
              <a:t>Jean-François GRIMAUD</a:t>
            </a:r>
          </a:p>
          <a:p>
            <a:pPr algn="l"/>
            <a:r>
              <a:rPr lang="fr-FR" sz="2000" dirty="0">
                <a:solidFill>
                  <a:srgbClr val="0000FF"/>
                </a:solidFill>
              </a:rPr>
              <a:t>	</a:t>
            </a:r>
            <a:r>
              <a:rPr lang="fr-FR" sz="2000" dirty="0" smtClean="0">
                <a:solidFill>
                  <a:srgbClr val="0000FF"/>
                </a:solidFill>
              </a:rPr>
              <a:t>											</a:t>
            </a:r>
            <a:endParaRPr lang="fr-FR" sz="2000" dirty="0">
              <a:solidFill>
                <a:srgbClr val="0000FF"/>
              </a:solidFill>
            </a:endParaRPr>
          </a:p>
        </p:txBody>
      </p:sp>
    </p:spTree>
    <p:extLst>
      <p:ext uri="{BB962C8B-B14F-4D97-AF65-F5344CB8AC3E}">
        <p14:creationId xmlns:p14="http://schemas.microsoft.com/office/powerpoint/2010/main" val="909594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355138"/>
          </a:xfrm>
        </p:spPr>
        <p:txBody>
          <a:bodyPr>
            <a:normAutofit fontScale="90000"/>
          </a:bodyPr>
          <a:lstStyle/>
          <a:p>
            <a:pPr algn="l"/>
            <a:r>
              <a:rPr lang="fr-FR" sz="1800" dirty="0">
                <a:solidFill>
                  <a:srgbClr val="0000FF"/>
                </a:solidFill>
              </a:rPr>
              <a:t>LES PRINCIPAUX DOMAINES EN </a:t>
            </a:r>
            <a:r>
              <a:rPr lang="fr-FR" sz="1800" dirty="0" smtClean="0">
                <a:solidFill>
                  <a:srgbClr val="0000FF"/>
                </a:solidFill>
              </a:rPr>
              <a:t>e2.0 (Suite)</a:t>
            </a:r>
            <a:endParaRPr lang="fr-FR" sz="1800" dirty="0"/>
          </a:p>
        </p:txBody>
      </p:sp>
      <p:sp>
        <p:nvSpPr>
          <p:cNvPr id="3" name="Espace réservé du contenu 2"/>
          <p:cNvSpPr>
            <a:spLocks noGrp="1"/>
          </p:cNvSpPr>
          <p:nvPr>
            <p:ph idx="1"/>
          </p:nvPr>
        </p:nvSpPr>
        <p:spPr>
          <a:xfrm>
            <a:off x="457200" y="766228"/>
            <a:ext cx="8229600" cy="5359935"/>
          </a:xfrm>
        </p:spPr>
        <p:txBody>
          <a:bodyPr>
            <a:normAutofit/>
          </a:bodyPr>
          <a:lstStyle/>
          <a:p>
            <a:pPr algn="just"/>
            <a:r>
              <a:rPr lang="fr-FR" sz="2400" dirty="0" smtClean="0"/>
              <a:t>Interconnexion des différentes bases de données pour une efficacité accrue.</a:t>
            </a:r>
          </a:p>
          <a:p>
            <a:pPr algn="just"/>
            <a:r>
              <a:rPr lang="fr-FR" sz="2400" dirty="0" smtClean="0"/>
              <a:t>Les « e-démarches » administratives pour la simplification de la vie des administrés.</a:t>
            </a:r>
          </a:p>
          <a:p>
            <a:pPr algn="just"/>
            <a:r>
              <a:rPr lang="fr-FR" sz="2400" dirty="0" smtClean="0"/>
              <a:t>Maîtrise des consommations de l’énergie. Evolution vers l’autoconsommation de l’énergie et les calculs de la pollution de l’air. Prochaine révolution culturelle et numérique.</a:t>
            </a:r>
          </a:p>
          <a:p>
            <a:pPr algn="just"/>
            <a:r>
              <a:rPr lang="fr-FR" sz="2400" dirty="0" smtClean="0"/>
              <a:t>Mise en place de base de données spécifiques à l’offre et à la demande immobilière en fonction de l’attractivité de la ville.</a:t>
            </a:r>
          </a:p>
          <a:p>
            <a:pPr algn="just"/>
            <a:r>
              <a:rPr lang="fr-FR" sz="2400" dirty="0" smtClean="0"/>
              <a:t>Evolution de la consommation et repositionnement du commerce en centre-ville.</a:t>
            </a:r>
          </a:p>
          <a:p>
            <a:pPr algn="just"/>
            <a:r>
              <a:rPr lang="fr-FR" sz="2400" dirty="0" smtClean="0"/>
              <a:t>Offre et pratique sportive et offre culturelle.</a:t>
            </a:r>
          </a:p>
          <a:p>
            <a:pPr algn="just"/>
            <a:r>
              <a:rPr lang="fr-FR" sz="2400" dirty="0" smtClean="0"/>
              <a:t>Etc...</a:t>
            </a:r>
          </a:p>
          <a:p>
            <a:pPr algn="just"/>
            <a:endParaRPr lang="fr-FR" sz="2400" dirty="0" smtClean="0"/>
          </a:p>
          <a:p>
            <a:pPr algn="just"/>
            <a:endParaRPr lang="fr-FR" sz="2400" dirty="0"/>
          </a:p>
        </p:txBody>
      </p:sp>
      <p:sp>
        <p:nvSpPr>
          <p:cNvPr id="4" name="Espace réservé du pied de page 3"/>
          <p:cNvSpPr>
            <a:spLocks noGrp="1"/>
          </p:cNvSpPr>
          <p:nvPr>
            <p:ph type="ftr" sz="quarter" idx="11"/>
          </p:nvPr>
        </p:nvSpPr>
        <p:spPr/>
        <p:txBody>
          <a:bodyPr/>
          <a:lstStyle/>
          <a:p>
            <a:r>
              <a:rPr lang="fr-FR" dirty="0" smtClean="0">
                <a:solidFill>
                  <a:srgbClr val="0000FF"/>
                </a:solidFill>
              </a:rPr>
              <a:t>Jean-François GRIMAUD</a:t>
            </a:r>
            <a:endParaRPr lang="fr-FR" dirty="0">
              <a:solidFill>
                <a:srgbClr val="0000FF"/>
              </a:solidFill>
            </a:endParaRPr>
          </a:p>
        </p:txBody>
      </p:sp>
      <p:sp>
        <p:nvSpPr>
          <p:cNvPr id="5" name="Espace réservé du numéro de diapositive 4"/>
          <p:cNvSpPr>
            <a:spLocks noGrp="1"/>
          </p:cNvSpPr>
          <p:nvPr>
            <p:ph type="sldNum" sz="quarter" idx="12"/>
          </p:nvPr>
        </p:nvSpPr>
        <p:spPr/>
        <p:txBody>
          <a:bodyPr/>
          <a:lstStyle/>
          <a:p>
            <a:fld id="{44366F3D-D7BD-1942-84C8-F3331B512A19}" type="slidenum">
              <a:rPr lang="fr-FR" smtClean="0">
                <a:solidFill>
                  <a:srgbClr val="0000FF"/>
                </a:solidFill>
              </a:rPr>
              <a:t>10</a:t>
            </a:fld>
            <a:endParaRPr lang="fr-FR" dirty="0">
              <a:solidFill>
                <a:srgbClr val="0000FF"/>
              </a:solidFill>
            </a:endParaRPr>
          </a:p>
        </p:txBody>
      </p:sp>
    </p:spTree>
    <p:extLst>
      <p:ext uri="{BB962C8B-B14F-4D97-AF65-F5344CB8AC3E}">
        <p14:creationId xmlns:p14="http://schemas.microsoft.com/office/powerpoint/2010/main" val="32964419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1590"/>
          </a:xfrm>
        </p:spPr>
        <p:txBody>
          <a:bodyPr>
            <a:noAutofit/>
          </a:bodyPr>
          <a:lstStyle/>
          <a:p>
            <a:r>
              <a:rPr lang="fr-FR" sz="3600" dirty="0" smtClean="0">
                <a:solidFill>
                  <a:srgbClr val="0000FF"/>
                </a:solidFill>
              </a:rPr>
              <a:t>VI – LES LIMITES ET LES RISQUES</a:t>
            </a:r>
            <a:endParaRPr lang="fr-FR" sz="3600" dirty="0">
              <a:solidFill>
                <a:srgbClr val="0000FF"/>
              </a:solidFill>
            </a:endParaRPr>
          </a:p>
        </p:txBody>
      </p:sp>
      <p:sp>
        <p:nvSpPr>
          <p:cNvPr id="3" name="Espace réservé du contenu 2"/>
          <p:cNvSpPr>
            <a:spLocks noGrp="1"/>
          </p:cNvSpPr>
          <p:nvPr>
            <p:ph idx="1"/>
          </p:nvPr>
        </p:nvSpPr>
        <p:spPr>
          <a:xfrm>
            <a:off x="457200" y="1070620"/>
            <a:ext cx="8229600" cy="5164164"/>
          </a:xfrm>
        </p:spPr>
        <p:txBody>
          <a:bodyPr>
            <a:normAutofit lnSpcReduction="10000"/>
          </a:bodyPr>
          <a:lstStyle/>
          <a:p>
            <a:pPr algn="just"/>
            <a:r>
              <a:rPr lang="fr-FR" sz="2400" dirty="0" smtClean="0"/>
              <a:t>Les risques sont les mêmes que ceux qui nous poursuivent de par notre connexion permanente (téléphones, tablettes, etc.).</a:t>
            </a:r>
          </a:p>
          <a:p>
            <a:pPr algn="just"/>
            <a:r>
              <a:rPr lang="fr-FR" sz="2400" dirty="0" smtClean="0"/>
              <a:t>Atteinte à notre liberté individuelle?</a:t>
            </a:r>
          </a:p>
          <a:p>
            <a:pPr algn="just"/>
            <a:r>
              <a:rPr lang="fr-FR" sz="2400" dirty="0" smtClean="0"/>
              <a:t>Les limites du stockage de toutes ces données et sur l’interprétation et l’utilisation qui peut en être faite. Quelle politique les élus peuvent-ils garantir sur ces sujets?</a:t>
            </a:r>
          </a:p>
          <a:p>
            <a:pPr algn="just"/>
            <a:r>
              <a:rPr lang="fr-FR" sz="2400" dirty="0" smtClean="0"/>
              <a:t>Nécessité de mettre en place de plus en plus de technologies pour ces modes de fonctionnement numérique. Risque de la panne géante.</a:t>
            </a:r>
          </a:p>
          <a:p>
            <a:pPr algn="just"/>
            <a:r>
              <a:rPr lang="fr-FR" sz="2400" dirty="0"/>
              <a:t>C</a:t>
            </a:r>
            <a:r>
              <a:rPr lang="fr-FR" sz="2400" dirty="0" smtClean="0"/>
              <a:t>ontrôle accru des élus sur leurs administrés et dépendance de ces derniers par rapport à tous ces services connectés.</a:t>
            </a:r>
          </a:p>
          <a:p>
            <a:pPr algn="just"/>
            <a:r>
              <a:rPr lang="fr-FR" sz="2400" dirty="0" smtClean="0"/>
              <a:t>Peut-on</a:t>
            </a:r>
            <a:r>
              <a:rPr lang="fr-FR" sz="2400" dirty="0"/>
              <a:t> </a:t>
            </a:r>
            <a:r>
              <a:rPr lang="fr-FR" sz="2400" dirty="0" smtClean="0"/>
              <a:t>encore réagir sur la réalité du « </a:t>
            </a:r>
            <a:r>
              <a:rPr lang="fr-FR" sz="2400" dirty="0" err="1" smtClean="0"/>
              <a:t>Big</a:t>
            </a:r>
            <a:r>
              <a:rPr lang="fr-FR" sz="2400" dirty="0" smtClean="0"/>
              <a:t> Data » et de la ville </a:t>
            </a:r>
            <a:r>
              <a:rPr lang="fr-FR" sz="2400" dirty="0" err="1" smtClean="0"/>
              <a:t>ubérisée</a:t>
            </a:r>
            <a:r>
              <a:rPr lang="fr-FR" sz="2400" dirty="0" smtClean="0"/>
              <a:t>?</a:t>
            </a:r>
            <a:endParaRPr lang="fr-FR" sz="2400" dirty="0"/>
          </a:p>
        </p:txBody>
      </p:sp>
      <p:sp>
        <p:nvSpPr>
          <p:cNvPr id="4" name="Espace réservé du pied de page 3"/>
          <p:cNvSpPr>
            <a:spLocks noGrp="1"/>
          </p:cNvSpPr>
          <p:nvPr>
            <p:ph type="ftr" sz="quarter" idx="11"/>
          </p:nvPr>
        </p:nvSpPr>
        <p:spPr/>
        <p:txBody>
          <a:bodyPr/>
          <a:lstStyle/>
          <a:p>
            <a:r>
              <a:rPr lang="fr-FR" dirty="0" smtClean="0">
                <a:solidFill>
                  <a:srgbClr val="0000FF"/>
                </a:solidFill>
              </a:rPr>
              <a:t>Jean-François GRIMAUD</a:t>
            </a:r>
            <a:endParaRPr lang="fr-FR" dirty="0">
              <a:solidFill>
                <a:srgbClr val="0000FF"/>
              </a:solidFill>
            </a:endParaRPr>
          </a:p>
        </p:txBody>
      </p:sp>
      <p:sp>
        <p:nvSpPr>
          <p:cNvPr id="5" name="Espace réservé du numéro de diapositive 4"/>
          <p:cNvSpPr>
            <a:spLocks noGrp="1"/>
          </p:cNvSpPr>
          <p:nvPr>
            <p:ph type="sldNum" sz="quarter" idx="12"/>
          </p:nvPr>
        </p:nvSpPr>
        <p:spPr/>
        <p:txBody>
          <a:bodyPr/>
          <a:lstStyle/>
          <a:p>
            <a:fld id="{44366F3D-D7BD-1942-84C8-F3331B512A19}" type="slidenum">
              <a:rPr lang="fr-FR" smtClean="0">
                <a:solidFill>
                  <a:srgbClr val="0000FF"/>
                </a:solidFill>
              </a:rPr>
              <a:t>11</a:t>
            </a:fld>
            <a:endParaRPr lang="fr-FR" dirty="0">
              <a:solidFill>
                <a:srgbClr val="0000FF"/>
              </a:solidFill>
            </a:endParaRPr>
          </a:p>
        </p:txBody>
      </p:sp>
    </p:spTree>
    <p:extLst>
      <p:ext uri="{BB962C8B-B14F-4D97-AF65-F5344CB8AC3E}">
        <p14:creationId xmlns:p14="http://schemas.microsoft.com/office/powerpoint/2010/main" val="2167789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7"/>
            <a:ext cx="8229600" cy="5450131"/>
          </a:xfrm>
        </p:spPr>
        <p:txBody>
          <a:bodyPr/>
          <a:lstStyle/>
          <a:p>
            <a:r>
              <a:rPr lang="fr-FR" dirty="0" smtClean="0">
                <a:solidFill>
                  <a:srgbClr val="0000FF"/>
                </a:solidFill>
              </a:rPr>
              <a:t>MERCI POUR VOTRE ATTENTION</a:t>
            </a:r>
            <a:endParaRPr lang="fr-FR" dirty="0">
              <a:solidFill>
                <a:srgbClr val="0000FF"/>
              </a:solidFill>
            </a:endParaRPr>
          </a:p>
        </p:txBody>
      </p:sp>
      <p:sp>
        <p:nvSpPr>
          <p:cNvPr id="3" name="Espace réservé du contenu 2"/>
          <p:cNvSpPr>
            <a:spLocks noGrp="1"/>
          </p:cNvSpPr>
          <p:nvPr>
            <p:ph idx="1"/>
          </p:nvPr>
        </p:nvSpPr>
        <p:spPr>
          <a:xfrm>
            <a:off x="457200" y="5949462"/>
            <a:ext cx="8229600" cy="306464"/>
          </a:xfrm>
        </p:spPr>
        <p:txBody>
          <a:bodyPr>
            <a:noAutofit/>
          </a:bodyPr>
          <a:lstStyle/>
          <a:p>
            <a:pPr marL="0" indent="0">
              <a:buNone/>
            </a:pPr>
            <a:r>
              <a:rPr lang="fr-FR" sz="1200" dirty="0" smtClean="0">
                <a:solidFill>
                  <a:srgbClr val="0000FF"/>
                </a:solidFill>
              </a:rPr>
              <a:t>											 	</a:t>
            </a:r>
            <a:endParaRPr lang="fr-FR" sz="1200" dirty="0">
              <a:solidFill>
                <a:srgbClr val="0000FF"/>
              </a:solidFill>
            </a:endParaRPr>
          </a:p>
        </p:txBody>
      </p:sp>
      <p:sp>
        <p:nvSpPr>
          <p:cNvPr id="4" name="Espace réservé du pied de page 3"/>
          <p:cNvSpPr>
            <a:spLocks noGrp="1"/>
          </p:cNvSpPr>
          <p:nvPr>
            <p:ph type="ftr" sz="quarter" idx="11"/>
          </p:nvPr>
        </p:nvSpPr>
        <p:spPr/>
        <p:txBody>
          <a:bodyPr/>
          <a:lstStyle/>
          <a:p>
            <a:r>
              <a:rPr lang="fr-FR" dirty="0" smtClean="0">
                <a:solidFill>
                  <a:srgbClr val="0000FF"/>
                </a:solidFill>
              </a:rPr>
              <a:t>Jean-François GRIMAUD</a:t>
            </a:r>
            <a:endParaRPr lang="fr-FR" dirty="0">
              <a:solidFill>
                <a:srgbClr val="0000FF"/>
              </a:solidFill>
            </a:endParaRPr>
          </a:p>
        </p:txBody>
      </p:sp>
      <p:sp>
        <p:nvSpPr>
          <p:cNvPr id="6" name="Espace réservé du numéro de diapositive 5"/>
          <p:cNvSpPr>
            <a:spLocks noGrp="1"/>
          </p:cNvSpPr>
          <p:nvPr>
            <p:ph type="sldNum" sz="quarter" idx="12"/>
          </p:nvPr>
        </p:nvSpPr>
        <p:spPr/>
        <p:txBody>
          <a:bodyPr/>
          <a:lstStyle/>
          <a:p>
            <a:fld id="{44366F3D-D7BD-1942-84C8-F3331B512A19}" type="slidenum">
              <a:rPr lang="fr-FR" smtClean="0">
                <a:solidFill>
                  <a:srgbClr val="0000FF"/>
                </a:solidFill>
              </a:rPr>
              <a:t>12</a:t>
            </a:fld>
            <a:endParaRPr lang="fr-FR" dirty="0">
              <a:solidFill>
                <a:srgbClr val="0000FF"/>
              </a:solidFill>
            </a:endParaRPr>
          </a:p>
        </p:txBody>
      </p:sp>
    </p:spTree>
    <p:extLst>
      <p:ext uri="{BB962C8B-B14F-4D97-AF65-F5344CB8AC3E}">
        <p14:creationId xmlns:p14="http://schemas.microsoft.com/office/powerpoint/2010/main" val="3827115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00FF"/>
                </a:solidFill>
              </a:rPr>
              <a:t>I - LA REVOLUTION NUMERIQUE</a:t>
            </a:r>
            <a:endParaRPr lang="fr-FR" dirty="0">
              <a:solidFill>
                <a:srgbClr val="0000FF"/>
              </a:solidFill>
            </a:endParaRPr>
          </a:p>
        </p:txBody>
      </p:sp>
      <p:sp>
        <p:nvSpPr>
          <p:cNvPr id="3" name="Espace réservé du contenu 2"/>
          <p:cNvSpPr>
            <a:spLocks noGrp="1"/>
          </p:cNvSpPr>
          <p:nvPr>
            <p:ph idx="1"/>
          </p:nvPr>
        </p:nvSpPr>
        <p:spPr/>
        <p:txBody>
          <a:bodyPr>
            <a:normAutofit/>
          </a:bodyPr>
          <a:lstStyle/>
          <a:p>
            <a:pPr algn="just"/>
            <a:r>
              <a:rPr lang="fr-FR" sz="2400" dirty="0" smtClean="0"/>
              <a:t>Depuis une vingtaine d’années, arrivée des nouvelles technologies numériques générant une nouvelle économie.</a:t>
            </a:r>
          </a:p>
          <a:p>
            <a:pPr algn="just"/>
            <a:r>
              <a:rPr lang="fr-FR" sz="2400" dirty="0" smtClean="0"/>
              <a:t>Tous les secteurs de l’économie traditionnelle sont touchés.</a:t>
            </a:r>
          </a:p>
          <a:p>
            <a:pPr algn="just"/>
            <a:r>
              <a:rPr lang="fr-FR" sz="2400" dirty="0"/>
              <a:t>Au Moyen-Age, les gens échangeaient et se rencontraient dans les villes sur la place traditionnelle du marché</a:t>
            </a:r>
            <a:r>
              <a:rPr lang="fr-FR" sz="2400" dirty="0" smtClean="0"/>
              <a:t>.</a:t>
            </a:r>
          </a:p>
          <a:p>
            <a:pPr algn="just"/>
            <a:r>
              <a:rPr lang="fr-FR" sz="2400" dirty="0" smtClean="0"/>
              <a:t>Aujourd’hui</a:t>
            </a:r>
            <a:r>
              <a:rPr lang="fr-FR" sz="2400" dirty="0"/>
              <a:t>, les gens peuvent </a:t>
            </a:r>
            <a:r>
              <a:rPr lang="fr-FR" sz="2400" dirty="0" smtClean="0"/>
              <a:t>échanger, commercer </a:t>
            </a:r>
            <a:r>
              <a:rPr lang="fr-FR" sz="2400" dirty="0"/>
              <a:t>et se </a:t>
            </a:r>
            <a:r>
              <a:rPr lang="fr-FR" sz="2400" dirty="0" smtClean="0"/>
              <a:t>rencontrer</a:t>
            </a:r>
            <a:r>
              <a:rPr lang="fr-FR" sz="2400" dirty="0"/>
              <a:t> </a:t>
            </a:r>
            <a:r>
              <a:rPr lang="fr-FR" sz="2400" dirty="0" smtClean="0"/>
              <a:t>via Internet sur des plateformes où sont stockées et gérées des multitudes de données.</a:t>
            </a:r>
          </a:p>
          <a:p>
            <a:pPr algn="just"/>
            <a:r>
              <a:rPr lang="fr-FR" sz="2400" dirty="0" smtClean="0"/>
              <a:t>Cette révolution numérique touche bien entendu le monde urbain dont l’aménagement devient stratégique.</a:t>
            </a:r>
          </a:p>
        </p:txBody>
      </p:sp>
      <p:sp>
        <p:nvSpPr>
          <p:cNvPr id="4" name="Espace réservé du pied de page 3"/>
          <p:cNvSpPr>
            <a:spLocks noGrp="1"/>
          </p:cNvSpPr>
          <p:nvPr>
            <p:ph type="ftr" sz="quarter" idx="11"/>
          </p:nvPr>
        </p:nvSpPr>
        <p:spPr/>
        <p:txBody>
          <a:bodyPr/>
          <a:lstStyle/>
          <a:p>
            <a:r>
              <a:rPr lang="fr-FR" dirty="0" smtClean="0">
                <a:solidFill>
                  <a:srgbClr val="0000FF"/>
                </a:solidFill>
              </a:rPr>
              <a:t>Jean-François GRIMAUD</a:t>
            </a:r>
            <a:endParaRPr lang="fr-FR" dirty="0">
              <a:solidFill>
                <a:srgbClr val="0000FF"/>
              </a:solidFill>
            </a:endParaRPr>
          </a:p>
        </p:txBody>
      </p:sp>
      <p:sp>
        <p:nvSpPr>
          <p:cNvPr id="5" name="Espace réservé du numéro de diapositive 4"/>
          <p:cNvSpPr>
            <a:spLocks noGrp="1"/>
          </p:cNvSpPr>
          <p:nvPr>
            <p:ph type="sldNum" sz="quarter" idx="12"/>
          </p:nvPr>
        </p:nvSpPr>
        <p:spPr>
          <a:xfrm>
            <a:off x="6553200" y="6356350"/>
            <a:ext cx="2133600" cy="365125"/>
          </a:xfrm>
        </p:spPr>
        <p:txBody>
          <a:bodyPr/>
          <a:lstStyle/>
          <a:p>
            <a:fld id="{44366F3D-D7BD-1942-84C8-F3331B512A19}" type="slidenum">
              <a:rPr lang="fr-FR" smtClean="0">
                <a:solidFill>
                  <a:srgbClr val="0000FF"/>
                </a:solidFill>
              </a:rPr>
              <a:t>2</a:t>
            </a:fld>
            <a:endParaRPr lang="fr-FR" dirty="0">
              <a:solidFill>
                <a:srgbClr val="0000FF"/>
              </a:solidFill>
            </a:endParaRPr>
          </a:p>
        </p:txBody>
      </p:sp>
    </p:spTree>
    <p:extLst>
      <p:ext uri="{BB962C8B-B14F-4D97-AF65-F5344CB8AC3E}">
        <p14:creationId xmlns:p14="http://schemas.microsoft.com/office/powerpoint/2010/main" val="4080238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00FF"/>
                </a:solidFill>
              </a:rPr>
              <a:t>II – UN NOUVEAU MONDE URBAIN</a:t>
            </a:r>
            <a:endParaRPr lang="fr-FR" dirty="0">
              <a:solidFill>
                <a:srgbClr val="0000FF"/>
              </a:solidFill>
            </a:endParaRPr>
          </a:p>
        </p:txBody>
      </p:sp>
      <p:sp>
        <p:nvSpPr>
          <p:cNvPr id="3" name="Espace réservé du contenu 2"/>
          <p:cNvSpPr>
            <a:spLocks noGrp="1"/>
          </p:cNvSpPr>
          <p:nvPr>
            <p:ph idx="1"/>
          </p:nvPr>
        </p:nvSpPr>
        <p:spPr/>
        <p:txBody>
          <a:bodyPr>
            <a:normAutofit/>
          </a:bodyPr>
          <a:lstStyle/>
          <a:p>
            <a:pPr algn="just"/>
            <a:r>
              <a:rPr lang="fr-FR" sz="2400" dirty="0" smtClean="0"/>
              <a:t>Le 21</a:t>
            </a:r>
            <a:r>
              <a:rPr lang="fr-FR" sz="2400" baseline="30000" dirty="0" smtClean="0"/>
              <a:t>ème</a:t>
            </a:r>
            <a:r>
              <a:rPr lang="fr-FR" sz="2400" dirty="0" smtClean="0"/>
              <a:t> siècle sera urbain. Cf</a:t>
            </a:r>
            <a:r>
              <a:rPr lang="fr-FR" sz="2400" dirty="0"/>
              <a:t>.</a:t>
            </a:r>
            <a:r>
              <a:rPr lang="fr-FR" sz="2400" dirty="0" smtClean="0"/>
              <a:t> conférence sur l’urbanisation du 2 Juin 2015.</a:t>
            </a:r>
          </a:p>
          <a:p>
            <a:pPr algn="just"/>
            <a:r>
              <a:rPr lang="fr-FR" sz="2400" dirty="0" smtClean="0"/>
              <a:t>En 2050, 70 % de la population mondiale vivra dans les zones urbaines ou dans des mégapoles.</a:t>
            </a:r>
          </a:p>
          <a:p>
            <a:pPr algn="just"/>
            <a:r>
              <a:rPr lang="fr-FR" sz="2400" dirty="0" smtClean="0"/>
              <a:t>Le développement des villes et la gestion urbaine, avec toutes ses composantes va devenir très complexe. Seule la gestion numérique de toutes les données urbaines va permettre de pouvoir rendre la vie dans les villes possible et plus facile.</a:t>
            </a:r>
          </a:p>
          <a:p>
            <a:pPr algn="just"/>
            <a:r>
              <a:rPr lang="fr-FR" sz="2400" dirty="0" smtClean="0"/>
              <a:t>Chaque ville met en place des plateformes de données (data), accessibles à tous et alimentées par tous.</a:t>
            </a:r>
          </a:p>
          <a:p>
            <a:pPr algn="just"/>
            <a:r>
              <a:rPr lang="fr-FR" sz="2400" dirty="0" smtClean="0"/>
              <a:t>Ces </a:t>
            </a:r>
            <a:r>
              <a:rPr lang="fr-FR" sz="2400" dirty="0"/>
              <a:t>p</a:t>
            </a:r>
            <a:r>
              <a:rPr lang="fr-FR" sz="2400" dirty="0" smtClean="0"/>
              <a:t>lateformes seront également interconnectées.</a:t>
            </a:r>
            <a:endParaRPr lang="fr-FR" sz="2400" dirty="0"/>
          </a:p>
        </p:txBody>
      </p:sp>
      <p:sp>
        <p:nvSpPr>
          <p:cNvPr id="4" name="Espace réservé du pied de page 3"/>
          <p:cNvSpPr>
            <a:spLocks noGrp="1"/>
          </p:cNvSpPr>
          <p:nvPr>
            <p:ph type="ftr" sz="quarter" idx="11"/>
          </p:nvPr>
        </p:nvSpPr>
        <p:spPr/>
        <p:txBody>
          <a:bodyPr/>
          <a:lstStyle/>
          <a:p>
            <a:r>
              <a:rPr lang="fr-FR" dirty="0" smtClean="0">
                <a:solidFill>
                  <a:srgbClr val="0000FF"/>
                </a:solidFill>
              </a:rPr>
              <a:t>Jean-François GRIMAUD</a:t>
            </a:r>
            <a:endParaRPr lang="fr-FR" dirty="0">
              <a:solidFill>
                <a:srgbClr val="0000FF"/>
              </a:solidFill>
            </a:endParaRPr>
          </a:p>
        </p:txBody>
      </p:sp>
      <p:sp>
        <p:nvSpPr>
          <p:cNvPr id="5" name="Espace réservé du numéro de diapositive 4"/>
          <p:cNvSpPr>
            <a:spLocks noGrp="1"/>
          </p:cNvSpPr>
          <p:nvPr>
            <p:ph type="sldNum" sz="quarter" idx="12"/>
          </p:nvPr>
        </p:nvSpPr>
        <p:spPr/>
        <p:txBody>
          <a:bodyPr/>
          <a:lstStyle/>
          <a:p>
            <a:fld id="{44366F3D-D7BD-1942-84C8-F3331B512A19}" type="slidenum">
              <a:rPr lang="fr-FR" smtClean="0">
                <a:solidFill>
                  <a:srgbClr val="0000FF"/>
                </a:solidFill>
              </a:rPr>
              <a:t>3</a:t>
            </a:fld>
            <a:endParaRPr lang="fr-FR" dirty="0">
              <a:solidFill>
                <a:srgbClr val="0000FF"/>
              </a:solidFill>
            </a:endParaRPr>
          </a:p>
        </p:txBody>
      </p:sp>
    </p:spTree>
    <p:extLst>
      <p:ext uri="{BB962C8B-B14F-4D97-AF65-F5344CB8AC3E}">
        <p14:creationId xmlns:p14="http://schemas.microsoft.com/office/powerpoint/2010/main" val="3993673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34168"/>
            <a:ext cx="8229600" cy="5422182"/>
          </a:xfrm>
        </p:spPr>
        <p:txBody>
          <a:bodyPr>
            <a:normAutofit/>
          </a:bodyPr>
          <a:lstStyle/>
          <a:p>
            <a:pPr algn="just"/>
            <a:r>
              <a:rPr lang="fr-FR" sz="2400" dirty="0" smtClean="0"/>
              <a:t>L’aménagement urbain est donc devenu stratégique pour améliorer et renforcer l’attractivité des villes.</a:t>
            </a:r>
          </a:p>
          <a:p>
            <a:pPr algn="just"/>
            <a:r>
              <a:rPr lang="fr-FR" sz="2400" dirty="0" smtClean="0"/>
              <a:t>La construction des immeubles et des quartiers nouveaux, la rénovation des anciens quartiers et la rénovation urbaine doivent participer à l’alimentation de ces bases de données et permettre la gestion de l’espace public.</a:t>
            </a:r>
          </a:p>
          <a:p>
            <a:pPr algn="just"/>
            <a:r>
              <a:rPr lang="fr-FR" sz="2400" dirty="0" smtClean="0"/>
              <a:t>Les habitants des villes deviennent des consommateurs d’espaces urbains et de services dont certains seront gérés numériquement par les collectivités locales.</a:t>
            </a:r>
          </a:p>
          <a:p>
            <a:pPr algn="just"/>
            <a:r>
              <a:rPr lang="fr-FR" sz="2400" dirty="0" smtClean="0"/>
              <a:t>Enfin, à partir de ces données collectées ce seront des algorithmes qui pourront peut-être prévoir et adapter des réponses aux attentes des citadins (eux-mêmes connectés) pour améliorer la qualité des services et la qualité de vie.</a:t>
            </a:r>
            <a:endParaRPr lang="fr-FR" sz="2400" dirty="0"/>
          </a:p>
        </p:txBody>
      </p:sp>
      <p:sp>
        <p:nvSpPr>
          <p:cNvPr id="4" name="Espace réservé du pied de page 3"/>
          <p:cNvSpPr>
            <a:spLocks noGrp="1"/>
          </p:cNvSpPr>
          <p:nvPr>
            <p:ph type="ftr" sz="quarter" idx="11"/>
          </p:nvPr>
        </p:nvSpPr>
        <p:spPr/>
        <p:txBody>
          <a:bodyPr/>
          <a:lstStyle/>
          <a:p>
            <a:r>
              <a:rPr lang="fr-FR" dirty="0" smtClean="0">
                <a:solidFill>
                  <a:srgbClr val="0000FF"/>
                </a:solidFill>
              </a:rPr>
              <a:t>Jean-François GRIMAUD</a:t>
            </a:r>
            <a:endParaRPr lang="fr-FR" dirty="0">
              <a:solidFill>
                <a:srgbClr val="0000FF"/>
              </a:solidFill>
            </a:endParaRPr>
          </a:p>
        </p:txBody>
      </p:sp>
      <p:sp>
        <p:nvSpPr>
          <p:cNvPr id="5" name="Espace réservé du numéro de diapositive 4"/>
          <p:cNvSpPr>
            <a:spLocks noGrp="1"/>
          </p:cNvSpPr>
          <p:nvPr>
            <p:ph type="sldNum" sz="quarter" idx="12"/>
          </p:nvPr>
        </p:nvSpPr>
        <p:spPr/>
        <p:txBody>
          <a:bodyPr/>
          <a:lstStyle/>
          <a:p>
            <a:fld id="{44366F3D-D7BD-1942-84C8-F3331B512A19}" type="slidenum">
              <a:rPr lang="fr-FR" smtClean="0">
                <a:solidFill>
                  <a:srgbClr val="0000FF"/>
                </a:solidFill>
              </a:rPr>
              <a:t>4</a:t>
            </a:fld>
            <a:endParaRPr lang="fr-FR" dirty="0">
              <a:solidFill>
                <a:srgbClr val="0000FF"/>
              </a:solidFill>
            </a:endParaRPr>
          </a:p>
        </p:txBody>
      </p:sp>
      <p:sp>
        <p:nvSpPr>
          <p:cNvPr id="6" name="Titre 1"/>
          <p:cNvSpPr>
            <a:spLocks noGrp="1"/>
          </p:cNvSpPr>
          <p:nvPr>
            <p:ph type="title"/>
          </p:nvPr>
        </p:nvSpPr>
        <p:spPr>
          <a:xfrm>
            <a:off x="457200" y="274638"/>
            <a:ext cx="8229600" cy="388772"/>
          </a:xfrm>
        </p:spPr>
        <p:txBody>
          <a:bodyPr>
            <a:noAutofit/>
          </a:bodyPr>
          <a:lstStyle/>
          <a:p>
            <a:pPr algn="l"/>
            <a:r>
              <a:rPr lang="fr-FR" sz="2000" dirty="0" smtClean="0">
                <a:solidFill>
                  <a:srgbClr val="0000FF"/>
                </a:solidFill>
              </a:rPr>
              <a:t>UN NOUVEAU MONDE URBAIN (SUITE)</a:t>
            </a:r>
            <a:endParaRPr lang="fr-FR" sz="2000" dirty="0">
              <a:solidFill>
                <a:srgbClr val="0000FF"/>
              </a:solidFill>
            </a:endParaRPr>
          </a:p>
        </p:txBody>
      </p:sp>
    </p:spTree>
    <p:extLst>
      <p:ext uri="{BB962C8B-B14F-4D97-AF65-F5344CB8AC3E}">
        <p14:creationId xmlns:p14="http://schemas.microsoft.com/office/powerpoint/2010/main" val="1844058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97272"/>
          </a:xfrm>
        </p:spPr>
        <p:txBody>
          <a:bodyPr>
            <a:noAutofit/>
          </a:bodyPr>
          <a:lstStyle/>
          <a:p>
            <a:r>
              <a:rPr lang="fr-FR" sz="3600" dirty="0" smtClean="0">
                <a:solidFill>
                  <a:srgbClr val="0000FF"/>
                </a:solidFill>
              </a:rPr>
              <a:t>III – LES NOUVEAUX ACTEURS DE LA VILLE</a:t>
            </a:r>
            <a:endParaRPr lang="fr-FR" sz="3600" dirty="0">
              <a:solidFill>
                <a:srgbClr val="0000FF"/>
              </a:solidFill>
            </a:endParaRPr>
          </a:p>
        </p:txBody>
      </p:sp>
      <p:sp>
        <p:nvSpPr>
          <p:cNvPr id="3" name="Espace réservé du contenu 2"/>
          <p:cNvSpPr>
            <a:spLocks noGrp="1"/>
          </p:cNvSpPr>
          <p:nvPr>
            <p:ph idx="1"/>
          </p:nvPr>
        </p:nvSpPr>
        <p:spPr>
          <a:xfrm>
            <a:off x="457200" y="1144093"/>
            <a:ext cx="8229600" cy="5290120"/>
          </a:xfrm>
        </p:spPr>
        <p:txBody>
          <a:bodyPr>
            <a:normAutofit fontScale="92500" lnSpcReduction="10000"/>
          </a:bodyPr>
          <a:lstStyle/>
          <a:p>
            <a:pPr algn="just"/>
            <a:r>
              <a:rPr lang="fr-FR" sz="2600" dirty="0" smtClean="0"/>
              <a:t>La collecte de toutes ces données sur ces plateformes collaboratives procèdent à ce que l’on appelle le phénomène de « l’</a:t>
            </a:r>
            <a:r>
              <a:rPr lang="fr-FR" sz="2600" dirty="0" err="1" smtClean="0"/>
              <a:t>ubérisation</a:t>
            </a:r>
            <a:r>
              <a:rPr lang="fr-FR" sz="2600" dirty="0" smtClean="0"/>
              <a:t> ».</a:t>
            </a:r>
          </a:p>
          <a:p>
            <a:pPr algn="just"/>
            <a:r>
              <a:rPr lang="fr-FR" sz="2600" dirty="0" smtClean="0"/>
              <a:t>Des spécialistes informaticiens (ou des algorithmes) vont maintenant exploiter toutes ces données et alimenter des modes de renseignements et de fonctionnement, que ce soit dans les transports, les plans de circulation, les réseaux, les fluides, la gestion de l’énergie, les disponibilités foncières, les besoins des services publics ou privés, les spectacles, etc...</a:t>
            </a:r>
          </a:p>
          <a:p>
            <a:pPr algn="just"/>
            <a:r>
              <a:rPr lang="fr-FR" sz="2600" dirty="0" smtClean="0"/>
              <a:t>D’autres récupèreront ces données pour identifier de nouvelles zones de chalandises p</a:t>
            </a:r>
            <a:r>
              <a:rPr lang="fr-FR" sz="2600" dirty="0"/>
              <a:t>o</a:t>
            </a:r>
            <a:r>
              <a:rPr lang="fr-FR" sz="2600" dirty="0" smtClean="0"/>
              <a:t>ur les commerces, les offres de logements, les demandes de logements, etc...</a:t>
            </a:r>
          </a:p>
          <a:p>
            <a:pPr algn="just"/>
            <a:r>
              <a:rPr lang="fr-FR" sz="2600" dirty="0" smtClean="0"/>
              <a:t>L’</a:t>
            </a:r>
            <a:r>
              <a:rPr lang="fr-FR" sz="2600" dirty="0" err="1" smtClean="0"/>
              <a:t>ubérisation</a:t>
            </a:r>
            <a:r>
              <a:rPr lang="fr-FR" sz="2600" dirty="0" smtClean="0"/>
              <a:t> de la ville nécessitera que les acteurs de la ville soient eux-mêmes </a:t>
            </a:r>
            <a:r>
              <a:rPr lang="fr-FR" sz="2600" dirty="0" err="1" smtClean="0"/>
              <a:t>ubérisés</a:t>
            </a:r>
            <a:r>
              <a:rPr lang="fr-FR" sz="2600" dirty="0" smtClean="0"/>
              <a:t>, soit à travers leurs métiers, soit par la digitalisation de tous nos modes de fonctionnement.</a:t>
            </a:r>
          </a:p>
          <a:p>
            <a:pPr algn="just"/>
            <a:endParaRPr lang="fr-FR" sz="2400" dirty="0"/>
          </a:p>
        </p:txBody>
      </p:sp>
      <p:sp>
        <p:nvSpPr>
          <p:cNvPr id="4" name="Espace réservé du pied de page 3"/>
          <p:cNvSpPr>
            <a:spLocks noGrp="1"/>
          </p:cNvSpPr>
          <p:nvPr>
            <p:ph type="ftr" sz="quarter" idx="11"/>
          </p:nvPr>
        </p:nvSpPr>
        <p:spPr/>
        <p:txBody>
          <a:bodyPr/>
          <a:lstStyle/>
          <a:p>
            <a:r>
              <a:rPr lang="fr-FR" dirty="0" smtClean="0">
                <a:solidFill>
                  <a:srgbClr val="0000FF"/>
                </a:solidFill>
              </a:rPr>
              <a:t>Jean-François GRIMAUD</a:t>
            </a:r>
            <a:endParaRPr lang="fr-FR" dirty="0">
              <a:solidFill>
                <a:srgbClr val="0000FF"/>
              </a:solidFill>
            </a:endParaRPr>
          </a:p>
        </p:txBody>
      </p:sp>
      <p:sp>
        <p:nvSpPr>
          <p:cNvPr id="5" name="Espace réservé du numéro de diapositive 4"/>
          <p:cNvSpPr>
            <a:spLocks noGrp="1"/>
          </p:cNvSpPr>
          <p:nvPr>
            <p:ph type="sldNum" sz="quarter" idx="12"/>
          </p:nvPr>
        </p:nvSpPr>
        <p:spPr/>
        <p:txBody>
          <a:bodyPr/>
          <a:lstStyle/>
          <a:p>
            <a:fld id="{44366F3D-D7BD-1942-84C8-F3331B512A19}" type="slidenum">
              <a:rPr lang="fr-FR" smtClean="0">
                <a:solidFill>
                  <a:srgbClr val="0000FF"/>
                </a:solidFill>
              </a:rPr>
              <a:t>5</a:t>
            </a:fld>
            <a:endParaRPr lang="fr-FR" dirty="0">
              <a:solidFill>
                <a:srgbClr val="0000FF"/>
              </a:solidFill>
            </a:endParaRPr>
          </a:p>
        </p:txBody>
      </p:sp>
    </p:spTree>
    <p:extLst>
      <p:ext uri="{BB962C8B-B14F-4D97-AF65-F5344CB8AC3E}">
        <p14:creationId xmlns:p14="http://schemas.microsoft.com/office/powerpoint/2010/main" val="7743246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27423"/>
          </a:xfrm>
        </p:spPr>
        <p:txBody>
          <a:bodyPr>
            <a:normAutofit/>
          </a:bodyPr>
          <a:lstStyle/>
          <a:p>
            <a:pPr algn="l"/>
            <a:r>
              <a:rPr lang="fr-FR" sz="2000" dirty="0">
                <a:solidFill>
                  <a:srgbClr val="0000FF"/>
                </a:solidFill>
              </a:rPr>
              <a:t>LES NOUVEAUX ACTEURS DE LA </a:t>
            </a:r>
            <a:r>
              <a:rPr lang="fr-FR" sz="2000" dirty="0" smtClean="0">
                <a:solidFill>
                  <a:srgbClr val="0000FF"/>
                </a:solidFill>
              </a:rPr>
              <a:t>VILLE (SUITE)</a:t>
            </a:r>
            <a:endParaRPr lang="fr-FR" sz="2000" dirty="0"/>
          </a:p>
        </p:txBody>
      </p:sp>
      <p:sp>
        <p:nvSpPr>
          <p:cNvPr id="3" name="Espace réservé du contenu 2"/>
          <p:cNvSpPr>
            <a:spLocks noGrp="1"/>
          </p:cNvSpPr>
          <p:nvPr>
            <p:ph idx="1"/>
          </p:nvPr>
        </p:nvSpPr>
        <p:spPr>
          <a:xfrm>
            <a:off x="457200" y="908550"/>
            <a:ext cx="8229600" cy="5217614"/>
          </a:xfrm>
        </p:spPr>
        <p:txBody>
          <a:bodyPr>
            <a:normAutofit/>
          </a:bodyPr>
          <a:lstStyle/>
          <a:p>
            <a:pPr algn="just"/>
            <a:r>
              <a:rPr lang="fr-FR" sz="2400" dirty="0" smtClean="0"/>
              <a:t>Les citoyens (ou usagers) vont devenir eux-mêmes des acteurs de la ville en étant connectés.</a:t>
            </a:r>
          </a:p>
          <a:p>
            <a:pPr algn="just"/>
            <a:r>
              <a:rPr lang="fr-FR" sz="2400" dirty="0" smtClean="0"/>
              <a:t>Les immeubles vont également participer à la cette démarche en étant connectés entre eux et connectés à des bases de données </a:t>
            </a:r>
            <a:r>
              <a:rPr lang="fr-FR" sz="2400" dirty="0"/>
              <a:t>q</a:t>
            </a:r>
            <a:r>
              <a:rPr lang="fr-FR" sz="2400" dirty="0" smtClean="0"/>
              <a:t>ui vont optimiser leur gestion quotidienne.</a:t>
            </a:r>
          </a:p>
          <a:p>
            <a:pPr algn="just"/>
            <a:r>
              <a:rPr lang="fr-FR" sz="2400" dirty="0" smtClean="0"/>
              <a:t>Les services urbains (publics ou privés) seront bien entendu connectés à tout cet ensemble.</a:t>
            </a:r>
          </a:p>
          <a:p>
            <a:pPr algn="just"/>
            <a:r>
              <a:rPr lang="fr-FR" sz="2400" dirty="0" smtClean="0"/>
              <a:t>En conséquence, tous les acteurs en informatique et en numérique vont devenir des acteurs incontournables dans la vie de la cité et son développement.</a:t>
            </a:r>
          </a:p>
          <a:p>
            <a:pPr algn="just"/>
            <a:r>
              <a:rPr lang="fr-FR" sz="2400" dirty="0" smtClean="0"/>
              <a:t>Nous abordons ainsi le siècle de la ville intelligente (smart city), dont la première intelligence sera de savoir s’adapter à cette révolution technologique.</a:t>
            </a:r>
          </a:p>
          <a:p>
            <a:pPr algn="just"/>
            <a:endParaRPr lang="fr-FR" sz="2400" dirty="0" smtClean="0"/>
          </a:p>
          <a:p>
            <a:pPr algn="just"/>
            <a:endParaRPr lang="fr-FR" sz="2400" dirty="0"/>
          </a:p>
        </p:txBody>
      </p:sp>
      <p:sp>
        <p:nvSpPr>
          <p:cNvPr id="4" name="Espace réservé du pied de page 3"/>
          <p:cNvSpPr>
            <a:spLocks noGrp="1"/>
          </p:cNvSpPr>
          <p:nvPr>
            <p:ph type="ftr" sz="quarter" idx="11"/>
          </p:nvPr>
        </p:nvSpPr>
        <p:spPr/>
        <p:txBody>
          <a:bodyPr/>
          <a:lstStyle/>
          <a:p>
            <a:r>
              <a:rPr lang="fr-FR" dirty="0" smtClean="0">
                <a:solidFill>
                  <a:srgbClr val="0000FF"/>
                </a:solidFill>
              </a:rPr>
              <a:t>Jean-François GRIMAUD</a:t>
            </a:r>
            <a:endParaRPr lang="fr-FR" dirty="0">
              <a:solidFill>
                <a:srgbClr val="0000FF"/>
              </a:solidFill>
            </a:endParaRPr>
          </a:p>
        </p:txBody>
      </p:sp>
      <p:sp>
        <p:nvSpPr>
          <p:cNvPr id="5" name="Espace réservé du numéro de diapositive 4"/>
          <p:cNvSpPr>
            <a:spLocks noGrp="1"/>
          </p:cNvSpPr>
          <p:nvPr>
            <p:ph type="sldNum" sz="quarter" idx="12"/>
          </p:nvPr>
        </p:nvSpPr>
        <p:spPr/>
        <p:txBody>
          <a:bodyPr/>
          <a:lstStyle/>
          <a:p>
            <a:fld id="{44366F3D-D7BD-1942-84C8-F3331B512A19}" type="slidenum">
              <a:rPr lang="fr-FR" smtClean="0">
                <a:solidFill>
                  <a:srgbClr val="0000FF"/>
                </a:solidFill>
              </a:rPr>
              <a:t>6</a:t>
            </a:fld>
            <a:endParaRPr lang="fr-FR" dirty="0">
              <a:solidFill>
                <a:srgbClr val="0000FF"/>
              </a:solidFill>
            </a:endParaRPr>
          </a:p>
        </p:txBody>
      </p:sp>
    </p:spTree>
    <p:extLst>
      <p:ext uri="{BB962C8B-B14F-4D97-AF65-F5344CB8AC3E}">
        <p14:creationId xmlns:p14="http://schemas.microsoft.com/office/powerpoint/2010/main" val="4107407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92614"/>
          </a:xfrm>
        </p:spPr>
        <p:txBody>
          <a:bodyPr>
            <a:noAutofit/>
          </a:bodyPr>
          <a:lstStyle/>
          <a:p>
            <a:r>
              <a:rPr lang="fr-FR" sz="3600" dirty="0" smtClean="0">
                <a:solidFill>
                  <a:srgbClr val="0000FF"/>
                </a:solidFill>
              </a:rPr>
              <a:t>IV – LA VILLE INTELLIGENTE ET CONNECTEE</a:t>
            </a:r>
            <a:endParaRPr lang="fr-FR" sz="3600" dirty="0">
              <a:solidFill>
                <a:srgbClr val="0000FF"/>
              </a:solidFill>
            </a:endParaRPr>
          </a:p>
        </p:txBody>
      </p:sp>
      <p:sp>
        <p:nvSpPr>
          <p:cNvPr id="3" name="Espace réservé du contenu 2"/>
          <p:cNvSpPr>
            <a:spLocks noGrp="1"/>
          </p:cNvSpPr>
          <p:nvPr>
            <p:ph idx="1"/>
          </p:nvPr>
        </p:nvSpPr>
        <p:spPr>
          <a:xfrm>
            <a:off x="457200" y="1125362"/>
            <a:ext cx="8229600" cy="5130415"/>
          </a:xfrm>
        </p:spPr>
        <p:txBody>
          <a:bodyPr>
            <a:normAutofit/>
          </a:bodyPr>
          <a:lstStyle/>
          <a:p>
            <a:pPr algn="just"/>
            <a:r>
              <a:rPr lang="fr-FR" sz="2400" dirty="0" smtClean="0"/>
              <a:t>Les champs de la ville intelligente sont immenses : Stationnement, circulation, mobilité, services publics aux habitants, gestion des immeubles, sécurité, propreté, environnement durable et écologique, etc...</a:t>
            </a:r>
          </a:p>
          <a:p>
            <a:pPr algn="just"/>
            <a:r>
              <a:rPr lang="fr-FR" sz="2400" dirty="0" smtClean="0"/>
              <a:t>L’attente des Français (8/10) est importante en matière de développement numérique de la vie de la cité qui est un enjeu central pour la ville du futur.</a:t>
            </a:r>
          </a:p>
          <a:p>
            <a:pPr algn="just"/>
            <a:r>
              <a:rPr lang="fr-FR" sz="2400" dirty="0" smtClean="0"/>
              <a:t>La réduction de la dépense publique et l’amélioration de la sécurité sont les deux priorités assignées à la ville intelligente.</a:t>
            </a:r>
          </a:p>
          <a:p>
            <a:pPr algn="just"/>
            <a:r>
              <a:rPr lang="fr-FR" sz="2400" dirty="0" smtClean="0"/>
              <a:t>Pour plus d’un quart des Français, la dimension écologique est l’un des enjeux principaux de la « smart city » avec la diminution de la consommation énergétique.</a:t>
            </a:r>
            <a:endParaRPr lang="fr-FR" sz="2400" dirty="0"/>
          </a:p>
        </p:txBody>
      </p:sp>
      <p:sp>
        <p:nvSpPr>
          <p:cNvPr id="4" name="Espace réservé du pied de page 3"/>
          <p:cNvSpPr>
            <a:spLocks noGrp="1"/>
          </p:cNvSpPr>
          <p:nvPr>
            <p:ph type="ftr" sz="quarter" idx="11"/>
          </p:nvPr>
        </p:nvSpPr>
        <p:spPr/>
        <p:txBody>
          <a:bodyPr/>
          <a:lstStyle/>
          <a:p>
            <a:r>
              <a:rPr lang="fr-FR" dirty="0" smtClean="0">
                <a:solidFill>
                  <a:srgbClr val="0000FF"/>
                </a:solidFill>
              </a:rPr>
              <a:t>Jean-François GRIMAUD</a:t>
            </a:r>
            <a:endParaRPr lang="fr-FR" dirty="0">
              <a:solidFill>
                <a:srgbClr val="0000FF"/>
              </a:solidFill>
            </a:endParaRPr>
          </a:p>
        </p:txBody>
      </p:sp>
      <p:sp>
        <p:nvSpPr>
          <p:cNvPr id="5" name="Espace réservé du numéro de diapositive 4"/>
          <p:cNvSpPr>
            <a:spLocks noGrp="1"/>
          </p:cNvSpPr>
          <p:nvPr>
            <p:ph type="sldNum" sz="quarter" idx="12"/>
          </p:nvPr>
        </p:nvSpPr>
        <p:spPr/>
        <p:txBody>
          <a:bodyPr/>
          <a:lstStyle/>
          <a:p>
            <a:fld id="{44366F3D-D7BD-1942-84C8-F3331B512A19}" type="slidenum">
              <a:rPr lang="fr-FR" smtClean="0">
                <a:solidFill>
                  <a:srgbClr val="0000FF"/>
                </a:solidFill>
              </a:rPr>
              <a:t>7</a:t>
            </a:fld>
            <a:endParaRPr lang="fr-FR" dirty="0">
              <a:solidFill>
                <a:srgbClr val="0000FF"/>
              </a:solidFill>
            </a:endParaRPr>
          </a:p>
        </p:txBody>
      </p:sp>
    </p:spTree>
    <p:extLst>
      <p:ext uri="{BB962C8B-B14F-4D97-AF65-F5344CB8AC3E}">
        <p14:creationId xmlns:p14="http://schemas.microsoft.com/office/powerpoint/2010/main" val="3344158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92161"/>
          </a:xfrm>
        </p:spPr>
        <p:txBody>
          <a:bodyPr>
            <a:normAutofit fontScale="90000"/>
          </a:bodyPr>
          <a:lstStyle/>
          <a:p>
            <a:pPr algn="l"/>
            <a:r>
              <a:rPr lang="fr-FR" sz="2000" dirty="0">
                <a:solidFill>
                  <a:srgbClr val="0000FF"/>
                </a:solidFill>
              </a:rPr>
              <a:t>LA VILLE INTELLIGENTE ET </a:t>
            </a:r>
            <a:r>
              <a:rPr lang="fr-FR" sz="2000" dirty="0" smtClean="0">
                <a:solidFill>
                  <a:srgbClr val="0000FF"/>
                </a:solidFill>
              </a:rPr>
              <a:t>CONNECTEE (SUITE)</a:t>
            </a:r>
            <a:endParaRPr lang="fr-FR" sz="2000" dirty="0"/>
          </a:p>
        </p:txBody>
      </p:sp>
      <p:sp>
        <p:nvSpPr>
          <p:cNvPr id="3" name="Espace réservé du contenu 2"/>
          <p:cNvSpPr>
            <a:spLocks noGrp="1"/>
          </p:cNvSpPr>
          <p:nvPr>
            <p:ph idx="1"/>
          </p:nvPr>
        </p:nvSpPr>
        <p:spPr>
          <a:xfrm>
            <a:off x="457200" y="829206"/>
            <a:ext cx="8229600" cy="5296958"/>
          </a:xfrm>
        </p:spPr>
        <p:txBody>
          <a:bodyPr>
            <a:normAutofit lnSpcReduction="10000"/>
          </a:bodyPr>
          <a:lstStyle/>
          <a:p>
            <a:pPr algn="just"/>
            <a:r>
              <a:rPr lang="fr-FR" sz="2400" dirty="0" smtClean="0"/>
              <a:t>Les liens entre les élus et les citoyens vont complètement se transformer. Le numérique est au service des élus.</a:t>
            </a:r>
          </a:p>
          <a:p>
            <a:pPr algn="just"/>
            <a:r>
              <a:rPr lang="fr-FR" sz="2400" dirty="0" smtClean="0"/>
              <a:t>Les services publics 2.0 vont changer la relation entre les citoyens et les agents des collectivités territoriales.</a:t>
            </a:r>
          </a:p>
          <a:p>
            <a:pPr algn="just"/>
            <a:r>
              <a:rPr lang="fr-FR" sz="2400" dirty="0" smtClean="0"/>
              <a:t>Les dysfonctionnements constatés seront directement signalés de manière numérique par les usagers.</a:t>
            </a:r>
          </a:p>
          <a:p>
            <a:pPr algn="just"/>
            <a:r>
              <a:rPr lang="fr-FR" sz="2400" dirty="0" smtClean="0"/>
              <a:t>Les applications locales vont se démultiplier, avec la capacité de moduler l’éclairage public, mutualiser les places de stationnement, signaler des problèmes de sécurité, de propreté, etc....</a:t>
            </a:r>
          </a:p>
          <a:p>
            <a:pPr algn="just"/>
            <a:r>
              <a:rPr lang="fr-FR" sz="2400" dirty="0" smtClean="0"/>
              <a:t>La vie quotidienne va évoluer et la ville intelligente doit permettre une vie meilleure, la prévention, l’information, la réactivité et l’efficacité des services techniques et administratifs des villes.</a:t>
            </a:r>
          </a:p>
          <a:p>
            <a:pPr algn="just"/>
            <a:endParaRPr lang="fr-FR" sz="2400" dirty="0"/>
          </a:p>
        </p:txBody>
      </p:sp>
      <p:sp>
        <p:nvSpPr>
          <p:cNvPr id="4" name="Espace réservé du pied de page 3"/>
          <p:cNvSpPr>
            <a:spLocks noGrp="1"/>
          </p:cNvSpPr>
          <p:nvPr>
            <p:ph type="ftr" sz="quarter" idx="11"/>
          </p:nvPr>
        </p:nvSpPr>
        <p:spPr/>
        <p:txBody>
          <a:bodyPr/>
          <a:lstStyle/>
          <a:p>
            <a:r>
              <a:rPr lang="fr-FR" dirty="0" smtClean="0">
                <a:solidFill>
                  <a:srgbClr val="0000FF"/>
                </a:solidFill>
              </a:rPr>
              <a:t>Jean-François GRIMAUD</a:t>
            </a:r>
            <a:endParaRPr lang="fr-FR" dirty="0">
              <a:solidFill>
                <a:srgbClr val="0000FF"/>
              </a:solidFill>
            </a:endParaRPr>
          </a:p>
        </p:txBody>
      </p:sp>
      <p:sp>
        <p:nvSpPr>
          <p:cNvPr id="5" name="Espace réservé du numéro de diapositive 4"/>
          <p:cNvSpPr>
            <a:spLocks noGrp="1"/>
          </p:cNvSpPr>
          <p:nvPr>
            <p:ph type="sldNum" sz="quarter" idx="12"/>
          </p:nvPr>
        </p:nvSpPr>
        <p:spPr/>
        <p:txBody>
          <a:bodyPr/>
          <a:lstStyle/>
          <a:p>
            <a:fld id="{44366F3D-D7BD-1942-84C8-F3331B512A19}" type="slidenum">
              <a:rPr lang="fr-FR" smtClean="0">
                <a:solidFill>
                  <a:srgbClr val="0000FF"/>
                </a:solidFill>
              </a:rPr>
              <a:t>8</a:t>
            </a:fld>
            <a:endParaRPr lang="fr-FR" dirty="0">
              <a:solidFill>
                <a:srgbClr val="0000FF"/>
              </a:solidFill>
            </a:endParaRPr>
          </a:p>
        </p:txBody>
      </p:sp>
    </p:spTree>
    <p:extLst>
      <p:ext uri="{BB962C8B-B14F-4D97-AF65-F5344CB8AC3E}">
        <p14:creationId xmlns:p14="http://schemas.microsoft.com/office/powerpoint/2010/main" val="1511170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7"/>
            <a:ext cx="8229600" cy="785486"/>
          </a:xfrm>
        </p:spPr>
        <p:txBody>
          <a:bodyPr>
            <a:normAutofit/>
          </a:bodyPr>
          <a:lstStyle/>
          <a:p>
            <a:r>
              <a:rPr lang="fr-FR" sz="3600" dirty="0" smtClean="0">
                <a:solidFill>
                  <a:srgbClr val="0000FF"/>
                </a:solidFill>
              </a:rPr>
              <a:t>V – LES PRINCIPAUX DOMAINES EN e2.0</a:t>
            </a:r>
            <a:endParaRPr lang="fr-FR" sz="3600" dirty="0">
              <a:solidFill>
                <a:srgbClr val="0000FF"/>
              </a:solidFill>
            </a:endParaRPr>
          </a:p>
        </p:txBody>
      </p:sp>
      <p:sp>
        <p:nvSpPr>
          <p:cNvPr id="3" name="Espace réservé du contenu 2"/>
          <p:cNvSpPr>
            <a:spLocks noGrp="1"/>
          </p:cNvSpPr>
          <p:nvPr>
            <p:ph idx="1"/>
          </p:nvPr>
        </p:nvSpPr>
        <p:spPr>
          <a:xfrm>
            <a:off x="457200" y="1144093"/>
            <a:ext cx="8229600" cy="5212257"/>
          </a:xfrm>
        </p:spPr>
        <p:txBody>
          <a:bodyPr>
            <a:normAutofit fontScale="92500" lnSpcReduction="10000"/>
          </a:bodyPr>
          <a:lstStyle/>
          <a:p>
            <a:pPr algn="just"/>
            <a:r>
              <a:rPr lang="fr-FR" sz="2600" dirty="0" smtClean="0"/>
              <a:t>La ville va devenir un écosystème de solutions performantes.</a:t>
            </a:r>
          </a:p>
          <a:p>
            <a:pPr algn="just"/>
            <a:r>
              <a:rPr lang="fr-FR" sz="2600" dirty="0" smtClean="0"/>
              <a:t>Les réseaux :</a:t>
            </a:r>
          </a:p>
          <a:p>
            <a:pPr lvl="1" algn="just"/>
            <a:r>
              <a:rPr lang="fr-FR" sz="2200" dirty="0" smtClean="0"/>
              <a:t>Les </a:t>
            </a:r>
            <a:r>
              <a:rPr lang="fr-FR" sz="2200" dirty="0"/>
              <a:t>réseaux TIC (télécommunications sécurisés, </a:t>
            </a:r>
            <a:r>
              <a:rPr lang="fr-FR" sz="2200" dirty="0" smtClean="0"/>
              <a:t>vidéo-protection </a:t>
            </a:r>
            <a:r>
              <a:rPr lang="fr-FR" sz="2200" dirty="0"/>
              <a:t>des immeubles publics et privés)</a:t>
            </a:r>
          </a:p>
          <a:p>
            <a:pPr lvl="1" algn="just"/>
            <a:r>
              <a:rPr lang="fr-FR" sz="2200" dirty="0"/>
              <a:t>Les réseaux d’assainissement, de distribution d’eau potable.</a:t>
            </a:r>
          </a:p>
          <a:p>
            <a:pPr lvl="1" algn="just"/>
            <a:r>
              <a:rPr lang="fr-FR" sz="2200" dirty="0"/>
              <a:t>Les réseaux d’éclairages publics et de </a:t>
            </a:r>
            <a:r>
              <a:rPr lang="fr-FR" sz="2200" dirty="0" smtClean="0"/>
              <a:t>distribution électrique </a:t>
            </a:r>
            <a:r>
              <a:rPr lang="fr-FR" sz="2200" dirty="0"/>
              <a:t>privée</a:t>
            </a:r>
            <a:r>
              <a:rPr lang="fr-FR" sz="2200" dirty="0" smtClean="0"/>
              <a:t>.</a:t>
            </a:r>
          </a:p>
          <a:p>
            <a:pPr algn="just"/>
            <a:r>
              <a:rPr lang="fr-FR" sz="2600" dirty="0" smtClean="0"/>
              <a:t>La collecte et la valorisation des déchets.</a:t>
            </a:r>
          </a:p>
          <a:p>
            <a:pPr algn="just"/>
            <a:r>
              <a:rPr lang="fr-FR" sz="2600" dirty="0" smtClean="0"/>
              <a:t>La gestion intelligente des bâtiments publics et privés (vaste domaine en pleine évolution et recherche de solutions).</a:t>
            </a:r>
          </a:p>
          <a:p>
            <a:pPr algn="just"/>
            <a:r>
              <a:rPr lang="fr-FR" sz="2600" dirty="0" smtClean="0"/>
              <a:t>La mobilité : Circulation mieux contrôlée et régulée, stationnement mutualisé, transports en commun repensés.</a:t>
            </a:r>
          </a:p>
          <a:p>
            <a:pPr algn="just"/>
            <a:r>
              <a:rPr lang="fr-FR" sz="2600" dirty="0" smtClean="0"/>
              <a:t>Transports intelligents avec des navettes autonomes.</a:t>
            </a:r>
          </a:p>
          <a:p>
            <a:pPr algn="just"/>
            <a:r>
              <a:rPr lang="fr-FR" sz="2600" dirty="0" smtClean="0"/>
              <a:t>La sécurité et son corollaire avec la vidéo</a:t>
            </a:r>
            <a:r>
              <a:rPr lang="fr-FR" sz="2600" dirty="0"/>
              <a:t>-</a:t>
            </a:r>
            <a:r>
              <a:rPr lang="fr-FR" sz="2600" dirty="0" smtClean="0"/>
              <a:t>surveillance et la reconnaissance faciale.</a:t>
            </a:r>
          </a:p>
          <a:p>
            <a:pPr algn="just"/>
            <a:endParaRPr lang="fr-FR" sz="2400" dirty="0"/>
          </a:p>
          <a:p>
            <a:pPr algn="just"/>
            <a:endParaRPr lang="fr-FR" sz="2400" dirty="0" smtClean="0"/>
          </a:p>
          <a:p>
            <a:pPr algn="just"/>
            <a:endParaRPr lang="fr-FR" sz="2400" dirty="0"/>
          </a:p>
          <a:p>
            <a:pPr algn="just"/>
            <a:endParaRPr lang="fr-FR" sz="2400" dirty="0" smtClean="0"/>
          </a:p>
          <a:p>
            <a:pPr algn="just"/>
            <a:endParaRPr lang="fr-FR" sz="2400" dirty="0" smtClean="0"/>
          </a:p>
        </p:txBody>
      </p:sp>
      <p:sp>
        <p:nvSpPr>
          <p:cNvPr id="4" name="Espace réservé du pied de page 3"/>
          <p:cNvSpPr>
            <a:spLocks noGrp="1"/>
          </p:cNvSpPr>
          <p:nvPr>
            <p:ph type="ftr" sz="quarter" idx="11"/>
          </p:nvPr>
        </p:nvSpPr>
        <p:spPr/>
        <p:txBody>
          <a:bodyPr/>
          <a:lstStyle/>
          <a:p>
            <a:r>
              <a:rPr lang="fr-FR" dirty="0" smtClean="0">
                <a:solidFill>
                  <a:srgbClr val="0000FF"/>
                </a:solidFill>
              </a:rPr>
              <a:t>Jean-François GRIMAUD</a:t>
            </a:r>
            <a:endParaRPr lang="fr-FR" dirty="0">
              <a:solidFill>
                <a:srgbClr val="0000FF"/>
              </a:solidFill>
            </a:endParaRPr>
          </a:p>
        </p:txBody>
      </p:sp>
      <p:sp>
        <p:nvSpPr>
          <p:cNvPr id="5" name="Espace réservé du numéro de diapositive 4"/>
          <p:cNvSpPr>
            <a:spLocks noGrp="1"/>
          </p:cNvSpPr>
          <p:nvPr>
            <p:ph type="sldNum" sz="quarter" idx="12"/>
          </p:nvPr>
        </p:nvSpPr>
        <p:spPr/>
        <p:txBody>
          <a:bodyPr/>
          <a:lstStyle/>
          <a:p>
            <a:fld id="{44366F3D-D7BD-1942-84C8-F3331B512A19}" type="slidenum">
              <a:rPr lang="fr-FR" smtClean="0">
                <a:solidFill>
                  <a:srgbClr val="0000FF"/>
                </a:solidFill>
              </a:rPr>
              <a:t>9</a:t>
            </a:fld>
            <a:endParaRPr lang="fr-FR" dirty="0">
              <a:solidFill>
                <a:srgbClr val="0000FF"/>
              </a:solidFill>
            </a:endParaRPr>
          </a:p>
        </p:txBody>
      </p:sp>
    </p:spTree>
    <p:extLst>
      <p:ext uri="{BB962C8B-B14F-4D97-AF65-F5344CB8AC3E}">
        <p14:creationId xmlns:p14="http://schemas.microsoft.com/office/powerpoint/2010/main" val="1151446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1191</TotalTime>
  <Words>1002</Words>
  <Application>Microsoft Office PowerPoint</Application>
  <PresentationFormat>Affichage à l'écran (4:3)</PresentationFormat>
  <Paragraphs>101</Paragraphs>
  <Slides>12</Slides>
  <Notes>2</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 LA VILLE UBERISEE - OU LA VILLE INTELLIGENTE ET CONNECTEE -</vt:lpstr>
      <vt:lpstr>I - LA REVOLUTION NUMERIQUE</vt:lpstr>
      <vt:lpstr>II – UN NOUVEAU MONDE URBAIN</vt:lpstr>
      <vt:lpstr>UN NOUVEAU MONDE URBAIN (SUITE)</vt:lpstr>
      <vt:lpstr>III – LES NOUVEAUX ACTEURS DE LA VILLE</vt:lpstr>
      <vt:lpstr>LES NOUVEAUX ACTEURS DE LA VILLE (SUITE)</vt:lpstr>
      <vt:lpstr>IV – LA VILLE INTELLIGENTE ET CONNECTEE</vt:lpstr>
      <vt:lpstr>LA VILLE INTELLIGENTE ET CONNECTEE (SUITE)</vt:lpstr>
      <vt:lpstr>V – LES PRINCIPAUX DOMAINES EN e2.0</vt:lpstr>
      <vt:lpstr>LES PRINCIPAUX DOMAINES EN e2.0 (Suite)</vt:lpstr>
      <vt:lpstr>VI – LES LIMITES ET LES RISQUES</vt:lpstr>
      <vt:lpstr>MERCI POUR VOTRE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L’URBANISATION</dc:title>
  <dc:creator>jean-francois  Grimaud</dc:creator>
  <cp:lastModifiedBy>PAPLEUX</cp:lastModifiedBy>
  <cp:revision>103</cp:revision>
  <cp:lastPrinted>2017-08-28T12:27:25Z</cp:lastPrinted>
  <dcterms:created xsi:type="dcterms:W3CDTF">2015-04-03T13:01:44Z</dcterms:created>
  <dcterms:modified xsi:type="dcterms:W3CDTF">2017-10-20T17:54:55Z</dcterms:modified>
</cp:coreProperties>
</file>