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9200"/>
  <p:notesSz cx="10693400" cy="7569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571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4AC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4AC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13347" y="827532"/>
            <a:ext cx="4366259" cy="5879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2980" y="1161288"/>
            <a:ext cx="2468879" cy="854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" y="854964"/>
            <a:ext cx="731519" cy="4814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54AC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5516" y="1482852"/>
            <a:ext cx="4055745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54AC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505" y="1830578"/>
            <a:ext cx="7938134" cy="425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850392"/>
            <a:ext cx="745236" cy="481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552" y="841247"/>
            <a:ext cx="9605771" cy="5893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2929" y="1530350"/>
            <a:ext cx="6953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65" dirty="0">
                <a:latin typeface="Calibri"/>
                <a:cs typeface="Calibri"/>
              </a:rPr>
              <a:t>upe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70" dirty="0">
                <a:latin typeface="Calibri"/>
                <a:cs typeface="Calibri"/>
              </a:rPr>
              <a:t>One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0637" y="3314740"/>
            <a:ext cx="6828155" cy="131254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5300" spc="-90" dirty="0">
                <a:solidFill>
                  <a:srgbClr val="469C24"/>
                </a:solidFill>
                <a:latin typeface="Calibri"/>
                <a:cs typeface="Calibri"/>
              </a:rPr>
              <a:t>L’avenir  </a:t>
            </a:r>
            <a:r>
              <a:rPr sz="5300" spc="-135" dirty="0">
                <a:solidFill>
                  <a:srgbClr val="429C28"/>
                </a:solidFill>
                <a:latin typeface="Calibri"/>
                <a:cs typeface="Calibri"/>
              </a:rPr>
              <a:t>mise </a:t>
            </a:r>
            <a:r>
              <a:rPr sz="5300" spc="-160" dirty="0">
                <a:solidFill>
                  <a:srgbClr val="4BA32F"/>
                </a:solidFill>
                <a:latin typeface="Calibri"/>
                <a:cs typeface="Calibri"/>
              </a:rPr>
              <a:t>sur</a:t>
            </a:r>
            <a:r>
              <a:rPr sz="5300" spc="-105" dirty="0">
                <a:solidFill>
                  <a:srgbClr val="4BA32F"/>
                </a:solidFill>
                <a:latin typeface="Calibri"/>
                <a:cs typeface="Calibri"/>
              </a:rPr>
              <a:t> </a:t>
            </a:r>
            <a:r>
              <a:rPr sz="5300" spc="-120" dirty="0">
                <a:solidFill>
                  <a:srgbClr val="4BA023"/>
                </a:solidFill>
                <a:latin typeface="Calibri"/>
                <a:cs typeface="Calibri"/>
              </a:rPr>
              <a:t>Lessines</a:t>
            </a:r>
            <a:endParaRPr sz="5300">
              <a:latin typeface="Calibri"/>
              <a:cs typeface="Calibri"/>
            </a:endParaRPr>
          </a:p>
          <a:p>
            <a:pPr marL="2282190">
              <a:lnSpc>
                <a:spcPct val="100000"/>
              </a:lnSpc>
              <a:spcBef>
                <a:spcPts val="400"/>
              </a:spcBef>
            </a:pPr>
            <a:r>
              <a:rPr sz="1850" spc="-5" dirty="0">
                <a:latin typeface="Calibri"/>
                <a:cs typeface="Calibri"/>
              </a:rPr>
              <a:t>Analyse,  </a:t>
            </a:r>
            <a:r>
              <a:rPr sz="1850" spc="10" dirty="0">
                <a:latin typeface="Calibri"/>
                <a:cs typeface="Calibri"/>
              </a:rPr>
              <a:t>potentialités  </a:t>
            </a:r>
            <a:r>
              <a:rPr sz="1850" spc="25" dirty="0">
                <a:solidFill>
                  <a:srgbClr val="1D1D1D"/>
                </a:solidFill>
                <a:latin typeface="Calibri"/>
                <a:cs typeface="Calibri"/>
              </a:rPr>
              <a:t>et </a:t>
            </a:r>
            <a:r>
              <a:rPr sz="1850" spc="-15" dirty="0">
                <a:latin typeface="Calibri"/>
                <a:cs typeface="Calibri"/>
              </a:rPr>
              <a:t>proposition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d’actions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" y="4654296"/>
            <a:ext cx="379475" cy="225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1028700"/>
            <a:ext cx="9907523" cy="5888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" y="4511040"/>
            <a:ext cx="0" cy="2380615"/>
          </a:xfrm>
          <a:custGeom>
            <a:avLst/>
            <a:gdLst/>
            <a:ahLst/>
            <a:cxnLst/>
            <a:rect l="l" t="t" r="r" b="b"/>
            <a:pathLst>
              <a:path h="2380615">
                <a:moveTo>
                  <a:pt x="0" y="2380488"/>
                </a:moveTo>
                <a:lnTo>
                  <a:pt x="0" y="0"/>
                </a:lnTo>
              </a:path>
            </a:pathLst>
          </a:custGeom>
          <a:ln w="3175">
            <a:solidFill>
              <a:srgbClr val="5483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231" y="2761488"/>
            <a:ext cx="114300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59" y="3579876"/>
            <a:ext cx="114299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4155947"/>
            <a:ext cx="114299" cy="123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59" y="4732020"/>
            <a:ext cx="109728" cy="128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087" y="5312664"/>
            <a:ext cx="114300" cy="128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1800" y="1613478"/>
            <a:ext cx="7823834" cy="6673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pc="245" dirty="0">
                <a:solidFill>
                  <a:srgbClr val="4FA136"/>
                </a:solidFill>
              </a:rPr>
              <a:t>ACTIONS </a:t>
            </a:r>
            <a:r>
              <a:rPr spc="190" dirty="0">
                <a:solidFill>
                  <a:srgbClr val="4DA13F"/>
                </a:solidFill>
              </a:rPr>
              <a:t>COURT </a:t>
            </a:r>
            <a:r>
              <a:rPr spc="165" dirty="0">
                <a:solidFill>
                  <a:srgbClr val="4DA53D"/>
                </a:solidFill>
              </a:rPr>
              <a:t>TERME</a:t>
            </a:r>
            <a:r>
              <a:rPr spc="100" dirty="0">
                <a:solidFill>
                  <a:srgbClr val="4DA53D"/>
                </a:solidFill>
              </a:rPr>
              <a:t> </a:t>
            </a:r>
            <a:r>
              <a:rPr spc="-100" dirty="0">
                <a:solidFill>
                  <a:srgbClr val="367E2F"/>
                </a:solidFill>
              </a:rPr>
              <a:t>(z/2)</a:t>
            </a:r>
          </a:p>
          <a:p>
            <a:pPr marL="20320">
              <a:lnSpc>
                <a:spcPct val="100000"/>
              </a:lnSpc>
              <a:spcBef>
                <a:spcPts val="210"/>
              </a:spcBef>
            </a:pPr>
            <a:r>
              <a:rPr sz="1450" spc="60" dirty="0">
                <a:solidFill>
                  <a:srgbClr val="000000"/>
                </a:solidFill>
              </a:rPr>
              <a:t>Travailler </a:t>
            </a:r>
            <a:r>
              <a:rPr sz="1450" spc="60" dirty="0">
                <a:solidFill>
                  <a:srgbClr val="131313"/>
                </a:solidFill>
              </a:rPr>
              <a:t>ie </a:t>
            </a:r>
            <a:r>
              <a:rPr sz="1450" spc="65" dirty="0">
                <a:solidFill>
                  <a:srgbClr val="0A0A0A"/>
                </a:solidFill>
              </a:rPr>
              <a:t>lien </a:t>
            </a:r>
            <a:r>
              <a:rPr sz="1450" spc="55" dirty="0">
                <a:solidFill>
                  <a:srgbClr val="111111"/>
                </a:solidFill>
              </a:rPr>
              <a:t>de </a:t>
            </a:r>
            <a:r>
              <a:rPr sz="1450" spc="55" dirty="0">
                <a:solidFill>
                  <a:srgbClr val="000000"/>
                </a:solidFill>
              </a:rPr>
              <a:t>collaboration </a:t>
            </a:r>
            <a:r>
              <a:rPr sz="1450" spc="65" dirty="0">
                <a:solidFill>
                  <a:srgbClr val="080808"/>
                </a:solidFill>
              </a:rPr>
              <a:t>entre </a:t>
            </a:r>
            <a:r>
              <a:rPr sz="1450" spc="45" dirty="0">
                <a:solidFill>
                  <a:srgbClr val="000000"/>
                </a:solidFill>
              </a:rPr>
              <a:t>commerqants, </a:t>
            </a:r>
            <a:r>
              <a:rPr sz="1450" spc="65" dirty="0">
                <a:solidFill>
                  <a:srgbClr val="000000"/>
                </a:solidFill>
              </a:rPr>
              <a:t>propriétaires, </a:t>
            </a:r>
            <a:r>
              <a:rPr sz="1450" spc="40" dirty="0">
                <a:solidFill>
                  <a:srgbClr val="0E0E0E"/>
                </a:solidFill>
              </a:rPr>
              <a:t>ADL </a:t>
            </a:r>
            <a:r>
              <a:rPr sz="1450" spc="30" dirty="0">
                <a:solidFill>
                  <a:srgbClr val="181818"/>
                </a:solidFill>
              </a:rPr>
              <a:t>et </a:t>
            </a:r>
            <a:r>
              <a:rPr sz="1450" spc="60" dirty="0">
                <a:solidFill>
                  <a:srgbClr val="0C0C0C"/>
                </a:solidFill>
              </a:rPr>
              <a:t>service </a:t>
            </a:r>
            <a:r>
              <a:rPr sz="1450" spc="55" dirty="0">
                <a:solidFill>
                  <a:srgbClr val="111111"/>
                </a:solidFill>
              </a:rPr>
              <a:t>d’</a:t>
            </a:r>
            <a:r>
              <a:rPr sz="1450" spc="434" dirty="0">
                <a:solidFill>
                  <a:srgbClr val="111111"/>
                </a:solidFill>
              </a:rPr>
              <a:t> </a:t>
            </a:r>
            <a:r>
              <a:rPr sz="1450" spc="50" dirty="0">
                <a:solidFill>
                  <a:srgbClr val="070707"/>
                </a:solidFill>
              </a:rPr>
              <a:t>rba</a:t>
            </a:r>
            <a:r>
              <a:rPr sz="1450" spc="50" dirty="0">
                <a:solidFill>
                  <a:srgbClr val="080808"/>
                </a:solidFill>
              </a:rPr>
              <a:t>1</a:t>
            </a:r>
            <a:r>
              <a:rPr sz="1450" spc="120" dirty="0">
                <a:solidFill>
                  <a:srgbClr val="080808"/>
                </a:solidFill>
              </a:rPr>
              <a:t> </a:t>
            </a:r>
            <a:r>
              <a:rPr sz="1450" spc="-60" dirty="0">
                <a:solidFill>
                  <a:srgbClr val="232323"/>
                </a:solidFill>
              </a:rPr>
              <a:t>2</a:t>
            </a:r>
            <a:endParaRPr sz="1450"/>
          </a:p>
        </p:txBody>
      </p:sp>
      <p:sp>
        <p:nvSpPr>
          <p:cNvPr id="11" name="object 11"/>
          <p:cNvSpPr txBox="1"/>
          <p:nvPr/>
        </p:nvSpPr>
        <p:spPr>
          <a:xfrm>
            <a:off x="962891" y="2647188"/>
            <a:ext cx="7659370" cy="30651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6670" marR="5080" indent="5080">
              <a:lnSpc>
                <a:spcPts val="1870"/>
              </a:lnSpc>
              <a:spcBef>
                <a:spcPts val="305"/>
              </a:spcBef>
            </a:pPr>
            <a:r>
              <a:rPr sz="1700" spc="-30" dirty="0">
                <a:latin typeface="Calibri"/>
                <a:cs typeface="Calibri"/>
              </a:rPr>
              <a:t>Organiser </a:t>
            </a:r>
            <a:r>
              <a:rPr sz="1700" spc="-60" dirty="0">
                <a:latin typeface="Calibri"/>
                <a:cs typeface="Calibri"/>
              </a:rPr>
              <a:t>une </a:t>
            </a:r>
            <a:r>
              <a:rPr sz="1700" spc="5" dirty="0">
                <a:latin typeface="Calibri"/>
                <a:cs typeface="Calibri"/>
              </a:rPr>
              <a:t>véritable </a:t>
            </a:r>
            <a:r>
              <a:rPr sz="1700" spc="-30" dirty="0">
                <a:solidFill>
                  <a:srgbClr val="0E0E0E"/>
                </a:solidFill>
                <a:latin typeface="Calibri"/>
                <a:cs typeface="Calibri"/>
              </a:rPr>
              <a:t>concertatJon </a:t>
            </a:r>
            <a:r>
              <a:rPr sz="1700" spc="-15" dirty="0">
                <a:solidFill>
                  <a:srgbClr val="131313"/>
                </a:solidFill>
                <a:latin typeface="Calibri"/>
                <a:cs typeface="Calibri"/>
              </a:rPr>
              <a:t>entre </a:t>
            </a:r>
            <a:r>
              <a:rPr sz="1700" spc="10" dirty="0">
                <a:solidFill>
                  <a:srgbClr val="8C523F"/>
                </a:solidFill>
                <a:latin typeface="Calibri"/>
                <a:cs typeface="Calibri"/>
              </a:rPr>
              <a:t>ces </a:t>
            </a:r>
            <a:r>
              <a:rPr sz="1700" dirty="0">
                <a:solidFill>
                  <a:srgbClr val="773134"/>
                </a:solidFill>
                <a:latin typeface="Calibri"/>
                <a:cs typeface="Calibri"/>
              </a:rPr>
              <a:t>acteurs </a:t>
            </a:r>
            <a:r>
              <a:rPr sz="1700" spc="-40" dirty="0">
                <a:latin typeface="Calibri"/>
                <a:cs typeface="Calibri"/>
              </a:rPr>
              <a:t>pour </a:t>
            </a:r>
            <a:r>
              <a:rPr sz="1700" spc="-5" dirty="0">
                <a:latin typeface="Calibri"/>
                <a:cs typeface="Calibri"/>
              </a:rPr>
              <a:t>permettre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30" dirty="0">
                <a:latin typeface="Calibri"/>
                <a:cs typeface="Calibri"/>
              </a:rPr>
              <a:t>donner </a:t>
            </a:r>
            <a:r>
              <a:rPr sz="1700" spc="-60" dirty="0">
                <a:latin typeface="Calibri"/>
                <a:cs typeface="Calibri"/>
              </a:rPr>
              <a:t>un  </a:t>
            </a:r>
            <a:r>
              <a:rPr sz="1700" spc="-35" dirty="0">
                <a:latin typeface="Calibri"/>
                <a:cs typeface="Calibri"/>
              </a:rPr>
              <a:t>maximum </a:t>
            </a:r>
            <a:r>
              <a:rPr sz="1700" spc="-40" dirty="0">
                <a:latin typeface="Calibri"/>
                <a:cs typeface="Calibri"/>
              </a:rPr>
              <a:t>de </a:t>
            </a:r>
            <a:r>
              <a:rPr sz="1700" spc="-35" dirty="0">
                <a:latin typeface="Calibri"/>
                <a:cs typeface="Calibri"/>
              </a:rPr>
              <a:t>souplesse </a:t>
            </a:r>
            <a:r>
              <a:rPr sz="1700" spc="-20" dirty="0">
                <a:latin typeface="Calibri"/>
                <a:cs typeface="Calibri"/>
              </a:rPr>
              <a:t>au </a:t>
            </a:r>
            <a:r>
              <a:rPr sz="1700" spc="-15" dirty="0">
                <a:latin typeface="Calibri"/>
                <a:cs typeface="Calibri"/>
              </a:rPr>
              <a:t>niveau </a:t>
            </a:r>
            <a:r>
              <a:rPr sz="1700" spc="-20" dirty="0">
                <a:latin typeface="Calibri"/>
                <a:cs typeface="Calibri"/>
              </a:rPr>
              <a:t>urbanistique </a:t>
            </a:r>
            <a:r>
              <a:rPr sz="1700" spc="-45" dirty="0">
                <a:latin typeface="Calibri"/>
                <a:cs typeface="Calibri"/>
              </a:rPr>
              <a:t>pour </a:t>
            </a:r>
            <a:r>
              <a:rPr sz="1700" spc="-35" dirty="0">
                <a:latin typeface="Calibri"/>
                <a:cs typeface="Calibri"/>
              </a:rPr>
              <a:t>la </a:t>
            </a:r>
            <a:r>
              <a:rPr sz="1700" dirty="0">
                <a:latin typeface="Calibri"/>
                <a:cs typeface="Calibri"/>
              </a:rPr>
              <a:t>revalorisation </a:t>
            </a:r>
            <a:r>
              <a:rPr sz="1700" spc="-30" dirty="0">
                <a:latin typeface="Calibri"/>
                <a:cs typeface="Calibri"/>
              </a:rPr>
              <a:t>des </a:t>
            </a:r>
            <a:r>
              <a:rPr sz="1700" spc="-15" dirty="0">
                <a:latin typeface="Calibri"/>
                <a:cs typeface="Calibri"/>
              </a:rPr>
              <a:t>batiments </a:t>
            </a:r>
            <a:r>
              <a:rPr sz="1700" spc="-25" dirty="0">
                <a:latin typeface="Calibri"/>
                <a:cs typeface="Calibri"/>
              </a:rPr>
              <a:t>de  </a:t>
            </a:r>
            <a:r>
              <a:rPr sz="1700" spc="10" dirty="0">
                <a:latin typeface="Calibri"/>
                <a:cs typeface="Calibri"/>
              </a:rPr>
              <a:t>centre-ville </a:t>
            </a:r>
            <a:r>
              <a:rPr sz="1700" spc="5" dirty="0">
                <a:latin typeface="Calibri"/>
                <a:cs typeface="Calibri"/>
              </a:rPr>
              <a:t>(cellules </a:t>
            </a:r>
            <a:r>
              <a:rPr sz="1700" spc="-30" dirty="0">
                <a:latin typeface="Calibri"/>
                <a:cs typeface="Calibri"/>
              </a:rPr>
              <a:t>commerciafes </a:t>
            </a:r>
            <a:r>
              <a:rPr sz="1700" spc="30" dirty="0">
                <a:latin typeface="Calibri"/>
                <a:cs typeface="Calibri"/>
              </a:rPr>
              <a:t>et</a:t>
            </a:r>
            <a:r>
              <a:rPr sz="1700" spc="-12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logements)</a:t>
            </a:r>
            <a:endParaRPr sz="1700">
              <a:latin typeface="Calibri"/>
              <a:cs typeface="Calibri"/>
            </a:endParaRPr>
          </a:p>
          <a:p>
            <a:pPr marL="27940" marR="34290" indent="-15875">
              <a:lnSpc>
                <a:spcPts val="1839"/>
              </a:lnSpc>
              <a:spcBef>
                <a:spcPts val="855"/>
              </a:spcBef>
            </a:pPr>
            <a:r>
              <a:rPr sz="1550" spc="45" dirty="0">
                <a:latin typeface="Calibri"/>
                <a:cs typeface="Calibri"/>
              </a:rPr>
              <a:t>Mettre </a:t>
            </a:r>
            <a:r>
              <a:rPr sz="1550" spc="60" dirty="0">
                <a:latin typeface="Calibri"/>
                <a:cs typeface="Calibri"/>
              </a:rPr>
              <a:t>en </a:t>
            </a:r>
            <a:r>
              <a:rPr sz="1550" spc="65" dirty="0">
                <a:latin typeface="Calibri"/>
                <a:cs typeface="Calibri"/>
              </a:rPr>
              <a:t>place </a:t>
            </a:r>
            <a:r>
              <a:rPr sz="1550" spc="20" dirty="0">
                <a:latin typeface="Calibri"/>
                <a:cs typeface="Calibri"/>
              </a:rPr>
              <a:t>un </a:t>
            </a:r>
            <a:r>
              <a:rPr sz="1550" spc="-20" dirty="0">
                <a:solidFill>
                  <a:srgbClr val="151515"/>
                </a:solidFill>
                <a:latin typeface="Calibri"/>
                <a:cs typeface="Calibri"/>
              </a:rPr>
              <a:t>« </a:t>
            </a:r>
            <a:r>
              <a:rPr sz="1550" spc="60" dirty="0">
                <a:solidFill>
                  <a:srgbClr val="232323"/>
                </a:solidFill>
                <a:latin typeface="Calibri"/>
                <a:cs typeface="Calibri"/>
              </a:rPr>
              <a:t>outil </a:t>
            </a:r>
            <a:r>
              <a:rPr sz="1550" spc="-65" dirty="0">
                <a:solidFill>
                  <a:srgbClr val="231103"/>
                </a:solidFill>
                <a:latin typeface="Calibri"/>
                <a:cs typeface="Calibri"/>
              </a:rPr>
              <a:t>» </a:t>
            </a:r>
            <a:r>
              <a:rPr sz="1550" spc="55" dirty="0">
                <a:solidFill>
                  <a:srgbClr val="1A1A1A"/>
                </a:solidFill>
                <a:latin typeface="Calibri"/>
                <a:cs typeface="Calibri"/>
              </a:rPr>
              <a:t>qui </a:t>
            </a:r>
            <a:r>
              <a:rPr sz="1550" spc="65" dirty="0">
                <a:solidFill>
                  <a:srgbClr val="67231D"/>
                </a:solidFill>
                <a:latin typeface="Calibri"/>
                <a:cs typeface="Calibri"/>
              </a:rPr>
              <a:t>permette </a:t>
            </a:r>
            <a:r>
              <a:rPr sz="1550" spc="80" dirty="0">
                <a:solidFill>
                  <a:srgbClr val="421C1A"/>
                </a:solidFill>
                <a:latin typeface="Calibri"/>
                <a:cs typeface="Calibri"/>
              </a:rPr>
              <a:t>l’échange </a:t>
            </a:r>
            <a:r>
              <a:rPr sz="1550" spc="65" dirty="0">
                <a:solidFill>
                  <a:srgbClr val="0C0C0C"/>
                </a:solidFill>
                <a:latin typeface="Calibri"/>
                <a:cs typeface="Calibri"/>
              </a:rPr>
              <a:t>d’informations </a:t>
            </a:r>
            <a:r>
              <a:rPr sz="1550" spc="25" dirty="0">
                <a:latin typeface="Calibri"/>
                <a:cs typeface="Calibri"/>
              </a:rPr>
              <a:t>pour </a:t>
            </a:r>
            <a:r>
              <a:rPr sz="1550" spc="50" dirty="0">
                <a:latin typeface="Calibri"/>
                <a:cs typeface="Calibri"/>
              </a:rPr>
              <a:t>maximiser </a:t>
            </a:r>
            <a:r>
              <a:rPr sz="1550" spc="35" dirty="0">
                <a:latin typeface="Calibri"/>
                <a:cs typeface="Calibri"/>
              </a:rPr>
              <a:t>la  </a:t>
            </a:r>
            <a:r>
              <a:rPr sz="1550" spc="55" dirty="0">
                <a:latin typeface="Calibri"/>
                <a:cs typeface="Calibri"/>
              </a:rPr>
              <a:t>rencontre </a:t>
            </a:r>
            <a:r>
              <a:rPr sz="1550" spc="50" dirty="0">
                <a:latin typeface="Calibri"/>
                <a:cs typeface="Calibri"/>
              </a:rPr>
              <a:t>entre </a:t>
            </a:r>
            <a:r>
              <a:rPr sz="1550" spc="40" dirty="0">
                <a:latin typeface="Calibri"/>
                <a:cs typeface="Calibri"/>
              </a:rPr>
              <a:t>les </a:t>
            </a:r>
            <a:r>
              <a:rPr sz="1550" spc="35" dirty="0">
                <a:latin typeface="Calibri"/>
                <a:cs typeface="Calibri"/>
              </a:rPr>
              <a:t>demandes </a:t>
            </a:r>
            <a:r>
              <a:rPr sz="1550" spc="60" dirty="0">
                <a:latin typeface="Calibri"/>
                <a:cs typeface="Calibri"/>
              </a:rPr>
              <a:t>d’espaces </a:t>
            </a:r>
            <a:r>
              <a:rPr sz="1550" spc="40" dirty="0">
                <a:latin typeface="Calibri"/>
                <a:cs typeface="Calibri"/>
              </a:rPr>
              <a:t>économiques </a:t>
            </a:r>
            <a:r>
              <a:rPr sz="1550" spc="35" dirty="0">
                <a:latin typeface="Calibri"/>
                <a:cs typeface="Calibri"/>
              </a:rPr>
              <a:t>et </a:t>
            </a:r>
            <a:r>
              <a:rPr sz="1550" spc="30" dirty="0">
                <a:latin typeface="Calibri"/>
                <a:cs typeface="Calibri"/>
              </a:rPr>
              <a:t>les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60" dirty="0">
                <a:latin typeface="Calibri"/>
                <a:cs typeface="Calibri"/>
              </a:rPr>
              <a:t>disponibilités</a:t>
            </a:r>
            <a:endParaRPr sz="1550">
              <a:latin typeface="Calibri"/>
              <a:cs typeface="Calibri"/>
            </a:endParaRPr>
          </a:p>
          <a:p>
            <a:pPr marL="22225" marR="658495" indent="2540">
              <a:lnSpc>
                <a:spcPts val="1839"/>
              </a:lnSpc>
              <a:spcBef>
                <a:spcPts val="855"/>
              </a:spcBef>
              <a:tabLst>
                <a:tab pos="2663190" algn="l"/>
              </a:tabLst>
            </a:pPr>
            <a:r>
              <a:rPr sz="1700" spc="10" dirty="0">
                <a:solidFill>
                  <a:srgbClr val="4D2615"/>
                </a:solidFill>
                <a:latin typeface="Calibri"/>
                <a:cs typeface="Calibri"/>
              </a:rPr>
              <a:t>Etablir </a:t>
            </a:r>
            <a:r>
              <a:rPr sz="1700" spc="-40" dirty="0">
                <a:solidFill>
                  <a:srgbClr val="72362D"/>
                </a:solidFill>
                <a:latin typeface="Calibri"/>
                <a:cs typeface="Calibri"/>
              </a:rPr>
              <a:t>un </a:t>
            </a:r>
            <a:r>
              <a:rPr sz="1700" spc="-140" dirty="0">
                <a:solidFill>
                  <a:srgbClr val="977269"/>
                </a:solidFill>
                <a:latin typeface="Calibri"/>
                <a:cs typeface="Calibri"/>
              </a:rPr>
              <a:t>« </a:t>
            </a:r>
            <a:r>
              <a:rPr sz="1700" spc="-50" dirty="0">
                <a:solidFill>
                  <a:srgbClr val="5B2A1F"/>
                </a:solidFill>
                <a:latin typeface="Calibri"/>
                <a:cs typeface="Calibri"/>
              </a:rPr>
              <a:t>book </a:t>
            </a:r>
            <a:r>
              <a:rPr sz="1700" spc="-90" dirty="0">
                <a:solidFill>
                  <a:srgbClr val="161616"/>
                </a:solidFill>
                <a:latin typeface="Calibri"/>
                <a:cs typeface="Calibri"/>
              </a:rPr>
              <a:t>» </a:t>
            </a:r>
            <a:r>
              <a:rPr sz="1700" spc="-35" dirty="0">
                <a:latin typeface="Calibri"/>
                <a:cs typeface="Calibri"/>
              </a:rPr>
              <a:t>sur </a:t>
            </a:r>
            <a:r>
              <a:rPr sz="1700" spc="20" dirty="0">
                <a:latin typeface="Calibri"/>
                <a:cs typeface="Calibri"/>
              </a:rPr>
              <a:t>les </a:t>
            </a:r>
            <a:r>
              <a:rPr sz="1700" spc="-5" dirty="0">
                <a:latin typeface="Calibri"/>
                <a:cs typeface="Calibri"/>
              </a:rPr>
              <a:t>régles </a:t>
            </a:r>
            <a:r>
              <a:rPr sz="1700" spc="-15" dirty="0">
                <a:latin typeface="Calibri"/>
                <a:cs typeface="Calibri"/>
              </a:rPr>
              <a:t>d’urbanisme, </a:t>
            </a:r>
            <a:r>
              <a:rPr sz="1700" spc="30" dirty="0">
                <a:latin typeface="Calibri"/>
                <a:cs typeface="Calibri"/>
              </a:rPr>
              <a:t>les </a:t>
            </a:r>
            <a:r>
              <a:rPr sz="1700" spc="-10" dirty="0">
                <a:latin typeface="Calibri"/>
                <a:cs typeface="Calibri"/>
              </a:rPr>
              <a:t>aides </a:t>
            </a:r>
            <a:r>
              <a:rPr sz="1700" spc="-30" dirty="0">
                <a:latin typeface="Calibri"/>
                <a:cs typeface="Calibri"/>
              </a:rPr>
              <a:t>communales, </a:t>
            </a:r>
            <a:r>
              <a:rPr sz="1700" spc="5" dirty="0">
                <a:latin typeface="Calibri"/>
                <a:cs typeface="Calibri"/>
              </a:rPr>
              <a:t>les </a:t>
            </a:r>
            <a:r>
              <a:rPr sz="1700" spc="-10" dirty="0">
                <a:latin typeface="Calibri"/>
                <a:cs typeface="Calibri"/>
              </a:rPr>
              <a:t>aides  </a:t>
            </a:r>
            <a:r>
              <a:rPr sz="1700" spc="-15" dirty="0">
                <a:latin typeface="Calibri"/>
                <a:cs typeface="Calibri"/>
              </a:rPr>
              <a:t>régionales</a:t>
            </a:r>
            <a:r>
              <a:rPr sz="1700" spc="19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et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35" dirty="0">
                <a:latin typeface="Calibri"/>
                <a:cs typeface="Calibri"/>
              </a:rPr>
              <a:t>européennes</a:t>
            </a:r>
            <a:r>
              <a:rPr sz="1700" spc="-35" dirty="0">
                <a:solidFill>
                  <a:srgbClr val="262626"/>
                </a:solidFill>
                <a:latin typeface="Calibri"/>
                <a:cs typeface="Calibri"/>
              </a:rPr>
              <a:t>4	</a:t>
            </a:r>
            <a:r>
              <a:rPr sz="1700" spc="40" dirty="0">
                <a:latin typeface="Calibri"/>
                <a:cs typeface="Calibri"/>
              </a:rPr>
              <a:t>via </a:t>
            </a:r>
            <a:r>
              <a:rPr sz="1700" spc="-60" dirty="0">
                <a:latin typeface="Calibri"/>
                <a:cs typeface="Calibri"/>
              </a:rPr>
              <a:t>un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stagiaire</a:t>
            </a:r>
            <a:endParaRPr sz="1700">
              <a:latin typeface="Calibri"/>
              <a:cs typeface="Calibri"/>
            </a:endParaRPr>
          </a:p>
          <a:p>
            <a:pPr marL="24765" marR="563880" indent="-3175">
              <a:lnSpc>
                <a:spcPts val="1839"/>
              </a:lnSpc>
              <a:spcBef>
                <a:spcPts val="860"/>
              </a:spcBef>
              <a:tabLst>
                <a:tab pos="688340" algn="l"/>
              </a:tabLst>
            </a:pPr>
            <a:r>
              <a:rPr sz="1550" spc="75" dirty="0">
                <a:solidFill>
                  <a:srgbClr val="181818"/>
                </a:solidFill>
                <a:latin typeface="Calibri"/>
                <a:cs typeface="Calibri"/>
              </a:rPr>
              <a:t>Etablir </a:t>
            </a:r>
            <a:r>
              <a:rPr sz="1550" spc="45" dirty="0">
                <a:solidFill>
                  <a:srgbClr val="6E2B2D"/>
                </a:solidFill>
                <a:latin typeface="Calibri"/>
                <a:cs typeface="Calibri"/>
              </a:rPr>
              <a:t>un </a:t>
            </a:r>
            <a:r>
              <a:rPr sz="1550" spc="20" dirty="0">
                <a:solidFill>
                  <a:srgbClr val="111111"/>
                </a:solidFill>
                <a:latin typeface="Calibri"/>
                <a:cs typeface="Calibri"/>
              </a:rPr>
              <a:t>business </a:t>
            </a:r>
            <a:r>
              <a:rPr sz="1550" spc="50" dirty="0">
                <a:solidFill>
                  <a:srgbClr val="230F07"/>
                </a:solidFill>
                <a:latin typeface="Calibri"/>
                <a:cs typeface="Calibri"/>
              </a:rPr>
              <a:t>model </a:t>
            </a:r>
            <a:r>
              <a:rPr sz="1550" spc="40" dirty="0">
                <a:latin typeface="Calibri"/>
                <a:cs typeface="Calibri"/>
              </a:rPr>
              <a:t>tenant </a:t>
            </a:r>
            <a:r>
              <a:rPr sz="1550" spc="60" dirty="0">
                <a:latin typeface="Calibri"/>
                <a:cs typeface="Calibri"/>
              </a:rPr>
              <a:t>compte </a:t>
            </a:r>
            <a:r>
              <a:rPr sz="1550" spc="45" dirty="0">
                <a:latin typeface="Calibri"/>
                <a:cs typeface="Calibri"/>
              </a:rPr>
              <a:t>des </a:t>
            </a:r>
            <a:r>
              <a:rPr sz="1550" spc="65" dirty="0">
                <a:latin typeface="Calibri"/>
                <a:cs typeface="Calibri"/>
              </a:rPr>
              <a:t>aides, </a:t>
            </a:r>
            <a:r>
              <a:rPr sz="1550" spc="50" dirty="0">
                <a:latin typeface="Calibri"/>
                <a:cs typeface="Calibri"/>
              </a:rPr>
              <a:t>couts </a:t>
            </a:r>
            <a:r>
              <a:rPr sz="1550" spc="45" dirty="0">
                <a:latin typeface="Calibri"/>
                <a:cs typeface="Calibri"/>
              </a:rPr>
              <a:t>des </a:t>
            </a:r>
            <a:r>
              <a:rPr sz="1550" spc="65" dirty="0">
                <a:latin typeface="Calibri"/>
                <a:cs typeface="Calibri"/>
              </a:rPr>
              <a:t>travaux, </a:t>
            </a:r>
            <a:r>
              <a:rPr sz="1550" spc="70" dirty="0">
                <a:latin typeface="Calibri"/>
                <a:cs typeface="Calibri"/>
              </a:rPr>
              <a:t>prix </a:t>
            </a:r>
            <a:r>
              <a:rPr sz="1550" spc="60" dirty="0">
                <a:latin typeface="Calibri"/>
                <a:cs typeface="Calibri"/>
              </a:rPr>
              <a:t>du </a:t>
            </a:r>
            <a:r>
              <a:rPr sz="1550" spc="50" dirty="0">
                <a:solidFill>
                  <a:srgbClr val="0E0E0E"/>
                </a:solidFill>
                <a:latin typeface="Calibri"/>
                <a:cs typeface="Calibri"/>
              </a:rPr>
              <a:t>c  </a:t>
            </a:r>
            <a:r>
              <a:rPr sz="1550" spc="110" dirty="0">
                <a:latin typeface="Calibri"/>
                <a:cs typeface="Calibri"/>
              </a:rPr>
              <a:t>etc.4	</a:t>
            </a:r>
            <a:r>
              <a:rPr sz="1550" spc="95" dirty="0">
                <a:latin typeface="Calibri"/>
                <a:cs typeface="Calibri"/>
              </a:rPr>
              <a:t>via </a:t>
            </a:r>
            <a:r>
              <a:rPr sz="1550" spc="20" dirty="0">
                <a:latin typeface="Calibri"/>
                <a:cs typeface="Calibri"/>
              </a:rPr>
              <a:t>un</a:t>
            </a:r>
            <a:r>
              <a:rPr sz="1550" spc="60" dirty="0">
                <a:latin typeface="Calibri"/>
                <a:cs typeface="Calibri"/>
              </a:rPr>
              <a:t> stagiaire</a:t>
            </a:r>
            <a:endParaRPr sz="1550">
              <a:latin typeface="Calibri"/>
              <a:cs typeface="Calibri"/>
            </a:endParaRPr>
          </a:p>
          <a:p>
            <a:pPr marL="24130" marR="458470" indent="-7620">
              <a:lnSpc>
                <a:spcPts val="1839"/>
              </a:lnSpc>
              <a:spcBef>
                <a:spcPts val="890"/>
              </a:spcBef>
              <a:tabLst>
                <a:tab pos="1662430" algn="l"/>
              </a:tabLst>
            </a:pPr>
            <a:r>
              <a:rPr sz="1550" spc="65" dirty="0">
                <a:latin typeface="Calibri"/>
                <a:cs typeface="Calibri"/>
              </a:rPr>
              <a:t>Etudier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55" dirty="0">
                <a:latin typeface="Calibri"/>
                <a:cs typeface="Calibri"/>
              </a:rPr>
              <a:t>la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possi	</a:t>
            </a:r>
            <a:r>
              <a:rPr sz="1550" spc="60" dirty="0">
                <a:latin typeface="Calibri"/>
                <a:cs typeface="Calibri"/>
              </a:rPr>
              <a:t>té de </a:t>
            </a:r>
            <a:r>
              <a:rPr sz="1550" spc="15" dirty="0">
                <a:latin typeface="Calibri"/>
                <a:cs typeface="Calibri"/>
              </a:rPr>
              <a:t>déve\opper </a:t>
            </a:r>
            <a:r>
              <a:rPr sz="1550" spc="75" dirty="0">
                <a:latin typeface="Calibri"/>
                <a:cs typeface="Calibri"/>
              </a:rPr>
              <a:t>d’une </a:t>
            </a:r>
            <a:r>
              <a:rPr sz="1550" spc="-20" dirty="0">
                <a:solidFill>
                  <a:srgbClr val="826667"/>
                </a:solidFill>
                <a:latin typeface="Calibri"/>
                <a:cs typeface="Calibri"/>
              </a:rPr>
              <a:t>« </a:t>
            </a:r>
            <a:r>
              <a:rPr sz="1550" spc="65" dirty="0">
                <a:solidFill>
                  <a:srgbClr val="6E3D36"/>
                </a:solidFill>
                <a:latin typeface="Calibri"/>
                <a:cs typeface="Calibri"/>
              </a:rPr>
              <a:t>agence </a:t>
            </a:r>
            <a:r>
              <a:rPr sz="1550" spc="55" dirty="0">
                <a:solidFill>
                  <a:srgbClr val="2A2A2A"/>
                </a:solidFill>
                <a:latin typeface="Calibri"/>
                <a:cs typeface="Calibri"/>
              </a:rPr>
              <a:t>immobiliére </a:t>
            </a:r>
            <a:r>
              <a:rPr sz="1550" spc="50" dirty="0">
                <a:solidFill>
                  <a:srgbClr val="111111"/>
                </a:solidFill>
                <a:latin typeface="Calibri"/>
                <a:cs typeface="Calibri"/>
              </a:rPr>
              <a:t>commerciale </a:t>
            </a:r>
            <a:r>
              <a:rPr sz="1550" spc="-20" dirty="0">
                <a:solidFill>
                  <a:srgbClr val="0E0E0E"/>
                </a:solidFill>
                <a:latin typeface="Calibri"/>
                <a:cs typeface="Calibri"/>
              </a:rPr>
              <a:t>» </a:t>
            </a:r>
            <a:r>
              <a:rPr sz="1550" spc="60" dirty="0">
                <a:latin typeface="Calibri"/>
                <a:cs typeface="Calibri"/>
              </a:rPr>
              <a:t>s  </a:t>
            </a:r>
            <a:r>
              <a:rPr sz="1550" spc="35" dirty="0">
                <a:latin typeface="Calibri"/>
                <a:cs typeface="Calibri"/>
              </a:rPr>
              <a:t>du </a:t>
            </a:r>
            <a:r>
              <a:rPr sz="1550" spc="55" dirty="0">
                <a:latin typeface="Calibri"/>
                <a:cs typeface="Calibri"/>
              </a:rPr>
              <a:t>modéle </a:t>
            </a:r>
            <a:r>
              <a:rPr sz="1550" spc="60" dirty="0">
                <a:latin typeface="Calibri"/>
                <a:cs typeface="Calibri"/>
              </a:rPr>
              <a:t>de </a:t>
            </a:r>
            <a:r>
              <a:rPr sz="1550" spc="70" dirty="0">
                <a:latin typeface="Calibri"/>
                <a:cs typeface="Calibri"/>
              </a:rPr>
              <a:t>I’agence </a:t>
            </a:r>
            <a:r>
              <a:rPr sz="1550" spc="55" dirty="0">
                <a:latin typeface="Calibri"/>
                <a:cs typeface="Calibri"/>
              </a:rPr>
              <a:t>immobiliére</a:t>
            </a:r>
            <a:r>
              <a:rPr sz="1550" spc="420" dirty="0">
                <a:latin typeface="Calibri"/>
                <a:cs typeface="Calibri"/>
              </a:rPr>
              <a:t> </a:t>
            </a:r>
            <a:r>
              <a:rPr sz="1550" spc="55" dirty="0">
                <a:latin typeface="Calibri"/>
                <a:cs typeface="Calibri"/>
              </a:rPr>
              <a:t>sociale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" y="4320540"/>
            <a:ext cx="384047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372" y="845820"/>
            <a:ext cx="9898380" cy="5879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2847" y="1343152"/>
            <a:ext cx="59004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3010" algn="l"/>
              </a:tabLst>
            </a:pPr>
            <a:r>
              <a:rPr sz="3400" spc="-70" dirty="0">
                <a:solidFill>
                  <a:srgbClr val="4FA53F"/>
                </a:solidFill>
              </a:rPr>
              <a:t>Dynamisation	</a:t>
            </a:r>
            <a:r>
              <a:rPr sz="3400" spc="-35" dirty="0">
                <a:solidFill>
                  <a:srgbClr val="4F9944"/>
                </a:solidFill>
              </a:rPr>
              <a:t>é</a:t>
            </a:r>
            <a:r>
              <a:rPr sz="3400" spc="20" dirty="0">
                <a:solidFill>
                  <a:srgbClr val="4F9944"/>
                </a:solidFill>
              </a:rPr>
              <a:t> </a:t>
            </a:r>
            <a:r>
              <a:rPr sz="3400" spc="20" dirty="0">
                <a:solidFill>
                  <a:srgbClr val="3D9A42"/>
                </a:solidFill>
              </a:rPr>
              <a:t>l’entrepreneuriat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735918" y="2112648"/>
            <a:ext cx="7959725" cy="26523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770"/>
              </a:spcBef>
            </a:pPr>
            <a:r>
              <a:rPr sz="1600" spc="80" dirty="0">
                <a:latin typeface="Calibri"/>
                <a:cs typeface="Calibri"/>
              </a:rPr>
              <a:t>Services d’information, </a:t>
            </a:r>
            <a:r>
              <a:rPr sz="1600" spc="45" dirty="0">
                <a:latin typeface="Calibri"/>
                <a:cs typeface="Calibri"/>
              </a:rPr>
              <a:t>formation </a:t>
            </a:r>
            <a:r>
              <a:rPr sz="1600" spc="40" dirty="0">
                <a:latin typeface="Calibri"/>
                <a:cs typeface="Calibri"/>
              </a:rPr>
              <a:t>et </a:t>
            </a:r>
            <a:r>
              <a:rPr sz="1600" spc="55" dirty="0">
                <a:latin typeface="Calibri"/>
                <a:cs typeface="Calibri"/>
              </a:rPr>
              <a:t>sensibitisation </a:t>
            </a:r>
            <a:r>
              <a:rPr sz="1600" spc="70" dirty="0">
                <a:latin typeface="Calibri"/>
                <a:cs typeface="Calibri"/>
              </a:rPr>
              <a:t>é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90" dirty="0">
                <a:latin typeface="Calibri"/>
                <a:cs typeface="Calibri"/>
              </a:rPr>
              <a:t>l’entrepreneuriat</a:t>
            </a:r>
            <a:endParaRPr sz="1600">
              <a:latin typeface="Calibri"/>
              <a:cs typeface="Calibri"/>
            </a:endParaRPr>
          </a:p>
          <a:p>
            <a:pPr marL="307975">
              <a:lnSpc>
                <a:spcPct val="100000"/>
              </a:lnSpc>
              <a:spcBef>
                <a:spcPts val="695"/>
              </a:spcBef>
            </a:pPr>
            <a:r>
              <a:rPr sz="1650" dirty="0">
                <a:latin typeface="Calibri"/>
                <a:cs typeface="Calibri"/>
              </a:rPr>
              <a:t>Séance publique </a:t>
            </a:r>
            <a:r>
              <a:rPr sz="1650" spc="5" dirty="0">
                <a:latin typeface="Calibri"/>
                <a:cs typeface="Calibri"/>
              </a:rPr>
              <a:t>d’information </a:t>
            </a:r>
            <a:r>
              <a:rPr sz="1650" spc="-10" dirty="0">
                <a:latin typeface="Calibri"/>
                <a:cs typeface="Calibri"/>
              </a:rPr>
              <a:t>(2 </a:t>
            </a:r>
            <a:r>
              <a:rPr sz="1650" dirty="0">
                <a:latin typeface="Calibri"/>
                <a:cs typeface="Calibri"/>
              </a:rPr>
              <a:t>prévues) : </a:t>
            </a:r>
            <a:r>
              <a:rPr sz="1650" spc="-70" dirty="0">
                <a:latin typeface="Calibri"/>
                <a:cs typeface="Calibri"/>
              </a:rPr>
              <a:t>3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spc="20" dirty="0">
                <a:latin typeface="Calibri"/>
                <a:cs typeface="Calibri"/>
              </a:rPr>
              <a:t>réalisées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02260" algn="l"/>
                <a:tab pos="5260340" algn="l"/>
              </a:tabLst>
            </a:pPr>
            <a:r>
              <a:rPr sz="1650" spc="30" dirty="0">
                <a:solidFill>
                  <a:srgbClr val="4DA334"/>
                </a:solidFill>
                <a:latin typeface="Calibri"/>
                <a:cs typeface="Calibri"/>
              </a:rPr>
              <a:t>&gt;	</a:t>
            </a:r>
            <a:r>
              <a:rPr sz="1650" dirty="0">
                <a:latin typeface="Calibri"/>
                <a:cs typeface="Calibri"/>
              </a:rPr>
              <a:t>Accompagnement </a:t>
            </a:r>
            <a:r>
              <a:rPr sz="1650" spc="20" dirty="0">
                <a:latin typeface="Calibri"/>
                <a:cs typeface="Calibri"/>
              </a:rPr>
              <a:t>individuel  </a:t>
            </a:r>
            <a:r>
              <a:rPr sz="1650" spc="15" dirty="0">
                <a:latin typeface="Calibri"/>
                <a:cs typeface="Calibri"/>
              </a:rPr>
              <a:t>:</a:t>
            </a:r>
            <a:r>
              <a:rPr sz="1650" spc="40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17 </a:t>
            </a:r>
            <a:r>
              <a:rPr sz="1650" dirty="0">
                <a:latin typeface="Calibri"/>
                <a:cs typeface="Calibri"/>
              </a:rPr>
              <a:t>porteurs</a:t>
            </a:r>
            <a:r>
              <a:rPr sz="1650" spc="-150" dirty="0">
                <a:latin typeface="Calibri"/>
                <a:cs typeface="Calibri"/>
              </a:rPr>
              <a:t> </a:t>
            </a:r>
            <a:r>
              <a:rPr sz="1650" spc="-15" dirty="0">
                <a:latin typeface="Calibri"/>
                <a:cs typeface="Calibri"/>
              </a:rPr>
              <a:t>de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20" dirty="0">
                <a:latin typeface="Calibri"/>
                <a:cs typeface="Calibri"/>
              </a:rPr>
              <a:t>projets	</a:t>
            </a:r>
            <a:r>
              <a:rPr sz="1650" spc="-60" dirty="0">
                <a:latin typeface="Calibri"/>
                <a:cs typeface="Calibri"/>
              </a:rPr>
              <a:t>6</a:t>
            </a:r>
            <a:r>
              <a:rPr sz="1650" spc="114" dirty="0">
                <a:latin typeface="Calibri"/>
                <a:cs typeface="Calibri"/>
              </a:rPr>
              <a:t> </a:t>
            </a:r>
            <a:r>
              <a:rPr sz="1650" spc="20" dirty="0">
                <a:latin typeface="Calibri"/>
                <a:cs typeface="Calibri"/>
              </a:rPr>
              <a:t>créations.</a:t>
            </a:r>
            <a:endParaRPr sz="16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670"/>
              </a:spcBef>
              <a:tabLst>
                <a:tab pos="301625" algn="l"/>
              </a:tabLst>
            </a:pPr>
            <a:r>
              <a:rPr sz="1700" spc="-195" dirty="0">
                <a:solidFill>
                  <a:srgbClr val="60AF3B"/>
                </a:solidFill>
                <a:latin typeface="Calibri"/>
                <a:cs typeface="Calibri"/>
              </a:rPr>
              <a:t>f•	</a:t>
            </a:r>
            <a:r>
              <a:rPr sz="1700" spc="-30" dirty="0">
                <a:latin typeface="Calibri"/>
                <a:cs typeface="Calibri"/>
              </a:rPr>
              <a:t>Formations </a:t>
            </a:r>
            <a:r>
              <a:rPr sz="1700" spc="5" dirty="0">
                <a:latin typeface="Calibri"/>
                <a:cs typeface="Calibri"/>
              </a:rPr>
              <a:t>collectives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140" dirty="0">
                <a:solidFill>
                  <a:srgbClr val="0A0A0A"/>
                </a:solidFill>
                <a:latin typeface="Calibri"/>
                <a:cs typeface="Calibri"/>
              </a:rPr>
              <a:t>3 </a:t>
            </a:r>
            <a:r>
              <a:rPr sz="1700" spc="40" dirty="0">
                <a:latin typeface="Calibri"/>
                <a:cs typeface="Calibri"/>
              </a:rPr>
              <a:t>x </a:t>
            </a:r>
            <a:r>
              <a:rPr sz="1700" spc="5" dirty="0">
                <a:latin typeface="Calibri"/>
                <a:cs typeface="Calibri"/>
              </a:rPr>
              <a:t>7 </a:t>
            </a:r>
            <a:r>
              <a:rPr sz="1700" spc="-20" dirty="0">
                <a:latin typeface="Calibri"/>
                <a:cs typeface="Calibri"/>
              </a:rPr>
              <a:t>journées </a:t>
            </a:r>
            <a:r>
              <a:rPr sz="1700" spc="-40" dirty="0">
                <a:latin typeface="Calibri"/>
                <a:cs typeface="Calibri"/>
              </a:rPr>
              <a:t>pour </a:t>
            </a:r>
            <a:r>
              <a:rPr sz="1700" spc="20" dirty="0">
                <a:latin typeface="Calibri"/>
                <a:cs typeface="Calibri"/>
              </a:rPr>
              <a:t>les </a:t>
            </a:r>
            <a:r>
              <a:rPr sz="1700" spc="-20" dirty="0">
                <a:latin typeface="Calibri"/>
                <a:cs typeface="Calibri"/>
              </a:rPr>
              <a:t>porteurs </a:t>
            </a:r>
            <a:r>
              <a:rPr sz="1700" spc="-30" dirty="0">
                <a:latin typeface="Calibri"/>
                <a:cs typeface="Calibri"/>
              </a:rPr>
              <a:t>accompagnés</a:t>
            </a:r>
            <a:r>
              <a:rPr sz="1700" spc="1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(Braine-</a:t>
            </a:r>
            <a:endParaRPr sz="1700">
              <a:latin typeface="Calibri"/>
              <a:cs typeface="Calibri"/>
            </a:endParaRPr>
          </a:p>
          <a:p>
            <a:pPr marL="303530" marR="5080" indent="-285115">
              <a:lnSpc>
                <a:spcPts val="2740"/>
              </a:lnSpc>
              <a:spcBef>
                <a:spcPts val="170"/>
              </a:spcBef>
              <a:tabLst>
                <a:tab pos="297815" algn="l"/>
                <a:tab pos="4999990" algn="l"/>
              </a:tabLst>
            </a:pPr>
            <a:r>
              <a:rPr sz="1650" spc="-130" dirty="0">
                <a:solidFill>
                  <a:srgbClr val="5EA73B"/>
                </a:solidFill>
                <a:latin typeface="Calibri"/>
                <a:cs typeface="Calibri"/>
              </a:rPr>
              <a:t>x	</a:t>
            </a:r>
            <a:r>
              <a:rPr sz="1650" dirty="0">
                <a:latin typeface="Calibri"/>
                <a:cs typeface="Calibri"/>
              </a:rPr>
              <a:t>Formation </a:t>
            </a:r>
            <a:r>
              <a:rPr sz="1650" spc="5" dirty="0">
                <a:latin typeface="Calibri"/>
                <a:cs typeface="Calibri"/>
              </a:rPr>
              <a:t>a </a:t>
            </a:r>
            <a:r>
              <a:rPr sz="1650" dirty="0">
                <a:latin typeface="Calibri"/>
                <a:cs typeface="Calibri"/>
              </a:rPr>
              <a:t>la </a:t>
            </a:r>
            <a:r>
              <a:rPr sz="1650" spc="-5" dirty="0">
                <a:latin typeface="Calibri"/>
                <a:cs typeface="Calibri"/>
              </a:rPr>
              <a:t>gestion </a:t>
            </a:r>
            <a:r>
              <a:rPr sz="1650" spc="-25" dirty="0">
                <a:latin typeface="Calibri"/>
                <a:cs typeface="Calibri"/>
              </a:rPr>
              <a:t>(+ </a:t>
            </a:r>
            <a:r>
              <a:rPr sz="1650" spc="10" dirty="0">
                <a:latin typeface="Calibri"/>
                <a:cs typeface="Calibri"/>
              </a:rPr>
              <a:t>Ecobox) </a:t>
            </a:r>
            <a:r>
              <a:rPr sz="1650" spc="-40" dirty="0">
                <a:latin typeface="Calibri"/>
                <a:cs typeface="Calibri"/>
              </a:rPr>
              <a:t>10 </a:t>
            </a:r>
            <a:r>
              <a:rPr sz="1650" spc="-30" dirty="0">
                <a:latin typeface="Calibri"/>
                <a:cs typeface="Calibri"/>
              </a:rPr>
              <a:t>x </a:t>
            </a:r>
            <a:r>
              <a:rPr sz="1650" spc="25" dirty="0">
                <a:latin typeface="Calibri"/>
                <a:cs typeface="Calibri"/>
              </a:rPr>
              <a:t>1/2 </a:t>
            </a:r>
            <a:r>
              <a:rPr sz="1650" spc="10" dirty="0">
                <a:latin typeface="Calibri"/>
                <a:cs typeface="Calibri"/>
              </a:rPr>
              <a:t>journée </a:t>
            </a:r>
            <a:r>
              <a:rPr sz="1650" spc="35" dirty="0">
                <a:latin typeface="Calibri"/>
                <a:cs typeface="Calibri"/>
              </a:rPr>
              <a:t>(a </a:t>
            </a:r>
            <a:r>
              <a:rPr sz="1650" spc="30" dirty="0">
                <a:latin typeface="Calibri"/>
                <a:cs typeface="Calibri"/>
              </a:rPr>
              <a:t>Braine-Le-Comte)  </a:t>
            </a:r>
            <a:r>
              <a:rPr sz="1650" spc="20" dirty="0">
                <a:latin typeface="Calibri"/>
                <a:cs typeface="Calibri"/>
              </a:rPr>
              <a:t>Sensibilisation </a:t>
            </a:r>
            <a:r>
              <a:rPr sz="1650" spc="30" dirty="0">
                <a:latin typeface="Calibri"/>
                <a:cs typeface="Calibri"/>
              </a:rPr>
              <a:t>a </a:t>
            </a:r>
            <a:r>
              <a:rPr sz="1650" spc="35" dirty="0">
                <a:latin typeface="Calibri"/>
                <a:cs typeface="Calibri"/>
              </a:rPr>
              <a:t>l’entrepreneuriat </a:t>
            </a:r>
            <a:r>
              <a:rPr sz="1650" spc="-15" dirty="0">
                <a:latin typeface="Calibri"/>
                <a:cs typeface="Calibri"/>
              </a:rPr>
              <a:t>dans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spc="35" dirty="0">
                <a:latin typeface="Calibri"/>
                <a:cs typeface="Calibri"/>
              </a:rPr>
              <a:t>les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écotes</a:t>
            </a:r>
            <a:r>
              <a:rPr sz="1650" spc="-20" dirty="0">
                <a:solidFill>
                  <a:srgbClr val="161616"/>
                </a:solidFill>
                <a:latin typeface="Calibri"/>
                <a:cs typeface="Calibri"/>
              </a:rPr>
              <a:t>4	</a:t>
            </a:r>
            <a:r>
              <a:rPr sz="1650" spc="-20" dirty="0">
                <a:latin typeface="Calibri"/>
                <a:cs typeface="Calibri"/>
              </a:rPr>
              <a:t>6 </a:t>
            </a:r>
            <a:r>
              <a:rPr sz="1650" spc="-15" dirty="0">
                <a:latin typeface="Calibri"/>
                <a:cs typeface="Calibri"/>
              </a:rPr>
              <a:t>modules </a:t>
            </a:r>
            <a:r>
              <a:rPr sz="1650" spc="25" dirty="0">
                <a:latin typeface="Calibri"/>
                <a:cs typeface="Calibri"/>
              </a:rPr>
              <a:t>d’une </a:t>
            </a:r>
            <a:r>
              <a:rPr sz="1650" spc="10" dirty="0">
                <a:latin typeface="Calibri"/>
                <a:cs typeface="Calibri"/>
              </a:rPr>
              <a:t>demi-journée</a:t>
            </a:r>
            <a:r>
              <a:rPr sz="1650" spc="215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(5</a:t>
            </a:r>
            <a:endParaRPr sz="1650">
              <a:latin typeface="Calibri"/>
              <a:cs typeface="Calibri"/>
            </a:endParaRPr>
          </a:p>
          <a:p>
            <a:pPr marL="295275">
              <a:lnSpc>
                <a:spcPts val="1639"/>
              </a:lnSpc>
            </a:pPr>
            <a:r>
              <a:rPr sz="1600" spc="-245" dirty="0">
                <a:latin typeface="Consolas"/>
                <a:cs typeface="Consolas"/>
              </a:rPr>
              <a:t>réatisés)</a:t>
            </a:r>
            <a:endParaRPr sz="1600">
              <a:latin typeface="Consolas"/>
              <a:cs typeface="Consolas"/>
            </a:endParaRPr>
          </a:p>
          <a:p>
            <a:pPr marL="13970">
              <a:lnSpc>
                <a:spcPct val="100000"/>
              </a:lnSpc>
              <a:spcBef>
                <a:spcPts val="645"/>
              </a:spcBef>
              <a:tabLst>
                <a:tab pos="297180" algn="l"/>
              </a:tabLst>
            </a:pPr>
            <a:r>
              <a:rPr sz="1700" spc="-320" dirty="0">
                <a:solidFill>
                  <a:srgbClr val="5EA544"/>
                </a:solidFill>
                <a:latin typeface="Calibri"/>
                <a:cs typeface="Calibri"/>
              </a:rPr>
              <a:t>x•	</a:t>
            </a:r>
            <a:r>
              <a:rPr sz="1700" spc="-25" dirty="0">
                <a:latin typeface="Calibri"/>
                <a:cs typeface="Calibri"/>
              </a:rPr>
              <a:t>Rencontre </a:t>
            </a:r>
            <a:r>
              <a:rPr sz="1700" spc="-45" dirty="0">
                <a:latin typeface="Calibri"/>
                <a:cs typeface="Calibri"/>
              </a:rPr>
              <a:t>des </a:t>
            </a:r>
            <a:r>
              <a:rPr sz="1700" spc="-10" dirty="0">
                <a:latin typeface="Calibri"/>
                <a:cs typeface="Calibri"/>
              </a:rPr>
              <a:t>acteurs </a:t>
            </a:r>
            <a:r>
              <a:rPr sz="1700" spc="-40" dirty="0">
                <a:latin typeface="Calibri"/>
                <a:cs typeface="Calibri"/>
              </a:rPr>
              <a:t>du </a:t>
            </a:r>
            <a:r>
              <a:rPr sz="1700" dirty="0">
                <a:latin typeface="Calibri"/>
                <a:cs typeface="Calibri"/>
              </a:rPr>
              <a:t>territoire </a:t>
            </a:r>
            <a:r>
              <a:rPr sz="1700" spc="30" dirty="0">
                <a:latin typeface="Calibri"/>
                <a:cs typeface="Calibri"/>
              </a:rPr>
              <a:t>et </a:t>
            </a:r>
            <a:r>
              <a:rPr sz="1700" dirty="0">
                <a:latin typeface="Calibri"/>
                <a:cs typeface="Calibri"/>
              </a:rPr>
              <a:t>d’acteurs</a:t>
            </a:r>
            <a:r>
              <a:rPr sz="1700" spc="-1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extérieurs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" y="4325111"/>
            <a:ext cx="388620" cy="239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091" y="3808476"/>
            <a:ext cx="109728" cy="13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091" y="4133088"/>
            <a:ext cx="109728" cy="12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19" y="4873752"/>
            <a:ext cx="109728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76104" y="2473451"/>
            <a:ext cx="598931" cy="393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61804" y="2848355"/>
            <a:ext cx="685800" cy="96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66959" y="3442715"/>
            <a:ext cx="571500" cy="278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1240" y="2871216"/>
            <a:ext cx="653795" cy="10927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9368" y="3963923"/>
            <a:ext cx="1842516" cy="2683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12" y="6153911"/>
            <a:ext cx="694944" cy="466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2866" y="1488185"/>
            <a:ext cx="7604759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3291840" algn="l"/>
                <a:tab pos="3795395" algn="l"/>
                <a:tab pos="5564505" algn="l"/>
                <a:tab pos="7527290" algn="l"/>
              </a:tabLst>
            </a:pPr>
            <a:r>
              <a:rPr sz="2150" spc="415" dirty="0">
                <a:solidFill>
                  <a:srgbClr val="499C46"/>
                </a:solidFill>
              </a:rPr>
              <a:t>ETUD</a:t>
            </a:r>
            <a:r>
              <a:rPr sz="2150" spc="365" dirty="0">
                <a:solidFill>
                  <a:srgbClr val="499C46"/>
                </a:solidFill>
              </a:rPr>
              <a:t>E</a:t>
            </a:r>
            <a:r>
              <a:rPr sz="2150" dirty="0">
                <a:solidFill>
                  <a:srgbClr val="499C46"/>
                </a:solidFill>
              </a:rPr>
              <a:t> </a:t>
            </a:r>
            <a:r>
              <a:rPr sz="2150" spc="-5" dirty="0">
                <a:solidFill>
                  <a:srgbClr val="499C46"/>
                </a:solidFill>
              </a:rPr>
              <a:t> </a:t>
            </a:r>
            <a:r>
              <a:rPr sz="2150" spc="245" dirty="0">
                <a:solidFill>
                  <a:srgbClr val="489E3F"/>
                </a:solidFill>
              </a:rPr>
              <a:t>COMPARATIV</a:t>
            </a:r>
            <a:r>
              <a:rPr sz="2150" spc="220" dirty="0">
                <a:solidFill>
                  <a:srgbClr val="489E3F"/>
                </a:solidFill>
              </a:rPr>
              <a:t>E</a:t>
            </a:r>
            <a:r>
              <a:rPr sz="2150" dirty="0">
                <a:solidFill>
                  <a:srgbClr val="489E3F"/>
                </a:solidFill>
              </a:rPr>
              <a:t>	</a:t>
            </a:r>
            <a:r>
              <a:rPr sz="2150" spc="270" dirty="0">
                <a:solidFill>
                  <a:srgbClr val="4DA03D"/>
                </a:solidFill>
              </a:rPr>
              <a:t>D</a:t>
            </a:r>
            <a:r>
              <a:rPr sz="2150" spc="220" dirty="0">
                <a:solidFill>
                  <a:srgbClr val="4DA03D"/>
                </a:solidFill>
              </a:rPr>
              <a:t>E</a:t>
            </a:r>
            <a:r>
              <a:rPr sz="2150" dirty="0">
                <a:solidFill>
                  <a:srgbClr val="4DA03D"/>
                </a:solidFill>
              </a:rPr>
              <a:t>	</a:t>
            </a:r>
            <a:r>
              <a:rPr sz="2150" spc="210" dirty="0">
                <a:solidFill>
                  <a:srgbClr val="4BA33D"/>
                </a:solidFill>
              </a:rPr>
              <a:t>COMMUNE</a:t>
            </a:r>
            <a:r>
              <a:rPr sz="2150" spc="145" dirty="0">
                <a:solidFill>
                  <a:srgbClr val="4BA33D"/>
                </a:solidFill>
              </a:rPr>
              <a:t>S</a:t>
            </a:r>
            <a:r>
              <a:rPr sz="2150" dirty="0">
                <a:solidFill>
                  <a:srgbClr val="4BA33D"/>
                </a:solidFill>
              </a:rPr>
              <a:t>	</a:t>
            </a:r>
            <a:r>
              <a:rPr sz="2150" spc="-254" dirty="0">
                <a:solidFill>
                  <a:srgbClr val="417724"/>
                </a:solidFill>
              </a:rPr>
              <a:t>(PARTENARIA</a:t>
            </a:r>
            <a:r>
              <a:rPr sz="2150" spc="-245" dirty="0">
                <a:solidFill>
                  <a:srgbClr val="417724"/>
                </a:solidFill>
              </a:rPr>
              <a:t>T</a:t>
            </a:r>
            <a:r>
              <a:rPr sz="2150" dirty="0">
                <a:solidFill>
                  <a:srgbClr val="417724"/>
                </a:solidFill>
              </a:rPr>
              <a:t> </a:t>
            </a:r>
            <a:r>
              <a:rPr sz="2150" spc="-140" dirty="0">
                <a:solidFill>
                  <a:srgbClr val="417724"/>
                </a:solidFill>
              </a:rPr>
              <a:t> </a:t>
            </a:r>
            <a:r>
              <a:rPr sz="2150" spc="-229" dirty="0">
                <a:solidFill>
                  <a:srgbClr val="000000"/>
                </a:solidFill>
              </a:rPr>
              <a:t>UPci</a:t>
            </a:r>
            <a:r>
              <a:rPr sz="2150" spc="-170" dirty="0">
                <a:solidFill>
                  <a:srgbClr val="000000"/>
                </a:solidFill>
              </a:rPr>
              <a:t>t</a:t>
            </a:r>
            <a:r>
              <a:rPr sz="2150" dirty="0">
                <a:solidFill>
                  <a:srgbClr val="000000"/>
                </a:solidFill>
              </a:rPr>
              <a:t>	</a:t>
            </a:r>
            <a:r>
              <a:rPr sz="2150" spc="-150" dirty="0">
                <a:solidFill>
                  <a:srgbClr val="000000"/>
                </a:solidFill>
              </a:rPr>
              <a:t>)</a:t>
            </a:r>
            <a:endParaRPr sz="215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750" spc="-70" dirty="0">
                <a:solidFill>
                  <a:srgbClr val="000000"/>
                </a:solidFill>
              </a:rPr>
              <a:t>Cosines—Warneton, Manage, </a:t>
            </a:r>
            <a:r>
              <a:rPr sz="1750" spc="-15" dirty="0">
                <a:solidFill>
                  <a:srgbClr val="000000"/>
                </a:solidFill>
              </a:rPr>
              <a:t>Saint-Ghislain, </a:t>
            </a:r>
            <a:r>
              <a:rPr sz="1750" spc="-55" dirty="0">
                <a:solidFill>
                  <a:srgbClr val="000000"/>
                </a:solidFill>
              </a:rPr>
              <a:t>Tubize </a:t>
            </a:r>
            <a:r>
              <a:rPr sz="1750" spc="-40" dirty="0">
                <a:solidFill>
                  <a:srgbClr val="000000"/>
                </a:solidFill>
              </a:rPr>
              <a:t>Enghlen, </a:t>
            </a:r>
            <a:r>
              <a:rPr sz="1750" spc="-50" dirty="0">
                <a:solidFill>
                  <a:srgbClr val="000000"/>
                </a:solidFill>
              </a:rPr>
              <a:t>Nlveltes </a:t>
            </a:r>
            <a:r>
              <a:rPr sz="1750" spc="25" dirty="0">
                <a:solidFill>
                  <a:srgbClr val="2A2A2A"/>
                </a:solidFill>
              </a:rPr>
              <a:t>et </a:t>
            </a:r>
            <a:r>
              <a:rPr sz="1750" spc="40" dirty="0">
                <a:solidFill>
                  <a:srgbClr val="151515"/>
                </a:solidFill>
              </a:rPr>
              <a:t>La</a:t>
            </a:r>
            <a:r>
              <a:rPr sz="1750" spc="20" dirty="0">
                <a:solidFill>
                  <a:srgbClr val="151515"/>
                </a:solidFill>
              </a:rPr>
              <a:t> </a:t>
            </a:r>
            <a:r>
              <a:rPr sz="1750" spc="-30" dirty="0">
                <a:solidFill>
                  <a:srgbClr val="000000"/>
                </a:solidFill>
              </a:rPr>
              <a:t>Louviére</a:t>
            </a:r>
            <a:endParaRPr sz="1750"/>
          </a:p>
        </p:txBody>
      </p:sp>
      <p:sp>
        <p:nvSpPr>
          <p:cNvPr id="13" name="object 13"/>
          <p:cNvSpPr txBox="1"/>
          <p:nvPr/>
        </p:nvSpPr>
        <p:spPr>
          <a:xfrm>
            <a:off x="709831" y="2373009"/>
            <a:ext cx="7124065" cy="3098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700" spc="20" dirty="0">
                <a:latin typeface="Calibri"/>
                <a:cs typeface="Calibri"/>
              </a:rPr>
              <a:t>PLAN </a:t>
            </a:r>
            <a:r>
              <a:rPr sz="1700" spc="-25" dirty="0">
                <a:latin typeface="Calibri"/>
                <a:cs typeface="Calibri"/>
              </a:rPr>
              <a:t>SOCIO-ECONOMIQUE</a:t>
            </a:r>
            <a:r>
              <a:rPr sz="1700" spc="14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(=DEMANDE)</a:t>
            </a:r>
            <a:endParaRPr sz="1700">
              <a:latin typeface="Calibri"/>
              <a:cs typeface="Calibri"/>
            </a:endParaRPr>
          </a:p>
          <a:p>
            <a:pPr marL="306070" marR="103505" indent="-280670">
              <a:lnSpc>
                <a:spcPct val="77200"/>
              </a:lnSpc>
              <a:spcBef>
                <a:spcPts val="875"/>
              </a:spcBef>
              <a:tabLst>
                <a:tab pos="304165" algn="l"/>
              </a:tabLst>
            </a:pPr>
            <a:r>
              <a:rPr sz="1800" spc="-365" dirty="0">
                <a:solidFill>
                  <a:srgbClr val="4B9A3F"/>
                </a:solidFill>
                <a:latin typeface="Calibri"/>
                <a:cs typeface="Calibri"/>
              </a:rPr>
              <a:t>x•	</a:t>
            </a:r>
            <a:r>
              <a:rPr sz="1800" spc="20" dirty="0">
                <a:latin typeface="Calibri"/>
                <a:cs typeface="Calibri"/>
              </a:rPr>
              <a:t>La </a:t>
            </a:r>
            <a:r>
              <a:rPr sz="1800" spc="-70" dirty="0">
                <a:latin typeface="Calibri"/>
                <a:cs typeface="Calibri"/>
              </a:rPr>
              <a:t>population </a:t>
            </a:r>
            <a:r>
              <a:rPr sz="1800" spc="-60" dirty="0">
                <a:latin typeface="Calibri"/>
                <a:cs typeface="Calibri"/>
              </a:rPr>
              <a:t>locate </a:t>
            </a:r>
            <a:r>
              <a:rPr sz="1800" spc="-75" dirty="0">
                <a:latin typeface="Calibri"/>
                <a:cs typeface="Calibri"/>
              </a:rPr>
              <a:t>atignée </a:t>
            </a:r>
            <a:r>
              <a:rPr sz="1800" spc="-45" dirty="0">
                <a:latin typeface="Calibri"/>
                <a:cs typeface="Calibri"/>
              </a:rPr>
              <a:t>avec </a:t>
            </a:r>
            <a:r>
              <a:rPr sz="1800" spc="50" dirty="0">
                <a:latin typeface="Calibri"/>
                <a:cs typeface="Calibri"/>
              </a:rPr>
              <a:t>la </a:t>
            </a:r>
            <a:r>
              <a:rPr sz="1800" spc="-105" dirty="0">
                <a:latin typeface="Calibri"/>
                <a:cs typeface="Calibri"/>
              </a:rPr>
              <a:t>moyenne </a:t>
            </a:r>
            <a:r>
              <a:rPr sz="1800" spc="-55" dirty="0">
                <a:latin typeface="Calibri"/>
                <a:cs typeface="Calibri"/>
              </a:rPr>
              <a:t>régionale </a:t>
            </a:r>
            <a:r>
              <a:rPr sz="1800" spc="-90" dirty="0">
                <a:latin typeface="Calibri"/>
                <a:cs typeface="Calibri"/>
              </a:rPr>
              <a:t>en </a:t>
            </a:r>
            <a:r>
              <a:rPr sz="1800" spc="-65" dirty="0">
                <a:latin typeface="Calibri"/>
                <a:cs typeface="Calibri"/>
              </a:rPr>
              <a:t>termes </a:t>
            </a:r>
            <a:r>
              <a:rPr sz="1800" spc="-70" dirty="0">
                <a:latin typeface="Calibri"/>
                <a:cs typeface="Calibri"/>
              </a:rPr>
              <a:t>de  </a:t>
            </a:r>
            <a:r>
              <a:rPr sz="1800" spc="-50" dirty="0">
                <a:latin typeface="Calibri"/>
                <a:cs typeface="Calibri"/>
              </a:rPr>
              <a:t>structure </a:t>
            </a:r>
            <a:r>
              <a:rPr sz="1800" spc="-65" dirty="0">
                <a:latin typeface="Calibri"/>
                <a:cs typeface="Calibri"/>
              </a:rPr>
              <a:t>par </a:t>
            </a:r>
            <a:r>
              <a:rPr sz="1800" spc="-50" dirty="0">
                <a:latin typeface="Calibri"/>
                <a:cs typeface="Calibri"/>
              </a:rPr>
              <a:t>age, </a:t>
            </a:r>
            <a:r>
              <a:rPr sz="1800" spc="-45" dirty="0">
                <a:latin typeface="Calibri"/>
                <a:cs typeface="Calibri"/>
              </a:rPr>
              <a:t>avec </a:t>
            </a:r>
            <a:r>
              <a:rPr sz="1800" spc="-110" dirty="0">
                <a:latin typeface="Calibri"/>
                <a:cs typeface="Calibri"/>
              </a:rPr>
              <a:t>une </a:t>
            </a:r>
            <a:r>
              <a:rPr sz="1800" spc="-50" dirty="0">
                <a:solidFill>
                  <a:srgbClr val="0F0F0F"/>
                </a:solidFill>
                <a:latin typeface="Calibri"/>
                <a:cs typeface="Calibri"/>
              </a:rPr>
              <a:t>part </a:t>
            </a:r>
            <a:r>
              <a:rPr sz="1800" spc="-50" dirty="0">
                <a:solidFill>
                  <a:srgbClr val="77332F"/>
                </a:solidFill>
                <a:latin typeface="Calibri"/>
                <a:cs typeface="Calibri"/>
              </a:rPr>
              <a:t>de </a:t>
            </a:r>
            <a:r>
              <a:rPr sz="1800" spc="-90" dirty="0">
                <a:solidFill>
                  <a:srgbClr val="131313"/>
                </a:solidFill>
                <a:latin typeface="Calibri"/>
                <a:cs typeface="Calibri"/>
              </a:rPr>
              <a:t>personnes </a:t>
            </a:r>
            <a:r>
              <a:rPr sz="1800" spc="-60" dirty="0">
                <a:solidFill>
                  <a:srgbClr val="673631"/>
                </a:solidFill>
                <a:latin typeface="Calibri"/>
                <a:cs typeface="Calibri"/>
              </a:rPr>
              <a:t>agées </a:t>
            </a:r>
            <a:r>
              <a:rPr sz="1800" spc="-70" dirty="0">
                <a:solidFill>
                  <a:srgbClr val="853A1F"/>
                </a:solidFill>
                <a:latin typeface="Calibri"/>
                <a:cs typeface="Calibri"/>
              </a:rPr>
              <a:t>grandissante </a:t>
            </a:r>
            <a:r>
              <a:rPr sz="1800" spc="-10" dirty="0">
                <a:latin typeface="Calibri"/>
                <a:cs typeface="Calibri"/>
              </a:rPr>
              <a:t>et </a:t>
            </a:r>
            <a:r>
              <a:rPr sz="1800" spc="-90" dirty="0">
                <a:latin typeface="Calibri"/>
                <a:cs typeface="Calibri"/>
              </a:rPr>
              <a:t>un </a:t>
            </a:r>
            <a:r>
              <a:rPr sz="1800" spc="-65" dirty="0">
                <a:latin typeface="Calibri"/>
                <a:cs typeface="Calibri"/>
              </a:rPr>
              <a:t>age  </a:t>
            </a:r>
            <a:r>
              <a:rPr sz="1800" spc="-114" dirty="0">
                <a:latin typeface="Calibri"/>
                <a:cs typeface="Calibri"/>
              </a:rPr>
              <a:t>moyen </a:t>
            </a:r>
            <a:r>
              <a:rPr sz="1800" spc="-70" dirty="0">
                <a:latin typeface="Calibri"/>
                <a:cs typeface="Calibri"/>
              </a:rPr>
              <a:t>de </a:t>
            </a:r>
            <a:r>
              <a:rPr sz="1800" spc="-215" dirty="0">
                <a:latin typeface="Calibri"/>
                <a:cs typeface="Calibri"/>
              </a:rPr>
              <a:t>41 </a:t>
            </a:r>
            <a:r>
              <a:rPr sz="1800" spc="-60" dirty="0">
                <a:latin typeface="Calibri"/>
                <a:cs typeface="Calibri"/>
              </a:rPr>
              <a:t>ans. </a:t>
            </a:r>
            <a:r>
              <a:rPr sz="1800" spc="45" dirty="0">
                <a:latin typeface="Calibri"/>
                <a:cs typeface="Calibri"/>
              </a:rPr>
              <a:t>La </a:t>
            </a:r>
            <a:r>
              <a:rPr sz="1800" spc="-30" dirty="0">
                <a:solidFill>
                  <a:srgbClr val="4B2A1F"/>
                </a:solidFill>
                <a:latin typeface="Calibri"/>
                <a:cs typeface="Calibri"/>
              </a:rPr>
              <a:t>part </a:t>
            </a:r>
            <a:r>
              <a:rPr sz="1800" spc="-70" dirty="0">
                <a:solidFill>
                  <a:srgbClr val="573836"/>
                </a:solidFill>
                <a:latin typeface="Calibri"/>
                <a:cs typeface="Calibri"/>
              </a:rPr>
              <a:t>de </a:t>
            </a:r>
            <a:r>
              <a:rPr sz="1800" spc="-45" dirty="0">
                <a:solidFill>
                  <a:srgbClr val="181818"/>
                </a:solidFill>
                <a:latin typeface="Calibri"/>
                <a:cs typeface="Calibri"/>
              </a:rPr>
              <a:t>familfe </a:t>
            </a:r>
            <a:r>
              <a:rPr sz="1800" spc="-45" dirty="0">
                <a:solidFill>
                  <a:srgbClr val="562A26"/>
                </a:solidFill>
                <a:latin typeface="Calibri"/>
                <a:cs typeface="Calibri"/>
              </a:rPr>
              <a:t>avec </a:t>
            </a:r>
            <a:r>
              <a:rPr sz="1800" spc="-60" dirty="0">
                <a:solidFill>
                  <a:srgbClr val="151515"/>
                </a:solidFill>
                <a:latin typeface="Calibri"/>
                <a:cs typeface="Calibri"/>
              </a:rPr>
              <a:t>enfants </a:t>
            </a:r>
            <a:r>
              <a:rPr sz="1800" spc="-35" dirty="0">
                <a:solidFill>
                  <a:srgbClr val="622A23"/>
                </a:solidFill>
                <a:latin typeface="Calibri"/>
                <a:cs typeface="Calibri"/>
              </a:rPr>
              <a:t>est </a:t>
            </a:r>
            <a:r>
              <a:rPr sz="1800" spc="-65" dirty="0">
                <a:solidFill>
                  <a:srgbClr val="62232B"/>
                </a:solidFill>
                <a:latin typeface="Calibri"/>
                <a:cs typeface="Calibri"/>
              </a:rPr>
              <a:t>plus </a:t>
            </a:r>
            <a:r>
              <a:rPr sz="1800" spc="-65" dirty="0">
                <a:solidFill>
                  <a:srgbClr val="1A1A1A"/>
                </a:solidFill>
                <a:latin typeface="Calibri"/>
                <a:cs typeface="Calibri"/>
              </a:rPr>
              <a:t>importante </a:t>
            </a:r>
            <a:r>
              <a:rPr sz="1800" spc="-110" dirty="0">
                <a:latin typeface="Calibri"/>
                <a:cs typeface="Calibri"/>
              </a:rPr>
              <a:t>que  </a:t>
            </a:r>
            <a:r>
              <a:rPr sz="1800" spc="-95" dirty="0">
                <a:latin typeface="Calibri"/>
                <a:cs typeface="Calibri"/>
              </a:rPr>
              <a:t>dans </a:t>
            </a:r>
            <a:r>
              <a:rPr sz="1800" spc="-20" dirty="0">
                <a:latin typeface="Calibri"/>
                <a:cs typeface="Calibri"/>
              </a:rPr>
              <a:t>les </a:t>
            </a:r>
            <a:r>
              <a:rPr sz="1800" spc="-120" dirty="0">
                <a:latin typeface="Calibri"/>
                <a:cs typeface="Calibri"/>
              </a:rPr>
              <a:t>communes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75" dirty="0">
                <a:latin typeface="Calibri"/>
                <a:cs typeface="Calibri"/>
              </a:rPr>
              <a:t>comparées.</a:t>
            </a:r>
            <a:endParaRPr sz="1800">
              <a:latin typeface="Calibri"/>
              <a:cs typeface="Calibri"/>
            </a:endParaRPr>
          </a:p>
          <a:p>
            <a:pPr marL="302260">
              <a:lnSpc>
                <a:spcPct val="100000"/>
              </a:lnSpc>
              <a:spcBef>
                <a:spcPts val="459"/>
              </a:spcBef>
            </a:pPr>
            <a:r>
              <a:rPr sz="1700" spc="40" dirty="0">
                <a:latin typeface="Calibri"/>
                <a:cs typeface="Calibri"/>
              </a:rPr>
              <a:t>niveau </a:t>
            </a:r>
            <a:r>
              <a:rPr sz="1700" spc="20" dirty="0">
                <a:latin typeface="Calibri"/>
                <a:cs typeface="Calibri"/>
              </a:rPr>
              <a:t>de </a:t>
            </a:r>
            <a:r>
              <a:rPr sz="1700" spc="40" dirty="0">
                <a:solidFill>
                  <a:srgbClr val="541C0F"/>
                </a:solidFill>
                <a:latin typeface="Calibri"/>
                <a:cs typeface="Calibri"/>
              </a:rPr>
              <a:t>revenu </a:t>
            </a:r>
            <a:r>
              <a:rPr sz="1700" spc="10" dirty="0">
                <a:solidFill>
                  <a:srgbClr val="95523F"/>
                </a:solidFill>
                <a:latin typeface="Calibri"/>
                <a:cs typeface="Calibri"/>
              </a:rPr>
              <a:t>médian </a:t>
            </a:r>
            <a:r>
              <a:rPr sz="1700" spc="30" dirty="0">
                <a:solidFill>
                  <a:srgbClr val="644133"/>
                </a:solidFill>
                <a:latin typeface="Calibri"/>
                <a:cs typeface="Calibri"/>
              </a:rPr>
              <a:t>relativement </a:t>
            </a:r>
            <a:r>
              <a:rPr sz="1700" spc="50" dirty="0">
                <a:latin typeface="Calibri"/>
                <a:cs typeface="Calibri"/>
              </a:rPr>
              <a:t>élevée, </a:t>
            </a:r>
            <a:r>
              <a:rPr sz="1700" spc="-10" dirty="0">
                <a:latin typeface="Calibri"/>
                <a:cs typeface="Calibri"/>
              </a:rPr>
              <a:t>+-</a:t>
            </a:r>
            <a:r>
              <a:rPr sz="1700" spc="-185" dirty="0">
                <a:latin typeface="Calibri"/>
                <a:cs typeface="Calibri"/>
              </a:rPr>
              <a:t> </a:t>
            </a:r>
            <a:r>
              <a:rPr sz="1700" spc="45" dirty="0">
                <a:latin typeface="Calibri"/>
                <a:cs typeface="Calibri"/>
              </a:rPr>
              <a:t>22.500€.</a:t>
            </a:r>
            <a:endParaRPr sz="1700">
              <a:latin typeface="Calibri"/>
              <a:cs typeface="Calibri"/>
            </a:endParaRPr>
          </a:p>
          <a:p>
            <a:pPr marL="298450" marR="5080" indent="6985">
              <a:lnSpc>
                <a:spcPts val="1660"/>
              </a:lnSpc>
              <a:spcBef>
                <a:spcPts val="890"/>
              </a:spcBef>
            </a:pPr>
            <a:r>
              <a:rPr sz="1650" spc="25" dirty="0">
                <a:latin typeface="Calibri"/>
                <a:cs typeface="Calibri"/>
              </a:rPr>
              <a:t>II </a:t>
            </a:r>
            <a:r>
              <a:rPr sz="1650" spc="65" dirty="0">
                <a:latin typeface="Calibri"/>
                <a:cs typeface="Calibri"/>
              </a:rPr>
              <a:t>existe </a:t>
            </a:r>
            <a:r>
              <a:rPr sz="1650" spc="20" dirty="0">
                <a:latin typeface="Calibri"/>
                <a:cs typeface="Calibri"/>
              </a:rPr>
              <a:t>donc </a:t>
            </a:r>
            <a:r>
              <a:rPr sz="1650" spc="45" dirty="0">
                <a:latin typeface="Calibri"/>
                <a:cs typeface="Calibri"/>
              </a:rPr>
              <a:t>un </a:t>
            </a:r>
            <a:r>
              <a:rPr sz="1650" spc="55" dirty="0">
                <a:solidFill>
                  <a:srgbClr val="8E5B3F"/>
                </a:solidFill>
                <a:latin typeface="Calibri"/>
                <a:cs typeface="Calibri"/>
              </a:rPr>
              <a:t>potentiel </a:t>
            </a:r>
            <a:r>
              <a:rPr sz="1650" spc="50" dirty="0">
                <a:solidFill>
                  <a:srgbClr val="823834"/>
                </a:solidFill>
                <a:latin typeface="Calibri"/>
                <a:cs typeface="Calibri"/>
              </a:rPr>
              <a:t>non-négligeable </a:t>
            </a:r>
            <a:r>
              <a:rPr sz="1650" spc="50" dirty="0">
                <a:solidFill>
                  <a:srgbClr val="9A333A"/>
                </a:solidFill>
                <a:latin typeface="Calibri"/>
                <a:cs typeface="Calibri"/>
              </a:rPr>
              <a:t>sur </a:t>
            </a:r>
            <a:r>
              <a:rPr sz="1650" spc="45" dirty="0">
                <a:solidFill>
                  <a:srgbClr val="64130F"/>
                </a:solidFill>
                <a:latin typeface="Calibri"/>
                <a:cs typeface="Calibri"/>
              </a:rPr>
              <a:t>ie </a:t>
            </a:r>
            <a:r>
              <a:rPr sz="1650" spc="50" dirty="0">
                <a:solidFill>
                  <a:srgbClr val="874931"/>
                </a:solidFill>
                <a:latin typeface="Calibri"/>
                <a:cs typeface="Calibri"/>
              </a:rPr>
              <a:t>plan </a:t>
            </a:r>
            <a:r>
              <a:rPr sz="1650" spc="50" dirty="0">
                <a:solidFill>
                  <a:srgbClr val="995D38"/>
                </a:solidFill>
                <a:latin typeface="Calibri"/>
                <a:cs typeface="Calibri"/>
              </a:rPr>
              <a:t>commercial </a:t>
            </a:r>
            <a:r>
              <a:rPr sz="1650" spc="35" dirty="0">
                <a:latin typeface="Calibri"/>
                <a:cs typeface="Calibri"/>
              </a:rPr>
              <a:t>pour </a:t>
            </a:r>
            <a:r>
              <a:rPr sz="1650" spc="20" dirty="0">
                <a:latin typeface="Calibri"/>
                <a:cs typeface="Calibri"/>
              </a:rPr>
              <a:t>la  </a:t>
            </a:r>
            <a:r>
              <a:rPr sz="1650" spc="35" dirty="0">
                <a:latin typeface="Calibri"/>
                <a:cs typeface="Calibri"/>
              </a:rPr>
              <a:t>population </a:t>
            </a:r>
            <a:r>
              <a:rPr sz="1650" spc="45" dirty="0">
                <a:latin typeface="Calibri"/>
                <a:cs typeface="Calibri"/>
              </a:rPr>
              <a:t>locale </a:t>
            </a:r>
            <a:r>
              <a:rPr sz="1650" spc="70" dirty="0">
                <a:latin typeface="Calibri"/>
                <a:cs typeface="Calibri"/>
              </a:rPr>
              <a:t>de </a:t>
            </a:r>
            <a:r>
              <a:rPr sz="1650" spc="50" dirty="0">
                <a:latin typeface="Calibri"/>
                <a:cs typeface="Calibri"/>
              </a:rPr>
              <a:t>la </a:t>
            </a:r>
            <a:r>
              <a:rPr sz="1650" spc="20" dirty="0">
                <a:latin typeface="Calibri"/>
                <a:cs typeface="Calibri"/>
              </a:rPr>
              <a:t>commune </a:t>
            </a:r>
            <a:r>
              <a:rPr sz="1650" spc="45" dirty="0">
                <a:latin typeface="Calibri"/>
                <a:cs typeface="Calibri"/>
              </a:rPr>
              <a:t>de </a:t>
            </a:r>
            <a:r>
              <a:rPr sz="1650" spc="60" dirty="0">
                <a:latin typeface="Calibri"/>
                <a:cs typeface="Calibri"/>
              </a:rPr>
              <a:t>Lessines, </a:t>
            </a:r>
            <a:r>
              <a:rPr sz="1650" spc="40" dirty="0">
                <a:latin typeface="Calibri"/>
                <a:cs typeface="Calibri"/>
              </a:rPr>
              <a:t>autant </a:t>
            </a:r>
            <a:r>
              <a:rPr sz="1650" spc="70" dirty="0">
                <a:latin typeface="Calibri"/>
                <a:cs typeface="Calibri"/>
              </a:rPr>
              <a:t>en </a:t>
            </a:r>
            <a:r>
              <a:rPr sz="1650" spc="60" dirty="0">
                <a:latin typeface="Calibri"/>
                <a:cs typeface="Calibri"/>
              </a:rPr>
              <a:t>matiére  d’effectifs </a:t>
            </a:r>
            <a:r>
              <a:rPr sz="1650" spc="45" dirty="0">
                <a:latin typeface="Calibri"/>
                <a:cs typeface="Calibri"/>
              </a:rPr>
              <a:t>de </a:t>
            </a:r>
            <a:r>
              <a:rPr sz="1650" spc="35" dirty="0">
                <a:latin typeface="Calibri"/>
                <a:cs typeface="Calibri"/>
              </a:rPr>
              <a:t>population </a:t>
            </a:r>
            <a:r>
              <a:rPr sz="1650" spc="45" dirty="0">
                <a:latin typeface="Calibri"/>
                <a:cs typeface="Calibri"/>
              </a:rPr>
              <a:t>que </a:t>
            </a:r>
            <a:r>
              <a:rPr sz="1650" spc="70" dirty="0">
                <a:solidFill>
                  <a:srgbClr val="0C0C0C"/>
                </a:solidFill>
                <a:latin typeface="Calibri"/>
                <a:cs typeface="Calibri"/>
              </a:rPr>
              <a:t>de </a:t>
            </a:r>
            <a:r>
              <a:rPr sz="1650" spc="45" dirty="0">
                <a:latin typeface="Calibri"/>
                <a:cs typeface="Calibri"/>
              </a:rPr>
              <a:t>pouvoir</a:t>
            </a:r>
            <a:r>
              <a:rPr sz="1650" spc="30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d’achat.</a:t>
            </a:r>
            <a:endParaRPr sz="1650">
              <a:latin typeface="Calibri"/>
              <a:cs typeface="Calibri"/>
            </a:endParaRPr>
          </a:p>
          <a:p>
            <a:pPr marL="297180" marR="78105" indent="1905">
              <a:lnSpc>
                <a:spcPct val="77500"/>
              </a:lnSpc>
              <a:spcBef>
                <a:spcPts val="865"/>
              </a:spcBef>
            </a:pPr>
            <a:r>
              <a:rPr sz="1800" spc="-5" dirty="0">
                <a:latin typeface="Calibri"/>
                <a:cs typeface="Calibri"/>
              </a:rPr>
              <a:t>Le </a:t>
            </a:r>
            <a:r>
              <a:rPr sz="1800" spc="-70" dirty="0">
                <a:latin typeface="Calibri"/>
                <a:cs typeface="Calibri"/>
              </a:rPr>
              <a:t>profit de </a:t>
            </a:r>
            <a:r>
              <a:rPr sz="1800" spc="25" dirty="0">
                <a:latin typeface="Calibri"/>
                <a:cs typeface="Calibri"/>
              </a:rPr>
              <a:t>la </a:t>
            </a:r>
            <a:r>
              <a:rPr sz="1800" spc="-95" dirty="0">
                <a:latin typeface="Calibri"/>
                <a:cs typeface="Calibri"/>
              </a:rPr>
              <a:t>demande </a:t>
            </a:r>
            <a:r>
              <a:rPr sz="1800" spc="-55" dirty="0">
                <a:latin typeface="Calibri"/>
                <a:cs typeface="Calibri"/>
              </a:rPr>
              <a:t>doit </a:t>
            </a:r>
            <a:r>
              <a:rPr sz="1800" spc="-45" dirty="0">
                <a:latin typeface="Calibri"/>
                <a:cs typeface="Calibri"/>
              </a:rPr>
              <a:t>s’orienter </a:t>
            </a:r>
            <a:r>
              <a:rPr sz="1800" spc="-30" dirty="0">
                <a:latin typeface="Calibri"/>
                <a:cs typeface="Calibri"/>
              </a:rPr>
              <a:t>préférentiellement </a:t>
            </a:r>
            <a:r>
              <a:rPr sz="1800" spc="-50" dirty="0">
                <a:solidFill>
                  <a:srgbClr val="A15036"/>
                </a:solidFill>
                <a:latin typeface="Calibri"/>
                <a:cs typeface="Calibri"/>
              </a:rPr>
              <a:t>vers </a:t>
            </a:r>
            <a:r>
              <a:rPr sz="1800" spc="-20" dirty="0">
                <a:solidFill>
                  <a:srgbClr val="440F0A"/>
                </a:solidFill>
                <a:latin typeface="Calibri"/>
                <a:cs typeface="Calibri"/>
              </a:rPr>
              <a:t>les </a:t>
            </a:r>
            <a:r>
              <a:rPr sz="1800" spc="-90" dirty="0">
                <a:solidFill>
                  <a:srgbClr val="181818"/>
                </a:solidFill>
                <a:latin typeface="Calibri"/>
                <a:cs typeface="Calibri"/>
              </a:rPr>
              <a:t>ménages  </a:t>
            </a:r>
            <a:r>
              <a:rPr sz="1800" spc="-35" dirty="0">
                <a:solidFill>
                  <a:srgbClr val="692623"/>
                </a:solidFill>
                <a:latin typeface="Calibri"/>
                <a:cs typeface="Calibri"/>
              </a:rPr>
              <a:t>d’assez </a:t>
            </a:r>
            <a:r>
              <a:rPr sz="1800" spc="-85" dirty="0">
                <a:solidFill>
                  <a:srgbClr val="181818"/>
                </a:solidFill>
                <a:latin typeface="Calibri"/>
                <a:cs typeface="Calibri"/>
              </a:rPr>
              <a:t>grande </a:t>
            </a:r>
            <a:r>
              <a:rPr sz="1800" spc="-15" dirty="0">
                <a:solidFill>
                  <a:srgbClr val="181818"/>
                </a:solidFill>
                <a:latin typeface="Calibri"/>
                <a:cs typeface="Calibri"/>
              </a:rPr>
              <a:t>taille </a:t>
            </a:r>
            <a:r>
              <a:rPr sz="1800" spc="-50" dirty="0">
                <a:latin typeface="Calibri"/>
                <a:cs typeface="Calibri"/>
              </a:rPr>
              <a:t>(2,35 </a:t>
            </a:r>
            <a:r>
              <a:rPr sz="1800" spc="-60" dirty="0">
                <a:latin typeface="Calibri"/>
                <a:cs typeface="Calibri"/>
              </a:rPr>
              <a:t>individus </a:t>
            </a:r>
            <a:r>
              <a:rPr sz="1800" spc="-45" dirty="0">
                <a:latin typeface="Calibri"/>
                <a:cs typeface="Calibri"/>
              </a:rPr>
              <a:t>par </a:t>
            </a:r>
            <a:r>
              <a:rPr sz="1800" spc="-95" dirty="0">
                <a:latin typeface="Calibri"/>
                <a:cs typeface="Calibri"/>
              </a:rPr>
              <a:t>ménage </a:t>
            </a:r>
            <a:r>
              <a:rPr sz="1800" spc="-90" dirty="0">
                <a:latin typeface="Calibri"/>
                <a:cs typeface="Calibri"/>
              </a:rPr>
              <a:t>en moyenne) </a:t>
            </a:r>
            <a:r>
              <a:rPr sz="1800" spc="-10" dirty="0">
                <a:latin typeface="Calibri"/>
                <a:cs typeface="Calibri"/>
              </a:rPr>
              <a:t>et </a:t>
            </a:r>
            <a:r>
              <a:rPr sz="1800" spc="-50" dirty="0">
                <a:latin typeface="Calibri"/>
                <a:cs typeface="Calibri"/>
              </a:rPr>
              <a:t>vers </a:t>
            </a:r>
            <a:r>
              <a:rPr sz="1800" spc="-100" dirty="0">
                <a:latin typeface="Calibri"/>
                <a:cs typeface="Calibri"/>
              </a:rPr>
              <a:t>une  </a:t>
            </a:r>
            <a:r>
              <a:rPr sz="1800" spc="-70" dirty="0">
                <a:latin typeface="Calibri"/>
                <a:cs typeface="Calibri"/>
              </a:rPr>
              <a:t>population </a:t>
            </a:r>
            <a:r>
              <a:rPr sz="1800" spc="-90" dirty="0">
                <a:latin typeface="Calibri"/>
                <a:cs typeface="Calibri"/>
              </a:rPr>
              <a:t>dont </a:t>
            </a:r>
            <a:r>
              <a:rPr sz="1800" spc="10" dirty="0">
                <a:solidFill>
                  <a:srgbClr val="2D0C01"/>
                </a:solidFill>
                <a:latin typeface="Calibri"/>
                <a:cs typeface="Calibri"/>
              </a:rPr>
              <a:t>Ie </a:t>
            </a:r>
            <a:r>
              <a:rPr sz="1800" spc="-55" dirty="0">
                <a:solidFill>
                  <a:srgbClr val="6B3316"/>
                </a:solidFill>
                <a:latin typeface="Calibri"/>
                <a:cs typeface="Calibri"/>
              </a:rPr>
              <a:t>taux </a:t>
            </a:r>
            <a:r>
              <a:rPr sz="1800" spc="-130" dirty="0">
                <a:solidFill>
                  <a:srgbClr val="692A18"/>
                </a:solidFill>
                <a:latin typeface="Calibri"/>
                <a:cs typeface="Calibri"/>
              </a:rPr>
              <a:t>d’emplo1 </a:t>
            </a:r>
            <a:r>
              <a:rPr sz="1800" spc="-65" dirty="0">
                <a:solidFill>
                  <a:srgbClr val="802D24"/>
                </a:solidFill>
                <a:latin typeface="Calibri"/>
                <a:cs typeface="Calibri"/>
              </a:rPr>
              <a:t>tend </a:t>
            </a:r>
            <a:r>
              <a:rPr sz="1800" spc="25" dirty="0">
                <a:solidFill>
                  <a:srgbClr val="8C3B3A"/>
                </a:solidFill>
                <a:latin typeface="Calibri"/>
                <a:cs typeface="Calibri"/>
              </a:rPr>
              <a:t>a</a:t>
            </a:r>
            <a:r>
              <a:rPr sz="1800" spc="-240" dirty="0">
                <a:solidFill>
                  <a:srgbClr val="8C3B3A"/>
                </a:solidFill>
                <a:latin typeface="Calibri"/>
                <a:cs typeface="Calibri"/>
              </a:rPr>
              <a:t> </a:t>
            </a:r>
            <a:r>
              <a:rPr sz="1800" spc="-85" dirty="0">
                <a:latin typeface="Calibri"/>
                <a:cs typeface="Calibri"/>
              </a:rPr>
              <a:t>diminuer.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4443" y="850391"/>
            <a:ext cx="2450592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139696"/>
            <a:ext cx="7379207" cy="3163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4111" y="5385815"/>
            <a:ext cx="2816351" cy="1344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2983" y="2468880"/>
            <a:ext cx="2583179" cy="2834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227" y="6158483"/>
            <a:ext cx="694944" cy="470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" y="5376672"/>
            <a:ext cx="402336" cy="1357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3632" y="3204972"/>
            <a:ext cx="283463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3209544"/>
            <a:ext cx="352043" cy="82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37207" y="1863090"/>
            <a:ext cx="217424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latin typeface="Calibri"/>
                <a:cs typeface="Calibri"/>
              </a:rPr>
              <a:t>PERSPECTIVES </a:t>
            </a:r>
            <a:r>
              <a:rPr sz="1250" spc="30" dirty="0">
                <a:latin typeface="Calibri"/>
                <a:cs typeface="Calibri"/>
              </a:rPr>
              <a:t>DE </a:t>
            </a:r>
            <a:r>
              <a:rPr sz="1250" dirty="0">
                <a:latin typeface="Calibri"/>
                <a:cs typeface="Calibri"/>
              </a:rPr>
              <a:t>POPULATION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0A0A0A"/>
                </a:solidFill>
                <a:latin typeface="Calibri"/>
                <a:cs typeface="Calibri"/>
              </a:rPr>
              <a:t>: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2691" y="6141720"/>
            <a:ext cx="83121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0" spc="-140" dirty="0">
                <a:solidFill>
                  <a:srgbClr val="111111"/>
                </a:solidFill>
                <a:latin typeface="Bookman Old Style"/>
                <a:cs typeface="Bookman Old Style"/>
              </a:rPr>
              <a:t>uPcitJ</a:t>
            </a:r>
            <a:endParaRPr sz="23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0415" y="2178558"/>
            <a:ext cx="209232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5" dirty="0">
                <a:latin typeface="Calibri"/>
                <a:cs typeface="Calibri"/>
              </a:rPr>
              <a:t>NIVEAU </a:t>
            </a:r>
            <a:r>
              <a:rPr sz="1250" spc="10" dirty="0">
                <a:latin typeface="Calibri"/>
                <a:cs typeface="Calibri"/>
              </a:rPr>
              <a:t>DE </a:t>
            </a:r>
            <a:r>
              <a:rPr sz="1250" spc="20" dirty="0">
                <a:latin typeface="Calibri"/>
                <a:cs typeface="Calibri"/>
              </a:rPr>
              <a:t>REVENU (en </a:t>
            </a:r>
            <a:r>
              <a:rPr sz="1250" spc="-5" dirty="0">
                <a:latin typeface="Calibri"/>
                <a:cs typeface="Calibri"/>
              </a:rPr>
              <a:t>2015)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0F0F0F"/>
                </a:solidFill>
                <a:latin typeface="Calibri"/>
                <a:cs typeface="Calibri"/>
              </a:rPr>
              <a:t>:</a:t>
            </a:r>
            <a:endParaRPr sz="125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40224"/>
              </p:ext>
            </p:extLst>
          </p:nvPr>
        </p:nvGraphicFramePr>
        <p:xfrm>
          <a:off x="1704114" y="2999803"/>
          <a:ext cx="8387714" cy="2246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85"/>
                <a:gridCol w="1062355"/>
                <a:gridCol w="1090295"/>
                <a:gridCol w="977265"/>
                <a:gridCol w="947420"/>
                <a:gridCol w="1940560"/>
                <a:gridCol w="1613534"/>
              </a:tblGrid>
              <a:tr h="153035">
                <a:tc>
                  <a:txBody>
                    <a:bodyPr/>
                    <a:lstStyle/>
                    <a:p>
                      <a:pPr marR="163195" algn="ctr">
                        <a:lnSpc>
                          <a:spcPts val="640"/>
                        </a:lnSpc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16.*77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ts val="630"/>
                        </a:lnSpc>
                      </a:pPr>
                      <a:r>
                        <a:rPr sz="1000" b="0" spc="-95" dirty="0">
                          <a:latin typeface="Bookman Old Style"/>
                          <a:cs typeface="Bookman Old Style"/>
                        </a:rPr>
                        <a:t>18.580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600"/>
                        </a:lnSpc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257,0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50" algn="r">
                        <a:lnSpc>
                          <a:spcPts val="6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0,75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590"/>
                        </a:lnSpc>
                      </a:pPr>
                      <a:r>
                        <a:rPr sz="1000" spc="40" dirty="0">
                          <a:latin typeface="Calibri"/>
                          <a:cs typeface="Calibri"/>
                        </a:rPr>
                        <a:t>19.89J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994"/>
                        </a:lnSpc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22.476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€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50" b="0" spc="-95" dirty="0">
                          <a:latin typeface="Bookman Old Style"/>
                          <a:cs typeface="Bookman Old Style"/>
                        </a:rPr>
                        <a:t>18.1O2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15" dirty="0">
                          <a:latin typeface="Calibri"/>
                          <a:cs typeface="Calibri"/>
                        </a:rPr>
                        <a:t>J8.056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4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35" dirty="0">
                          <a:latin typeface="Courier New"/>
                          <a:cs typeface="Courier New"/>
                        </a:rPr>
                        <a:t>23.131</a:t>
                      </a:r>
                      <a:endParaRPr sz="1000">
                        <a:latin typeface="Courier New"/>
                        <a:cs typeface="Courier New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51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3,98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45" dirty="0">
                          <a:latin typeface="Calibri"/>
                          <a:cs typeface="Calibri"/>
                        </a:rPr>
                        <a:t>23.582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20.456</a:t>
                      </a:r>
                      <a:r>
                        <a:rPr sz="10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7310" marB="0"/>
                </a:tc>
              </a:tr>
              <a:tr h="237490">
                <a:tc>
                  <a:txBody>
                    <a:bodyPr/>
                    <a:lstStyle/>
                    <a:p>
                      <a:pPr marR="15938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50" spc="20" dirty="0">
                          <a:latin typeface="Calibri"/>
                          <a:cs typeface="Calibri"/>
                        </a:rPr>
                        <a:t>23.QJ4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190" dirty="0">
                          <a:latin typeface="Courier New"/>
                          <a:cs typeface="Courier New"/>
                        </a:rPr>
                        <a:t>23.207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20" dirty="0">
                          <a:solidFill>
                            <a:srgbClr val="070707"/>
                          </a:solidFill>
                          <a:latin typeface="Calibri"/>
                          <a:cs typeface="Calibri"/>
                        </a:rPr>
                        <a:t>350,7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50" spc="-25" dirty="0">
                          <a:latin typeface="Calibri"/>
                          <a:cs typeface="Calibri"/>
                        </a:rPr>
                        <a:t>0,9%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32321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7,65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23.487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21.903</a:t>
                      </a:r>
                      <a:r>
                        <a:rPr sz="100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5" dirty="0">
                          <a:solidFill>
                            <a:srgbClr val="080808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</a:tr>
              <a:tr h="225997">
                <a:tc>
                  <a:txBody>
                    <a:bodyPr/>
                    <a:lstStyle/>
                    <a:p>
                      <a:pPr marR="1600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24.108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105" dirty="0">
                          <a:latin typeface="Courier New"/>
                          <a:cs typeface="Courier New"/>
                        </a:rPr>
                        <a:t>21646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00" spc="-30" dirty="0">
                          <a:latin typeface="Calibri"/>
                          <a:cs typeface="Calibri"/>
                        </a:rPr>
                        <a:t>,4'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6.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30.164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8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b="1" spc="-170" dirty="0">
                          <a:latin typeface="Courier New"/>
                          <a:cs typeface="Courier New"/>
                        </a:rPr>
                        <a:t>13.563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50" spc="20" dirty="0">
                          <a:latin typeface="Calibri"/>
                          <a:cs typeface="Calibri"/>
                        </a:rPr>
                        <a:t>J,6%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5.:t8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30" dirty="0">
                          <a:latin typeface="Calibri"/>
                          <a:cs typeface="Calibri"/>
                        </a:rPr>
                        <a:t>15789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Courier New"/>
                          <a:cs typeface="Courier New"/>
                        </a:rPr>
                        <a:t>245638</a:t>
                      </a:r>
                      <a:endParaRPr sz="1050">
                        <a:latin typeface="Courier New"/>
                        <a:cs typeface="Courier New"/>
                      </a:endParaRPr>
                    </a:p>
                  </a:txBody>
                  <a:tcPr marL="0" marR="0" marT="40640" marB="0"/>
                </a:tc>
              </a:tr>
              <a:tr h="221615">
                <a:tc>
                  <a:txBody>
                    <a:bodyPr/>
                    <a:lstStyle/>
                    <a:p>
                      <a:pPr marR="17081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spc="35" dirty="0">
                          <a:latin typeface="Calibri"/>
                          <a:cs typeface="Calibri"/>
                        </a:rPr>
                        <a:t>26.819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40" dirty="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46B,1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11,77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50" spc="25" dirty="0">
                          <a:latin typeface="Calibri"/>
                          <a:cs typeface="Calibri"/>
                        </a:rPr>
                        <a:t>52.963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46379">
                <a:tc>
                  <a:txBody>
                    <a:bodyPr/>
                    <a:lstStyle/>
                    <a:p>
                      <a:pPr marR="1670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78.774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1181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200" dirty="0">
                          <a:latin typeface="Courier New"/>
                          <a:cs typeface="Courier New"/>
                        </a:rPr>
                        <a:t>80.729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1.256,5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160" dirty="0">
                          <a:latin typeface="Courier New"/>
                          <a:cs typeface="Courier New"/>
                        </a:rPr>
                        <a:t>2,5%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40" dirty="0">
                          <a:latin typeface="Calibri"/>
                          <a:cs typeface="Calibri"/>
                        </a:rPr>
                        <a:t>19.793</a:t>
                      </a:r>
                      <a:r>
                        <a:rPr sz="105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€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0640" marB="0"/>
                </a:tc>
              </a:tr>
              <a:tr h="245745">
                <a:tc>
                  <a:txBody>
                    <a:bodyPr/>
                    <a:lstStyle/>
                    <a:p>
                      <a:pPr marR="1619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50" spc="25" dirty="0">
                          <a:latin typeface="Calibri"/>
                          <a:cs typeface="Calibri"/>
                        </a:rPr>
                        <a:t>J.323.196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220" dirty="0">
                          <a:latin typeface="Courier New"/>
                          <a:cs typeface="Courier New"/>
                        </a:rPr>
                        <a:t>1.339.562</a:t>
                      </a:r>
                      <a:endParaRPr sz="1100">
                        <a:latin typeface="Courier New"/>
                        <a:cs typeface="Courier New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353,8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766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2,87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1C91.621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30" dirty="0">
                          <a:latin typeface="Calibri"/>
                          <a:cs typeface="Calibri"/>
                        </a:rPr>
                        <a:t>21.119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</a:tr>
              <a:tr h="185420">
                <a:tc>
                  <a:txBody>
                    <a:bodyPr/>
                    <a:lstStyle/>
                    <a:p>
                      <a:pPr marR="167640" algn="ctr">
                        <a:lnSpc>
                          <a:spcPts val="1115"/>
                        </a:lnSpc>
                        <a:spcBef>
                          <a:spcPts val="245"/>
                        </a:spcBef>
                      </a:pPr>
                      <a:r>
                        <a:rPr sz="950" spc="20" dirty="0">
                          <a:latin typeface="Calibri"/>
                          <a:cs typeface="Calibri"/>
                        </a:rPr>
                        <a:t>3.546.329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ts val="1200"/>
                        </a:lnSpc>
                        <a:spcBef>
                          <a:spcPts val="160"/>
                        </a:spcBef>
                      </a:pPr>
                      <a:r>
                        <a:rPr sz="1000" spc="-105" dirty="0">
                          <a:latin typeface="Consolas"/>
                          <a:cs typeface="Consolas"/>
                        </a:rPr>
                        <a:t>9.614.475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ts val="12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214,6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1200"/>
                        </a:lnSpc>
                        <a:spcBef>
                          <a:spcPts val="16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3,63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250"/>
                        </a:lnSpc>
                        <a:spcBef>
                          <a:spcPts val="110"/>
                        </a:spcBef>
                      </a:pPr>
                      <a:r>
                        <a:rPr sz="1050" spc="-35" dirty="0">
                          <a:latin typeface="Calibri"/>
                          <a:cs typeface="Calibri"/>
                        </a:rPr>
                        <a:t>3.867.760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1215"/>
                        </a:lnSpc>
                        <a:spcBef>
                          <a:spcPts val="145"/>
                        </a:spcBef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22.302</a:t>
                      </a:r>
                      <a:r>
                        <a:rPr sz="105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" dirty="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€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836675"/>
            <a:ext cx="9902952" cy="589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5" y="4315967"/>
            <a:ext cx="384047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3176" y="6217920"/>
            <a:ext cx="1028700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785" y="1407159"/>
            <a:ext cx="659257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2945"/>
              </a:lnSpc>
              <a:spcBef>
                <a:spcPts val="100"/>
              </a:spcBef>
              <a:tabLst>
                <a:tab pos="2916555" algn="l"/>
              </a:tabLst>
            </a:pPr>
            <a:r>
              <a:rPr sz="2500" spc="35" dirty="0">
                <a:solidFill>
                  <a:srgbClr val="50AA38"/>
                </a:solidFill>
              </a:rPr>
              <a:t>ETUDE</a:t>
            </a:r>
            <a:r>
              <a:rPr sz="2500" spc="340" dirty="0">
                <a:solidFill>
                  <a:srgbClr val="50AA38"/>
                </a:solidFill>
              </a:rPr>
              <a:t> </a:t>
            </a:r>
            <a:r>
              <a:rPr sz="2500" spc="-114" dirty="0">
                <a:solidFill>
                  <a:srgbClr val="5BA84B"/>
                </a:solidFill>
              </a:rPr>
              <a:t>COMPARATIVE	</a:t>
            </a:r>
            <a:r>
              <a:rPr sz="2500" spc="-20" dirty="0">
                <a:solidFill>
                  <a:srgbClr val="469C41"/>
                </a:solidFill>
              </a:rPr>
              <a:t>DE</a:t>
            </a:r>
            <a:r>
              <a:rPr sz="2500" spc="245" dirty="0">
                <a:solidFill>
                  <a:srgbClr val="469C41"/>
                </a:solidFill>
              </a:rPr>
              <a:t> </a:t>
            </a:r>
            <a:r>
              <a:rPr sz="2500" spc="-165" dirty="0">
                <a:solidFill>
                  <a:srgbClr val="499342"/>
                </a:solidFill>
              </a:rPr>
              <a:t>COMf£UNES</a:t>
            </a:r>
            <a:endParaRPr sz="2500"/>
          </a:p>
          <a:p>
            <a:pPr marL="12700">
              <a:lnSpc>
                <a:spcPts val="1805"/>
              </a:lnSpc>
            </a:pPr>
            <a:r>
              <a:rPr sz="1550" spc="-105" dirty="0">
                <a:solidFill>
                  <a:srgbClr val="000000"/>
                </a:solidFill>
              </a:rPr>
              <a:t>Comines—Warneton, </a:t>
            </a:r>
            <a:r>
              <a:rPr sz="1550" spc="-60" dirty="0">
                <a:solidFill>
                  <a:srgbClr val="000000"/>
                </a:solidFill>
              </a:rPr>
              <a:t>Manage, </a:t>
            </a:r>
            <a:r>
              <a:rPr sz="1550" spc="-5" dirty="0">
                <a:solidFill>
                  <a:srgbClr val="000000"/>
                </a:solidFill>
              </a:rPr>
              <a:t>Saint-Ghislain, </a:t>
            </a:r>
            <a:r>
              <a:rPr sz="1550" spc="-40" dirty="0">
                <a:solidFill>
                  <a:srgbClr val="000000"/>
                </a:solidFill>
              </a:rPr>
              <a:t>Tubize </a:t>
            </a:r>
            <a:r>
              <a:rPr sz="1550" spc="-35" dirty="0">
                <a:solidFill>
                  <a:srgbClr val="000000"/>
                </a:solidFill>
              </a:rPr>
              <a:t>Enghien, </a:t>
            </a:r>
            <a:r>
              <a:rPr sz="1550" spc="-30" dirty="0">
                <a:solidFill>
                  <a:srgbClr val="000000"/>
                </a:solidFill>
              </a:rPr>
              <a:t>Niceties </a:t>
            </a:r>
            <a:r>
              <a:rPr sz="1550" spc="-5" dirty="0">
                <a:solidFill>
                  <a:srgbClr val="000000"/>
                </a:solidFill>
              </a:rPr>
              <a:t>et </a:t>
            </a:r>
            <a:r>
              <a:rPr sz="1550" spc="-5" dirty="0">
                <a:solidFill>
                  <a:srgbClr val="1D1D1D"/>
                </a:solidFill>
              </a:rPr>
              <a:t>La</a:t>
            </a:r>
            <a:r>
              <a:rPr sz="1550" dirty="0">
                <a:solidFill>
                  <a:srgbClr val="1D1D1D"/>
                </a:solidFill>
              </a:rPr>
              <a:t> </a:t>
            </a:r>
            <a:r>
              <a:rPr sz="1550" spc="-30" dirty="0">
                <a:solidFill>
                  <a:srgbClr val="000000"/>
                </a:solidFill>
              </a:rPr>
              <a:t>Louviére</a:t>
            </a:r>
            <a:endParaRPr sz="1550"/>
          </a:p>
        </p:txBody>
      </p:sp>
      <p:sp>
        <p:nvSpPr>
          <p:cNvPr id="6" name="object 6"/>
          <p:cNvSpPr txBox="1"/>
          <p:nvPr/>
        </p:nvSpPr>
        <p:spPr>
          <a:xfrm>
            <a:off x="723014" y="2341917"/>
            <a:ext cx="7174230" cy="34728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750" dirty="0">
                <a:latin typeface="Calibri"/>
                <a:cs typeface="Calibri"/>
              </a:rPr>
              <a:t>L’ANALYSE </a:t>
            </a:r>
            <a:r>
              <a:rPr sz="1750" spc="-40" dirty="0">
                <a:latin typeface="Calibri"/>
                <a:cs typeface="Calibri"/>
              </a:rPr>
              <a:t>DES </a:t>
            </a:r>
            <a:r>
              <a:rPr sz="1750" spc="10" dirty="0">
                <a:solidFill>
                  <a:srgbClr val="080808"/>
                </a:solidFill>
                <a:latin typeface="Calibri"/>
                <a:cs typeface="Calibri"/>
              </a:rPr>
              <a:t>LOYERS</a:t>
            </a:r>
            <a:r>
              <a:rPr sz="1750" spc="65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1750" spc="-100" dirty="0">
                <a:latin typeface="Calibri"/>
                <a:cs typeface="Calibri"/>
              </a:rPr>
              <a:t>COMMERCIAUX</a:t>
            </a:r>
            <a:endParaRPr sz="1750">
              <a:latin typeface="Calibri"/>
              <a:cs typeface="Calibri"/>
            </a:endParaRPr>
          </a:p>
          <a:p>
            <a:pPr marL="304800" marR="5080" indent="635">
              <a:lnSpc>
                <a:spcPct val="77600"/>
              </a:lnSpc>
              <a:spcBef>
                <a:spcPts val="855"/>
              </a:spcBef>
            </a:pPr>
            <a:r>
              <a:rPr sz="1700" spc="-35" dirty="0">
                <a:latin typeface="Calibri"/>
                <a:cs typeface="Calibri"/>
              </a:rPr>
              <a:t>Les </a:t>
            </a:r>
            <a:r>
              <a:rPr sz="1700" spc="-100" dirty="0">
                <a:latin typeface="Calibri"/>
                <a:cs typeface="Calibri"/>
              </a:rPr>
              <a:t>communes </a:t>
            </a:r>
            <a:r>
              <a:rPr sz="1700" spc="-85" dirty="0">
                <a:latin typeface="Calibri"/>
                <a:cs typeface="Calibri"/>
              </a:rPr>
              <a:t>du </a:t>
            </a:r>
            <a:r>
              <a:rPr sz="1700" spc="-70" dirty="0">
                <a:latin typeface="Calibri"/>
                <a:cs typeface="Calibri"/>
              </a:rPr>
              <a:t>Brabant </a:t>
            </a:r>
            <a:r>
              <a:rPr sz="1700" spc="-60" dirty="0">
                <a:latin typeface="Calibri"/>
                <a:cs typeface="Calibri"/>
              </a:rPr>
              <a:t>wallon </a:t>
            </a:r>
            <a:r>
              <a:rPr sz="1700" spc="-45" dirty="0">
                <a:latin typeface="Calibri"/>
                <a:cs typeface="Calibri"/>
              </a:rPr>
              <a:t>(Nivelles </a:t>
            </a:r>
            <a:r>
              <a:rPr sz="1700" spc="-10" dirty="0">
                <a:latin typeface="Calibri"/>
                <a:cs typeface="Calibri"/>
              </a:rPr>
              <a:t>et </a:t>
            </a:r>
            <a:r>
              <a:rPr sz="1700" spc="-65" dirty="0">
                <a:latin typeface="Calibri"/>
                <a:cs typeface="Calibri"/>
              </a:rPr>
              <a:t>Tubize) </a:t>
            </a:r>
            <a:r>
              <a:rPr sz="1700" spc="-10" dirty="0">
                <a:latin typeface="Calibri"/>
                <a:cs typeface="Calibri"/>
              </a:rPr>
              <a:t>et </a:t>
            </a:r>
            <a:r>
              <a:rPr sz="1700" spc="-35" dirty="0">
                <a:latin typeface="Calibri"/>
                <a:cs typeface="Calibri"/>
              </a:rPr>
              <a:t>les </a:t>
            </a:r>
            <a:r>
              <a:rPr sz="1700" spc="-40" dirty="0">
                <a:latin typeface="Calibri"/>
                <a:cs typeface="Calibri"/>
              </a:rPr>
              <a:t>frontaliéres </a:t>
            </a:r>
            <a:r>
              <a:rPr sz="1700" spc="-75" dirty="0">
                <a:latin typeface="Calibri"/>
                <a:cs typeface="Calibri"/>
              </a:rPr>
              <a:t>(Comines)  </a:t>
            </a:r>
            <a:r>
              <a:rPr sz="1700" spc="-85" dirty="0">
                <a:latin typeface="Calibri"/>
                <a:cs typeface="Calibri"/>
              </a:rPr>
              <a:t>ont </a:t>
            </a:r>
            <a:r>
              <a:rPr sz="1700" spc="-70" dirty="0">
                <a:latin typeface="Calibri"/>
                <a:cs typeface="Calibri"/>
              </a:rPr>
              <a:t>des </a:t>
            </a:r>
            <a:r>
              <a:rPr sz="1700" spc="-100" dirty="0">
                <a:latin typeface="Calibri"/>
                <a:cs typeface="Calibri"/>
              </a:rPr>
              <a:t>foyers </a:t>
            </a:r>
            <a:r>
              <a:rPr sz="1700" spc="-75" dirty="0">
                <a:latin typeface="Calibri"/>
                <a:cs typeface="Calibri"/>
              </a:rPr>
              <a:t>commerciaux </a:t>
            </a:r>
            <a:r>
              <a:rPr sz="1700" spc="-55" dirty="0">
                <a:latin typeface="Calibri"/>
                <a:cs typeface="Calibri"/>
              </a:rPr>
              <a:t>assez </a:t>
            </a:r>
            <a:r>
              <a:rPr sz="1700" spc="-40" dirty="0">
                <a:latin typeface="Calibri"/>
                <a:cs typeface="Calibri"/>
              </a:rPr>
              <a:t>élevés, </a:t>
            </a:r>
            <a:r>
              <a:rPr sz="1700" spc="-75" dirty="0">
                <a:latin typeface="Calibri"/>
                <a:cs typeface="Calibri"/>
              </a:rPr>
              <a:t>dépassant </a:t>
            </a:r>
            <a:r>
              <a:rPr sz="1700" spc="-85" dirty="0">
                <a:latin typeface="Calibri"/>
                <a:cs typeface="Calibri"/>
              </a:rPr>
              <a:t>souvent </a:t>
            </a:r>
            <a:r>
              <a:rPr sz="1700" spc="-35" dirty="0">
                <a:latin typeface="Calibri"/>
                <a:cs typeface="Calibri"/>
              </a:rPr>
              <a:t>les </a:t>
            </a:r>
            <a:r>
              <a:rPr sz="1700" spc="-380" dirty="0">
                <a:latin typeface="Calibri"/>
                <a:cs typeface="Calibri"/>
              </a:rPr>
              <a:t>1 </a:t>
            </a:r>
            <a:r>
              <a:rPr sz="1700" spc="-55" dirty="0">
                <a:latin typeface="Calibri"/>
                <a:cs typeface="Calibri"/>
              </a:rPr>
              <a:t>2 </a:t>
            </a:r>
            <a:r>
              <a:rPr sz="1700" spc="-110" dirty="0">
                <a:latin typeface="Calibri"/>
                <a:cs typeface="Calibri"/>
              </a:rPr>
              <a:t>€/m* </a:t>
            </a:r>
            <a:r>
              <a:rPr sz="1700" spc="-30" dirty="0">
                <a:latin typeface="Calibri"/>
                <a:cs typeface="Calibri"/>
              </a:rPr>
              <a:t>(et </a:t>
            </a:r>
            <a:r>
              <a:rPr sz="1700" spc="-65" dirty="0">
                <a:latin typeface="Calibri"/>
                <a:cs typeface="Calibri"/>
              </a:rPr>
              <a:t>plus  </a:t>
            </a:r>
            <a:r>
              <a:rPr sz="1700" spc="-75" dirty="0">
                <a:latin typeface="Calibri"/>
                <a:cs typeface="Calibri"/>
              </a:rPr>
              <a:t>en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centre-vine).</a:t>
            </a:r>
            <a:endParaRPr sz="1700">
              <a:latin typeface="Calibri"/>
              <a:cs typeface="Calibri"/>
            </a:endParaRPr>
          </a:p>
          <a:p>
            <a:pPr marL="305435" marR="106680" indent="-288925">
              <a:lnSpc>
                <a:spcPts val="1580"/>
              </a:lnSpc>
              <a:spcBef>
                <a:spcPts val="770"/>
              </a:spcBef>
              <a:tabLst>
                <a:tab pos="307340" algn="l"/>
              </a:tabLst>
            </a:pPr>
            <a:r>
              <a:rPr sz="1550" spc="-25" dirty="0">
                <a:solidFill>
                  <a:srgbClr val="4FA334"/>
                </a:solidFill>
                <a:latin typeface="Calibri"/>
                <a:cs typeface="Calibri"/>
              </a:rPr>
              <a:t>&gt;		</a:t>
            </a:r>
            <a:r>
              <a:rPr sz="1550" spc="-20" dirty="0">
                <a:latin typeface="Calibri"/>
                <a:cs typeface="Calibri"/>
              </a:rPr>
              <a:t>En </a:t>
            </a:r>
            <a:r>
              <a:rPr sz="1550" spc="30" dirty="0">
                <a:latin typeface="Calibri"/>
                <a:cs typeface="Calibri"/>
              </a:rPr>
              <a:t>calculant </a:t>
            </a:r>
            <a:r>
              <a:rPr sz="1550" dirty="0">
                <a:latin typeface="Calibri"/>
                <a:cs typeface="Calibri"/>
              </a:rPr>
              <a:t>une </a:t>
            </a:r>
            <a:r>
              <a:rPr sz="1550" spc="-15" dirty="0">
                <a:latin typeface="Calibri"/>
                <a:cs typeface="Calibri"/>
              </a:rPr>
              <a:t>moyenne </a:t>
            </a:r>
            <a:r>
              <a:rPr sz="1550" spc="5" dirty="0">
                <a:latin typeface="Calibri"/>
                <a:cs typeface="Calibri"/>
              </a:rPr>
              <a:t>de </a:t>
            </a:r>
            <a:r>
              <a:rPr sz="1550" spc="-35" dirty="0">
                <a:latin typeface="Calibri"/>
                <a:cs typeface="Calibri"/>
              </a:rPr>
              <a:t>foyer </a:t>
            </a:r>
            <a:r>
              <a:rPr sz="1550" spc="15" dirty="0">
                <a:latin typeface="Calibri"/>
                <a:cs typeface="Calibri"/>
              </a:rPr>
              <a:t>commercial </a:t>
            </a:r>
            <a:r>
              <a:rPr sz="1550" spc="10" dirty="0">
                <a:latin typeface="Calibri"/>
                <a:cs typeface="Calibri"/>
              </a:rPr>
              <a:t>mensuel </a:t>
            </a:r>
            <a:r>
              <a:rPr sz="1550" spc="-20" dirty="0">
                <a:latin typeface="Calibri"/>
                <a:cs typeface="Calibri"/>
              </a:rPr>
              <a:t>pour </a:t>
            </a:r>
            <a:r>
              <a:rPr sz="1550" spc="25" dirty="0">
                <a:latin typeface="Calibri"/>
                <a:cs typeface="Calibri"/>
              </a:rPr>
              <a:t>les </a:t>
            </a:r>
            <a:r>
              <a:rPr sz="1550" dirty="0">
                <a:latin typeface="Calibri"/>
                <a:cs typeface="Calibri"/>
              </a:rPr>
              <a:t>4 </a:t>
            </a:r>
            <a:r>
              <a:rPr sz="1550" spc="-25" dirty="0">
                <a:latin typeface="Calibri"/>
                <a:cs typeface="Calibri"/>
              </a:rPr>
              <a:t>communes  </a:t>
            </a:r>
            <a:r>
              <a:rPr sz="1550" dirty="0">
                <a:latin typeface="Calibri"/>
                <a:cs typeface="Calibri"/>
              </a:rPr>
              <a:t>comparables (Comines, </a:t>
            </a:r>
            <a:r>
              <a:rPr sz="1550" spc="-20" dirty="0">
                <a:latin typeface="Calibri"/>
                <a:cs typeface="Calibri"/>
              </a:rPr>
              <a:t>Manage, </a:t>
            </a:r>
            <a:r>
              <a:rPr sz="1550" spc="25" dirty="0">
                <a:latin typeface="Calibri"/>
                <a:cs typeface="Calibri"/>
              </a:rPr>
              <a:t>Saint-Ghislain </a:t>
            </a:r>
            <a:r>
              <a:rPr sz="1550" spc="55" dirty="0">
                <a:latin typeface="Calibri"/>
                <a:cs typeface="Calibri"/>
              </a:rPr>
              <a:t>et </a:t>
            </a:r>
            <a:r>
              <a:rPr sz="1550" spc="10" dirty="0">
                <a:latin typeface="Calibri"/>
                <a:cs typeface="Calibri"/>
              </a:rPr>
              <a:t>Tubize), </a:t>
            </a:r>
            <a:r>
              <a:rPr sz="1550" spc="-30" dirty="0">
                <a:latin typeface="Calibri"/>
                <a:cs typeface="Calibri"/>
              </a:rPr>
              <a:t>nous </a:t>
            </a:r>
            <a:r>
              <a:rPr sz="1550" spc="-10" dirty="0">
                <a:latin typeface="Calibri"/>
                <a:cs typeface="Calibri"/>
              </a:rPr>
              <a:t>avons </a:t>
            </a:r>
            <a:r>
              <a:rPr sz="1550" dirty="0">
                <a:solidFill>
                  <a:srgbClr val="0C0C0C"/>
                </a:solidFill>
                <a:latin typeface="Calibri"/>
                <a:cs typeface="Calibri"/>
              </a:rPr>
              <a:t>une </a:t>
            </a:r>
            <a:r>
              <a:rPr sz="1550" spc="45" dirty="0">
                <a:solidFill>
                  <a:srgbClr val="BF7056"/>
                </a:solidFill>
                <a:latin typeface="Calibri"/>
                <a:cs typeface="Calibri"/>
              </a:rPr>
              <a:t>valeur </a:t>
            </a:r>
            <a:r>
              <a:rPr sz="1550" spc="45" dirty="0">
                <a:solidFill>
                  <a:srgbClr val="6B0F18"/>
                </a:solidFill>
                <a:latin typeface="Calibri"/>
                <a:cs typeface="Calibri"/>
              </a:rPr>
              <a:t> de </a:t>
            </a:r>
            <a:r>
              <a:rPr sz="1550" spc="70" dirty="0">
                <a:solidFill>
                  <a:srgbClr val="52261F"/>
                </a:solidFill>
                <a:latin typeface="Calibri"/>
                <a:cs typeface="Calibri"/>
              </a:rPr>
              <a:t>référence </a:t>
            </a:r>
            <a:r>
              <a:rPr sz="1550" spc="25" dirty="0">
                <a:solidFill>
                  <a:srgbClr val="5B2321"/>
                </a:solidFill>
                <a:latin typeface="Calibri"/>
                <a:cs typeface="Calibri"/>
              </a:rPr>
              <a:t>pour </a:t>
            </a:r>
            <a:r>
              <a:rPr sz="1550" spc="50" dirty="0">
                <a:solidFill>
                  <a:srgbClr val="A86744"/>
                </a:solidFill>
                <a:latin typeface="Calibri"/>
                <a:cs typeface="Calibri"/>
              </a:rPr>
              <a:t>Lessines </a:t>
            </a:r>
            <a:r>
              <a:rPr sz="1550" spc="45" dirty="0">
                <a:solidFill>
                  <a:srgbClr val="542821"/>
                </a:solidFill>
                <a:latin typeface="Calibri"/>
                <a:cs typeface="Calibri"/>
              </a:rPr>
              <a:t>de </a:t>
            </a:r>
            <a:r>
              <a:rPr sz="1550" spc="20" dirty="0">
                <a:solidFill>
                  <a:srgbClr val="AF7E75"/>
                </a:solidFill>
                <a:latin typeface="Calibri"/>
                <a:cs typeface="Calibri"/>
              </a:rPr>
              <a:t>: </a:t>
            </a:r>
            <a:r>
              <a:rPr sz="1550" spc="85" dirty="0">
                <a:solidFill>
                  <a:srgbClr val="87442D"/>
                </a:solidFill>
                <a:latin typeface="Calibri"/>
                <a:cs typeface="Calibri"/>
              </a:rPr>
              <a:t>9,82 </a:t>
            </a:r>
            <a:r>
              <a:rPr sz="2325" spc="37" baseline="-3584" dirty="0">
                <a:solidFill>
                  <a:srgbClr val="AF5B36"/>
                </a:solidFill>
                <a:latin typeface="Calibri"/>
                <a:cs typeface="Calibri"/>
              </a:rPr>
              <a:t>€/m</a:t>
            </a:r>
            <a:r>
              <a:rPr sz="1650" spc="37" baseline="15151" dirty="0">
                <a:solidFill>
                  <a:srgbClr val="AF5B36"/>
                </a:solidFill>
                <a:latin typeface="Calibri"/>
                <a:cs typeface="Calibri"/>
              </a:rPr>
              <a:t>2 </a:t>
            </a:r>
            <a:r>
              <a:rPr sz="1550" spc="35" dirty="0">
                <a:solidFill>
                  <a:srgbClr val="723F34"/>
                </a:solidFill>
                <a:latin typeface="Calibri"/>
                <a:cs typeface="Calibri"/>
              </a:rPr>
              <a:t>et </a:t>
            </a:r>
            <a:r>
              <a:rPr sz="1550" spc="60" dirty="0">
                <a:solidFill>
                  <a:srgbClr val="69382D"/>
                </a:solidFill>
                <a:latin typeface="Calibri"/>
                <a:cs typeface="Calibri"/>
              </a:rPr>
              <a:t>max. </a:t>
            </a:r>
            <a:r>
              <a:rPr sz="1550" spc="55" dirty="0">
                <a:solidFill>
                  <a:srgbClr val="8E4B3D"/>
                </a:solidFill>
                <a:latin typeface="Calibri"/>
                <a:cs typeface="Calibri"/>
              </a:rPr>
              <a:t>10,76 </a:t>
            </a:r>
            <a:r>
              <a:rPr sz="2325" spc="44" baseline="-3584" dirty="0">
                <a:solidFill>
                  <a:srgbClr val="8E3B36"/>
                </a:solidFill>
                <a:latin typeface="Calibri"/>
                <a:cs typeface="Calibri"/>
              </a:rPr>
              <a:t>€/m</a:t>
            </a:r>
            <a:r>
              <a:rPr sz="1575" spc="44" baseline="15873" dirty="0">
                <a:solidFill>
                  <a:srgbClr val="8E3B36"/>
                </a:solidFill>
                <a:latin typeface="Calibri"/>
                <a:cs typeface="Calibri"/>
              </a:rPr>
              <a:t>2 </a:t>
            </a:r>
            <a:r>
              <a:rPr sz="1550" spc="15" dirty="0">
                <a:solidFill>
                  <a:srgbClr val="6B2D1F"/>
                </a:solidFill>
                <a:latin typeface="Calibri"/>
                <a:cs typeface="Calibri"/>
              </a:rPr>
              <a:t>dans </a:t>
            </a:r>
            <a:r>
              <a:rPr sz="1550" spc="10" dirty="0">
                <a:solidFill>
                  <a:srgbClr val="773F38"/>
                </a:solidFill>
                <a:latin typeface="Calibri"/>
                <a:cs typeface="Calibri"/>
              </a:rPr>
              <a:t>Ie</a:t>
            </a:r>
            <a:r>
              <a:rPr sz="1550" spc="35" dirty="0">
                <a:solidFill>
                  <a:srgbClr val="773F38"/>
                </a:solidFill>
                <a:latin typeface="Calibri"/>
                <a:cs typeface="Calibri"/>
              </a:rPr>
              <a:t> </a:t>
            </a:r>
            <a:r>
              <a:rPr sz="1550" spc="55" dirty="0">
                <a:solidFill>
                  <a:srgbClr val="9C3D2A"/>
                </a:solidFill>
                <a:latin typeface="Calibri"/>
                <a:cs typeface="Calibri"/>
              </a:rPr>
              <a:t>centre</a:t>
            </a:r>
            <a:endParaRPr sz="1550">
              <a:latin typeface="Calibri"/>
              <a:cs typeface="Calibri"/>
            </a:endParaRPr>
          </a:p>
          <a:p>
            <a:pPr marL="305435" marR="64769" indent="-3810">
              <a:lnSpc>
                <a:spcPts val="1580"/>
              </a:lnSpc>
              <a:spcBef>
                <a:spcPts val="875"/>
              </a:spcBef>
            </a:pPr>
            <a:r>
              <a:rPr sz="1600" dirty="0">
                <a:latin typeface="Calibri"/>
                <a:cs typeface="Calibri"/>
              </a:rPr>
              <a:t>L’analyse qualitative </a:t>
            </a:r>
            <a:r>
              <a:rPr sz="1600" spc="-15" dirty="0">
                <a:latin typeface="Calibri"/>
                <a:cs typeface="Calibri"/>
              </a:rPr>
              <a:t>(entretiens </a:t>
            </a:r>
            <a:r>
              <a:rPr sz="1600" spc="-5" dirty="0">
                <a:latin typeface="Calibri"/>
                <a:cs typeface="Calibri"/>
              </a:rPr>
              <a:t>téléphoniques) </a:t>
            </a:r>
            <a:r>
              <a:rPr sz="1600" spc="30" dirty="0">
                <a:latin typeface="Calibri"/>
                <a:cs typeface="Calibri"/>
              </a:rPr>
              <a:t>a </a:t>
            </a:r>
            <a:r>
              <a:rPr sz="1600" spc="-25" dirty="0">
                <a:latin typeface="Calibri"/>
                <a:cs typeface="Calibri"/>
              </a:rPr>
              <a:t>démontré </a:t>
            </a:r>
            <a:r>
              <a:rPr sz="1600" spc="-15" dirty="0">
                <a:latin typeface="Calibri"/>
                <a:cs typeface="Calibri"/>
              </a:rPr>
              <a:t>que </a:t>
            </a:r>
            <a:r>
              <a:rPr sz="1600" dirty="0">
                <a:latin typeface="Calibri"/>
                <a:cs typeface="Calibri"/>
              </a:rPr>
              <a:t>ces </a:t>
            </a:r>
            <a:r>
              <a:rPr sz="1600" spc="10" dirty="0">
                <a:latin typeface="Calibri"/>
                <a:cs typeface="Calibri"/>
              </a:rPr>
              <a:t>prix </a:t>
            </a:r>
            <a:r>
              <a:rPr sz="1600" spc="-30" dirty="0">
                <a:latin typeface="Calibri"/>
                <a:cs typeface="Calibri"/>
              </a:rPr>
              <a:t>peuvent  </a:t>
            </a:r>
            <a:r>
              <a:rPr sz="1600" spc="5" dirty="0">
                <a:latin typeface="Calibri"/>
                <a:cs typeface="Calibri"/>
              </a:rPr>
              <a:t>étre </a:t>
            </a:r>
            <a:r>
              <a:rPr sz="1600" spc="-20" dirty="0">
                <a:latin typeface="Calibri"/>
                <a:cs typeface="Calibri"/>
              </a:rPr>
              <a:t>diminués, </a:t>
            </a:r>
            <a:r>
              <a:rPr sz="1600" spc="75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travers </a:t>
            </a:r>
            <a:r>
              <a:rPr sz="1600" spc="-95" dirty="0">
                <a:latin typeface="Calibri"/>
                <a:cs typeface="Calibri"/>
              </a:rPr>
              <a:t>plUs1eurs </a:t>
            </a:r>
            <a:r>
              <a:rPr sz="1600" spc="-15" dirty="0">
                <a:latin typeface="Calibri"/>
                <a:cs typeface="Calibri"/>
              </a:rPr>
              <a:t>exemples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634365">
              <a:lnSpc>
                <a:spcPct val="100000"/>
              </a:lnSpc>
              <a:spcBef>
                <a:spcPts val="695"/>
              </a:spcBef>
            </a:pPr>
            <a:r>
              <a:rPr sz="1300" spc="10" dirty="0">
                <a:latin typeface="Calibri"/>
                <a:cs typeface="Calibri"/>
              </a:rPr>
              <a:t>Manage </a:t>
            </a:r>
            <a:r>
              <a:rPr sz="1300" spc="25" dirty="0">
                <a:latin typeface="Calibri"/>
                <a:cs typeface="Calibri"/>
              </a:rPr>
              <a:t>loue </a:t>
            </a:r>
            <a:r>
              <a:rPr sz="1300" spc="30" dirty="0">
                <a:latin typeface="Calibri"/>
                <a:cs typeface="Calibri"/>
              </a:rPr>
              <a:t>une </a:t>
            </a:r>
            <a:r>
              <a:rPr sz="1300" spc="55" dirty="0">
                <a:latin typeface="Calibri"/>
                <a:cs typeface="Calibri"/>
              </a:rPr>
              <a:t>cellule </a:t>
            </a:r>
            <a:r>
              <a:rPr sz="1300" spc="35" dirty="0">
                <a:latin typeface="Calibri"/>
                <a:cs typeface="Calibri"/>
              </a:rPr>
              <a:t>commerciale </a:t>
            </a:r>
            <a:r>
              <a:rPr sz="1300" spc="40" dirty="0">
                <a:latin typeface="Calibri"/>
                <a:cs typeface="Calibri"/>
              </a:rPr>
              <a:t>a </a:t>
            </a:r>
            <a:r>
              <a:rPr sz="1300" spc="30" dirty="0">
                <a:latin typeface="Calibri"/>
                <a:cs typeface="Calibri"/>
              </a:rPr>
              <a:t>un restaurateur </a:t>
            </a:r>
            <a:r>
              <a:rPr sz="1300" spc="20" dirty="0">
                <a:latin typeface="Calibri"/>
                <a:cs typeface="Calibri"/>
              </a:rPr>
              <a:t>pour </a:t>
            </a:r>
            <a:r>
              <a:rPr sz="1300" spc="35" dirty="0">
                <a:latin typeface="Calibri"/>
                <a:cs typeface="Calibri"/>
              </a:rPr>
              <a:t>5,8 </a:t>
            </a:r>
            <a:r>
              <a:rPr sz="1300" spc="120" dirty="0">
                <a:latin typeface="Calibri"/>
                <a:cs typeface="Calibri"/>
              </a:rPr>
              <a:t>€/m' </a:t>
            </a:r>
            <a:r>
              <a:rPr sz="1300" spc="40" dirty="0">
                <a:latin typeface="Calibri"/>
                <a:cs typeface="Calibri"/>
              </a:rPr>
              <a:t>par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60" dirty="0">
                <a:latin typeface="Calibri"/>
                <a:cs typeface="Calibri"/>
              </a:rPr>
              <a:t>mobs.</a:t>
            </a:r>
            <a:endParaRPr sz="1300">
              <a:latin typeface="Calibri"/>
              <a:cs typeface="Calibri"/>
            </a:endParaRPr>
          </a:p>
          <a:p>
            <a:pPr marL="150495" algn="ctr">
              <a:lnSpc>
                <a:spcPts val="1535"/>
              </a:lnSpc>
              <a:spcBef>
                <a:spcPts val="620"/>
              </a:spcBef>
              <a:tabLst>
                <a:tab pos="386080" algn="l"/>
              </a:tabLst>
            </a:pPr>
            <a:r>
              <a:rPr sz="1350" spc="-240" dirty="0">
                <a:solidFill>
                  <a:srgbClr val="3FA336"/>
                </a:solidFill>
                <a:latin typeface="Calibri"/>
                <a:cs typeface="Calibri"/>
              </a:rPr>
              <a:t>x•	</a:t>
            </a:r>
            <a:r>
              <a:rPr sz="1350" spc="20" dirty="0">
                <a:latin typeface="Calibri"/>
                <a:cs typeface="Calibri"/>
              </a:rPr>
              <a:t>Prix </a:t>
            </a:r>
            <a:r>
              <a:rPr sz="1350" spc="-15" dirty="0">
                <a:latin typeface="Calibri"/>
                <a:cs typeface="Calibri"/>
              </a:rPr>
              <a:t>moyen </a:t>
            </a:r>
            <a:r>
              <a:rPr sz="1350" spc="-5" dirty="0">
                <a:latin typeface="Calibri"/>
                <a:cs typeface="Calibri"/>
              </a:rPr>
              <a:t>pour </a:t>
            </a:r>
            <a:r>
              <a:rPr sz="1350" dirty="0">
                <a:latin typeface="Calibri"/>
                <a:cs typeface="Calibri"/>
              </a:rPr>
              <a:t>des </a:t>
            </a:r>
            <a:r>
              <a:rPr sz="1350" spc="25" dirty="0">
                <a:latin typeface="Calibri"/>
                <a:cs typeface="Calibri"/>
              </a:rPr>
              <a:t>cellules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30" dirty="0">
                <a:latin typeface="Calibri"/>
                <a:cs typeface="Calibri"/>
              </a:rPr>
              <a:t>centre-ville </a:t>
            </a:r>
            <a:r>
              <a:rPr sz="1350" spc="45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Comines </a:t>
            </a:r>
            <a:r>
              <a:rPr sz="1350" spc="-25" dirty="0">
                <a:latin typeface="Calibri"/>
                <a:cs typeface="Calibri"/>
              </a:rPr>
              <a:t>= </a:t>
            </a:r>
            <a:r>
              <a:rPr sz="1350" spc="35" dirty="0">
                <a:latin typeface="Calibri"/>
                <a:cs typeface="Calibri"/>
              </a:rPr>
              <a:t>7,6 </a:t>
            </a:r>
            <a:r>
              <a:rPr sz="2025" spc="-44" baseline="-4115" dirty="0">
                <a:latin typeface="Calibri"/>
                <a:cs typeface="Calibri"/>
              </a:rPr>
              <a:t>€ </a:t>
            </a:r>
            <a:r>
              <a:rPr sz="2025" spc="30" baseline="-4115" dirty="0">
                <a:latin typeface="Calibri"/>
                <a:cs typeface="Calibri"/>
              </a:rPr>
              <a:t>/m</a:t>
            </a:r>
            <a:r>
              <a:rPr sz="1350" spc="30" baseline="18518" dirty="0">
                <a:latin typeface="Calibri"/>
                <a:cs typeface="Calibri"/>
              </a:rPr>
              <a:t>2 </a:t>
            </a:r>
            <a:r>
              <a:rPr sz="1350" spc="10" dirty="0">
                <a:latin typeface="Calibri"/>
                <a:cs typeface="Calibri"/>
              </a:rPr>
              <a:t>percu </a:t>
            </a:r>
            <a:r>
              <a:rPr sz="1350" dirty="0">
                <a:latin typeface="Calibri"/>
                <a:cs typeface="Calibri"/>
              </a:rPr>
              <a:t>comme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trop</a:t>
            </a:r>
            <a:endParaRPr sz="1350">
              <a:latin typeface="Calibri"/>
              <a:cs typeface="Calibri"/>
            </a:endParaRPr>
          </a:p>
          <a:p>
            <a:pPr marL="640715">
              <a:lnSpc>
                <a:spcPts val="1475"/>
              </a:lnSpc>
            </a:pPr>
            <a:r>
              <a:rPr sz="1300" spc="65" dirty="0">
                <a:latin typeface="Calibri"/>
                <a:cs typeface="Calibri"/>
              </a:rPr>
              <a:t>élevé </a:t>
            </a:r>
            <a:r>
              <a:rPr sz="1300" spc="25" dirty="0">
                <a:latin typeface="Calibri"/>
                <a:cs typeface="Calibri"/>
              </a:rPr>
              <a:t>suite </a:t>
            </a:r>
            <a:r>
              <a:rPr sz="1300" spc="35" dirty="0">
                <a:latin typeface="Calibri"/>
                <a:cs typeface="Calibri"/>
              </a:rPr>
              <a:t>a </a:t>
            </a:r>
            <a:r>
              <a:rPr sz="1300" spc="55" dirty="0">
                <a:latin typeface="Calibri"/>
                <a:cs typeface="Calibri"/>
              </a:rPr>
              <a:t>l’influence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30" dirty="0">
                <a:latin typeface="Calibri"/>
                <a:cs typeface="Calibri"/>
              </a:rPr>
              <a:t>frontalJére.</a:t>
            </a:r>
            <a:endParaRPr sz="1300">
              <a:latin typeface="Calibri"/>
              <a:cs typeface="Calibri"/>
            </a:endParaRPr>
          </a:p>
          <a:p>
            <a:pPr marL="643255">
              <a:lnSpc>
                <a:spcPts val="1545"/>
              </a:lnSpc>
              <a:spcBef>
                <a:spcPts val="620"/>
              </a:spcBef>
            </a:pPr>
            <a:r>
              <a:rPr sz="1350" spc="-5" dirty="0">
                <a:latin typeface="Calibri"/>
                <a:cs typeface="Calibri"/>
              </a:rPr>
              <a:t>Recours </a:t>
            </a:r>
            <a:r>
              <a:rPr sz="1350" dirty="0">
                <a:latin typeface="Calibri"/>
                <a:cs typeface="Calibri"/>
              </a:rPr>
              <a:t>au </a:t>
            </a:r>
            <a:r>
              <a:rPr sz="1350" spc="-15" dirty="0">
                <a:latin typeface="Calibri"/>
                <a:cs typeface="Calibri"/>
              </a:rPr>
              <a:t>pop-up </a:t>
            </a:r>
            <a:r>
              <a:rPr sz="1350" dirty="0">
                <a:latin typeface="Calibri"/>
                <a:cs typeface="Calibri"/>
              </a:rPr>
              <a:t>stores </a:t>
            </a:r>
            <a:r>
              <a:rPr sz="1350" spc="5" dirty="0">
                <a:latin typeface="Calibri"/>
                <a:cs typeface="Calibri"/>
              </a:rPr>
              <a:t>a </a:t>
            </a:r>
            <a:r>
              <a:rPr sz="1350" spc="-10" dirty="0">
                <a:latin typeface="Calibri"/>
                <a:cs typeface="Calibri"/>
              </a:rPr>
              <a:t>des </a:t>
            </a:r>
            <a:r>
              <a:rPr sz="1350" spc="20" dirty="0">
                <a:latin typeface="Calibri"/>
                <a:cs typeface="Calibri"/>
              </a:rPr>
              <a:t>tarifs </a:t>
            </a:r>
            <a:r>
              <a:rPr sz="1350" spc="15" dirty="0">
                <a:latin typeface="Calibri"/>
                <a:cs typeface="Calibri"/>
              </a:rPr>
              <a:t>avantageux, </a:t>
            </a:r>
            <a:r>
              <a:rPr sz="1350" dirty="0">
                <a:latin typeface="Calibri"/>
                <a:cs typeface="Calibri"/>
              </a:rPr>
              <a:t>comme ie </a:t>
            </a:r>
            <a:r>
              <a:rPr sz="1350" spc="-5" dirty="0">
                <a:latin typeface="Calibri"/>
                <a:cs typeface="Calibri"/>
              </a:rPr>
              <a:t>font </a:t>
            </a:r>
            <a:r>
              <a:rPr sz="1350" spc="25" dirty="0">
                <a:latin typeface="Calibri"/>
                <a:cs typeface="Calibri"/>
              </a:rPr>
              <a:t>Saint-Ghislain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40" dirty="0">
                <a:latin typeface="Calibri"/>
                <a:cs typeface="Calibri"/>
              </a:rPr>
              <a:t>et</a:t>
            </a:r>
            <a:endParaRPr sz="1350">
              <a:latin typeface="Calibri"/>
              <a:cs typeface="Calibri"/>
            </a:endParaRPr>
          </a:p>
          <a:p>
            <a:pPr marL="643890">
              <a:lnSpc>
                <a:spcPts val="1425"/>
              </a:lnSpc>
            </a:pPr>
            <a:r>
              <a:rPr sz="1250" spc="50" dirty="0">
                <a:latin typeface="Calibri"/>
                <a:cs typeface="Calibri"/>
              </a:rPr>
              <a:t>LesSines.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0239" y="1514855"/>
            <a:ext cx="977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latin typeface="Calibri"/>
                <a:cs typeface="Calibri"/>
              </a:rPr>
              <a:t>Groupe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1391" y="2987294"/>
            <a:ext cx="504634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050"/>
              </a:lnSpc>
              <a:spcBef>
                <a:spcPts val="100"/>
              </a:spcBef>
            </a:pPr>
            <a:r>
              <a:rPr sz="5250" spc="-114" dirty="0">
                <a:solidFill>
                  <a:srgbClr val="509A3D"/>
                </a:solidFill>
              </a:rPr>
              <a:t>Lessines  </a:t>
            </a:r>
            <a:r>
              <a:rPr sz="5250" spc="-140" dirty="0">
                <a:solidFill>
                  <a:srgbClr val="549C3B"/>
                </a:solidFill>
              </a:rPr>
              <a:t>en</a:t>
            </a:r>
            <a:r>
              <a:rPr sz="5250" spc="-300" dirty="0">
                <a:solidFill>
                  <a:srgbClr val="549C3B"/>
                </a:solidFill>
              </a:rPr>
              <a:t> </a:t>
            </a:r>
            <a:r>
              <a:rPr sz="5250" spc="-90" dirty="0">
                <a:solidFill>
                  <a:srgbClr val="56A02D"/>
                </a:solidFill>
              </a:rPr>
              <a:t>actions</a:t>
            </a:r>
            <a:endParaRPr sz="5250"/>
          </a:p>
          <a:p>
            <a:pPr marL="2659380">
              <a:lnSpc>
                <a:spcPts val="3890"/>
              </a:lnSpc>
            </a:pPr>
            <a:r>
              <a:rPr sz="3450" spc="-50" dirty="0">
                <a:solidFill>
                  <a:srgbClr val="50A72A"/>
                </a:solidFill>
              </a:rPr>
              <a:t>(court</a:t>
            </a:r>
            <a:r>
              <a:rPr sz="3450" spc="310" dirty="0">
                <a:solidFill>
                  <a:srgbClr val="50A72A"/>
                </a:solidFill>
              </a:rPr>
              <a:t> </a:t>
            </a:r>
            <a:r>
              <a:rPr sz="3450" spc="-55" dirty="0">
                <a:solidFill>
                  <a:srgbClr val="4B9A36"/>
                </a:solidFill>
              </a:rPr>
              <a:t>terme)</a:t>
            </a:r>
            <a:endParaRPr sz="34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227" y="832103"/>
            <a:ext cx="9907523" cy="589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5" y="4311396"/>
            <a:ext cx="384047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814" y="1415288"/>
            <a:ext cx="6595109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4FAA33"/>
                </a:solidFill>
              </a:rPr>
              <a:t>ETUDE </a:t>
            </a:r>
            <a:r>
              <a:rPr sz="2400" spc="-60" dirty="0">
                <a:solidFill>
                  <a:srgbClr val="3B9E49"/>
                </a:solidFill>
              </a:rPr>
              <a:t>COMPARATIVE </a:t>
            </a:r>
            <a:r>
              <a:rPr sz="2400" spc="50" dirty="0">
                <a:solidFill>
                  <a:srgbClr val="54AC46"/>
                </a:solidFill>
              </a:rPr>
              <a:t>DE</a:t>
            </a:r>
            <a:r>
              <a:rPr sz="2400" spc="-75" dirty="0">
                <a:solidFill>
                  <a:srgbClr val="54AC46"/>
                </a:solidFill>
              </a:rPr>
              <a:t> </a:t>
            </a:r>
            <a:r>
              <a:rPr sz="2400" spc="-130" dirty="0">
                <a:solidFill>
                  <a:srgbClr val="46953F"/>
                </a:solidFill>
              </a:rPr>
              <a:t>COMMUNES</a:t>
            </a:r>
            <a:endParaRPr sz="2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dirty="0">
                <a:solidFill>
                  <a:srgbClr val="000000"/>
                </a:solidFill>
              </a:rPr>
              <a:t>Comines </a:t>
            </a:r>
            <a:r>
              <a:rPr sz="1450" spc="-20" dirty="0">
                <a:solidFill>
                  <a:srgbClr val="000000"/>
                </a:solidFill>
              </a:rPr>
              <a:t>Warneton, </a:t>
            </a:r>
            <a:r>
              <a:rPr sz="1450" spc="-15" dirty="0">
                <a:solidFill>
                  <a:srgbClr val="000000"/>
                </a:solidFill>
              </a:rPr>
              <a:t>Manage, </a:t>
            </a:r>
            <a:r>
              <a:rPr sz="1450" spc="25" dirty="0">
                <a:solidFill>
                  <a:srgbClr val="000000"/>
                </a:solidFill>
              </a:rPr>
              <a:t>Saint-Ghislain, </a:t>
            </a:r>
            <a:r>
              <a:rPr sz="1450" dirty="0">
                <a:solidFill>
                  <a:srgbClr val="111111"/>
                </a:solidFill>
              </a:rPr>
              <a:t>Tubize </a:t>
            </a:r>
            <a:r>
              <a:rPr sz="1450" spc="10" dirty="0">
                <a:solidFill>
                  <a:srgbClr val="000000"/>
                </a:solidFill>
              </a:rPr>
              <a:t>Enghien, </a:t>
            </a:r>
            <a:r>
              <a:rPr sz="1450" spc="15" dirty="0">
                <a:solidFill>
                  <a:srgbClr val="000000"/>
                </a:solidFill>
              </a:rPr>
              <a:t>Nivelles </a:t>
            </a:r>
            <a:r>
              <a:rPr sz="1450" spc="55" dirty="0">
                <a:solidFill>
                  <a:srgbClr val="424242"/>
                </a:solidFill>
              </a:rPr>
              <a:t>et </a:t>
            </a:r>
            <a:r>
              <a:rPr sz="1450" spc="60" dirty="0">
                <a:solidFill>
                  <a:srgbClr val="111111"/>
                </a:solidFill>
              </a:rPr>
              <a:t>La</a:t>
            </a:r>
            <a:r>
              <a:rPr sz="1450" spc="-180" dirty="0">
                <a:solidFill>
                  <a:srgbClr val="111111"/>
                </a:solidFill>
              </a:rPr>
              <a:t> </a:t>
            </a:r>
            <a:r>
              <a:rPr sz="1450" spc="20" dirty="0">
                <a:solidFill>
                  <a:srgbClr val="000000"/>
                </a:solidFill>
              </a:rPr>
              <a:t>Louviére</a:t>
            </a:r>
            <a:endParaRPr sz="1450"/>
          </a:p>
        </p:txBody>
      </p:sp>
      <p:sp>
        <p:nvSpPr>
          <p:cNvPr id="5" name="object 5"/>
          <p:cNvSpPr txBox="1"/>
          <p:nvPr/>
        </p:nvSpPr>
        <p:spPr>
          <a:xfrm>
            <a:off x="718975" y="2322322"/>
            <a:ext cx="7181850" cy="3496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700" spc="35" dirty="0">
                <a:latin typeface="Calibri"/>
                <a:cs typeface="Calibri"/>
              </a:rPr>
              <a:t>L’ANALYSE </a:t>
            </a:r>
            <a:r>
              <a:rPr sz="1700" spc="-15" dirty="0">
                <a:latin typeface="Calibri"/>
                <a:cs typeface="Calibri"/>
              </a:rPr>
              <a:t>DES </a:t>
            </a:r>
            <a:r>
              <a:rPr sz="1700" spc="35" dirty="0">
                <a:latin typeface="Calibri"/>
                <a:cs typeface="Calibri"/>
              </a:rPr>
              <a:t>LOYERS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65" dirty="0">
                <a:latin typeface="Calibri"/>
                <a:cs typeface="Calibri"/>
              </a:rPr>
              <a:t>COMMERCIAUX</a:t>
            </a:r>
            <a:endParaRPr sz="1700">
              <a:latin typeface="Calibri"/>
              <a:cs typeface="Calibri"/>
            </a:endParaRPr>
          </a:p>
          <a:p>
            <a:pPr marL="309245" marR="5080" indent="-3810">
              <a:lnSpc>
                <a:spcPct val="82500"/>
              </a:lnSpc>
              <a:spcBef>
                <a:spcPts val="880"/>
              </a:spcBef>
            </a:pPr>
            <a:r>
              <a:rPr sz="1600" spc="15" dirty="0">
                <a:latin typeface="Calibri"/>
                <a:cs typeface="Calibri"/>
              </a:rPr>
              <a:t>Les </a:t>
            </a:r>
            <a:r>
              <a:rPr sz="1600" spc="-50" dirty="0">
                <a:latin typeface="Calibri"/>
                <a:cs typeface="Calibri"/>
              </a:rPr>
              <a:t>communes </a:t>
            </a:r>
            <a:r>
              <a:rPr sz="1600" spc="-30" dirty="0">
                <a:latin typeface="Calibri"/>
                <a:cs typeface="Calibri"/>
              </a:rPr>
              <a:t>du </a:t>
            </a:r>
            <a:r>
              <a:rPr sz="1600" spc="-20" dirty="0">
                <a:latin typeface="Calibri"/>
                <a:cs typeface="Calibri"/>
              </a:rPr>
              <a:t>Brabant wallon </a:t>
            </a:r>
            <a:r>
              <a:rPr sz="1600" spc="-5" dirty="0">
                <a:latin typeface="Calibri"/>
                <a:cs typeface="Calibri"/>
              </a:rPr>
              <a:t>(Nivelles </a:t>
            </a:r>
            <a:r>
              <a:rPr sz="1600" spc="30" dirty="0">
                <a:latin typeface="Calibri"/>
                <a:cs typeface="Calibri"/>
              </a:rPr>
              <a:t>et </a:t>
            </a:r>
            <a:r>
              <a:rPr sz="1600" spc="-20" dirty="0">
                <a:latin typeface="Calibri"/>
                <a:cs typeface="Calibri"/>
              </a:rPr>
              <a:t>Tubize) </a:t>
            </a:r>
            <a:r>
              <a:rPr sz="1600" spc="30" dirty="0">
                <a:latin typeface="Calibri"/>
                <a:cs typeface="Calibri"/>
              </a:rPr>
              <a:t>et </a:t>
            </a:r>
            <a:r>
              <a:rPr sz="1600" dirty="0">
                <a:latin typeface="Calibri"/>
                <a:cs typeface="Calibri"/>
              </a:rPr>
              <a:t>les </a:t>
            </a:r>
            <a:r>
              <a:rPr sz="1600" spc="-5" dirty="0">
                <a:latin typeface="Calibri"/>
                <a:cs typeface="Calibri"/>
              </a:rPr>
              <a:t>frontaliéres </a:t>
            </a:r>
            <a:r>
              <a:rPr sz="1600" spc="-30" dirty="0">
                <a:latin typeface="Calibri"/>
                <a:cs typeface="Calibri"/>
              </a:rPr>
              <a:t>(Comines)  </a:t>
            </a:r>
            <a:r>
              <a:rPr sz="1600" spc="-35" dirty="0">
                <a:latin typeface="Calibri"/>
                <a:cs typeface="Calibri"/>
              </a:rPr>
              <a:t>ont </a:t>
            </a:r>
            <a:r>
              <a:rPr sz="1600" spc="-20" dirty="0">
                <a:latin typeface="Calibri"/>
                <a:cs typeface="Calibri"/>
              </a:rPr>
              <a:t>des loyers </a:t>
            </a:r>
            <a:r>
              <a:rPr sz="1600" spc="-15" dirty="0">
                <a:latin typeface="Calibri"/>
                <a:cs typeface="Calibri"/>
              </a:rPr>
              <a:t>commerciaux assez </a:t>
            </a:r>
            <a:r>
              <a:rPr sz="1600" dirty="0">
                <a:latin typeface="Calibri"/>
                <a:cs typeface="Calibri"/>
              </a:rPr>
              <a:t>élevés, </a:t>
            </a:r>
            <a:r>
              <a:rPr sz="1600" spc="-30" dirty="0">
                <a:latin typeface="Calibri"/>
                <a:cs typeface="Calibri"/>
              </a:rPr>
              <a:t>dépassant </a:t>
            </a:r>
            <a:r>
              <a:rPr sz="1600" spc="-35" dirty="0">
                <a:latin typeface="Calibri"/>
                <a:cs typeface="Calibri"/>
              </a:rPr>
              <a:t>souvent </a:t>
            </a:r>
            <a:r>
              <a:rPr sz="1600" dirty="0">
                <a:latin typeface="Calibri"/>
                <a:cs typeface="Calibri"/>
              </a:rPr>
              <a:t>les </a:t>
            </a:r>
            <a:r>
              <a:rPr sz="1600" spc="-60" dirty="0">
                <a:latin typeface="Calibri"/>
                <a:cs typeface="Calibri"/>
              </a:rPr>
              <a:t>12 </a:t>
            </a:r>
            <a:r>
              <a:rPr sz="2400" spc="-30" baseline="-3472" dirty="0">
                <a:latin typeface="Calibri"/>
                <a:cs typeface="Calibri"/>
              </a:rPr>
              <a:t>€/ </a:t>
            </a:r>
            <a:r>
              <a:rPr sz="2400" baseline="-5208" dirty="0">
                <a:latin typeface="Calibri"/>
                <a:cs typeface="Calibri"/>
              </a:rPr>
              <a:t>m</a:t>
            </a:r>
            <a:r>
              <a:rPr sz="1575" baseline="15873" dirty="0">
                <a:latin typeface="Calibri"/>
                <a:cs typeface="Calibri"/>
              </a:rPr>
              <a:t>2 </a:t>
            </a:r>
            <a:r>
              <a:rPr sz="1600" spc="-5" dirty="0">
                <a:latin typeface="Calibri"/>
                <a:cs typeface="Calibri"/>
              </a:rPr>
              <a:t>(et </a:t>
            </a:r>
            <a:r>
              <a:rPr sz="1600" spc="-20" dirty="0">
                <a:latin typeface="Calibri"/>
                <a:cs typeface="Calibri"/>
              </a:rPr>
              <a:t>plus  </a:t>
            </a:r>
            <a:r>
              <a:rPr sz="1600" spc="-45" dirty="0">
                <a:latin typeface="Calibri"/>
                <a:cs typeface="Calibri"/>
              </a:rPr>
              <a:t>en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30" dirty="0">
                <a:latin typeface="Calibri"/>
                <a:cs typeface="Calibri"/>
              </a:rPr>
              <a:t>centre-ville).</a:t>
            </a:r>
            <a:endParaRPr sz="1600">
              <a:latin typeface="Calibri"/>
              <a:cs typeface="Calibri"/>
            </a:endParaRPr>
          </a:p>
          <a:p>
            <a:pPr marL="309245" marR="109220" indent="-287655">
              <a:lnSpc>
                <a:spcPts val="1580"/>
              </a:lnSpc>
              <a:spcBef>
                <a:spcPts val="795"/>
              </a:spcBef>
              <a:tabLst>
                <a:tab pos="306070" algn="l"/>
              </a:tabLst>
            </a:pPr>
            <a:r>
              <a:rPr sz="1600" spc="-275" dirty="0">
                <a:solidFill>
                  <a:srgbClr val="59A831"/>
                </a:solidFill>
                <a:latin typeface="Calibri"/>
                <a:cs typeface="Calibri"/>
              </a:rPr>
              <a:t>x•	</a:t>
            </a:r>
            <a:r>
              <a:rPr sz="1600" spc="-20" dirty="0">
                <a:latin typeface="Calibri"/>
                <a:cs typeface="Calibri"/>
              </a:rPr>
              <a:t>En </a:t>
            </a:r>
            <a:r>
              <a:rPr sz="1600" spc="15" dirty="0">
                <a:latin typeface="Calibri"/>
                <a:cs typeface="Calibri"/>
              </a:rPr>
              <a:t>calculant </a:t>
            </a:r>
            <a:r>
              <a:rPr sz="1600" spc="-30" dirty="0">
                <a:latin typeface="Calibri"/>
                <a:cs typeface="Calibri"/>
              </a:rPr>
              <a:t>une </a:t>
            </a:r>
            <a:r>
              <a:rPr sz="1600" spc="-40" dirty="0">
                <a:latin typeface="Calibri"/>
                <a:cs typeface="Calibri"/>
              </a:rPr>
              <a:t>moyenne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45" dirty="0">
                <a:latin typeface="Calibri"/>
                <a:cs typeface="Calibri"/>
              </a:rPr>
              <a:t>foyer </a:t>
            </a:r>
            <a:r>
              <a:rPr sz="1600" spc="-5" dirty="0">
                <a:latin typeface="Calibri"/>
                <a:cs typeface="Calibri"/>
              </a:rPr>
              <a:t>commercial </a:t>
            </a:r>
            <a:r>
              <a:rPr sz="1600" spc="-25" dirty="0">
                <a:latin typeface="Calibri"/>
                <a:cs typeface="Calibri"/>
              </a:rPr>
              <a:t>mensuel </a:t>
            </a:r>
            <a:r>
              <a:rPr sz="1600" spc="-45" dirty="0">
                <a:latin typeface="Calibri"/>
                <a:cs typeface="Calibri"/>
              </a:rPr>
              <a:t>pour </a:t>
            </a:r>
            <a:r>
              <a:rPr sz="1600" spc="20" dirty="0">
                <a:latin typeface="Calibri"/>
                <a:cs typeface="Calibri"/>
              </a:rPr>
              <a:t>les </a:t>
            </a:r>
            <a:r>
              <a:rPr sz="1600" spc="-65" dirty="0">
                <a:latin typeface="Calibri"/>
                <a:cs typeface="Calibri"/>
              </a:rPr>
              <a:t>4 </a:t>
            </a:r>
            <a:r>
              <a:rPr sz="1600" spc="-50" dirty="0">
                <a:latin typeface="Calibri"/>
                <a:cs typeface="Calibri"/>
              </a:rPr>
              <a:t>communes  </a:t>
            </a:r>
            <a:r>
              <a:rPr sz="1600" spc="-20" dirty="0">
                <a:latin typeface="Calibri"/>
                <a:cs typeface="Calibri"/>
              </a:rPr>
              <a:t>comparables </a:t>
            </a:r>
            <a:r>
              <a:rPr sz="1600" spc="50" dirty="0">
                <a:latin typeface="Calibri"/>
                <a:cs typeface="Calibri"/>
              </a:rPr>
              <a:t>(Cosines, </a:t>
            </a:r>
            <a:r>
              <a:rPr sz="1600" spc="-45" dirty="0">
                <a:latin typeface="Calibri"/>
                <a:cs typeface="Calibri"/>
              </a:rPr>
              <a:t>Manage, </a:t>
            </a:r>
            <a:r>
              <a:rPr sz="1600" spc="5" dirty="0">
                <a:latin typeface="Calibri"/>
                <a:cs typeface="Calibri"/>
              </a:rPr>
              <a:t>Saint-Ghislain </a:t>
            </a:r>
            <a:r>
              <a:rPr sz="1600" spc="10" dirty="0">
                <a:latin typeface="Calibri"/>
                <a:cs typeface="Calibri"/>
              </a:rPr>
              <a:t>et </a:t>
            </a:r>
            <a:r>
              <a:rPr sz="1600" spc="-15" dirty="0">
                <a:latin typeface="Calibri"/>
                <a:cs typeface="Calibri"/>
              </a:rPr>
              <a:t>Tubize), </a:t>
            </a:r>
            <a:r>
              <a:rPr sz="1600" spc="-60" dirty="0">
                <a:latin typeface="Calibri"/>
                <a:cs typeface="Calibri"/>
              </a:rPr>
              <a:t>nous </a:t>
            </a:r>
            <a:r>
              <a:rPr sz="1600" spc="-35" dirty="0">
                <a:latin typeface="Calibri"/>
                <a:cs typeface="Calibri"/>
              </a:rPr>
              <a:t>avons </a:t>
            </a:r>
            <a:r>
              <a:rPr sz="1600" spc="-30" dirty="0">
                <a:latin typeface="Calibri"/>
                <a:cs typeface="Calibri"/>
              </a:rPr>
              <a:t>une </a:t>
            </a:r>
            <a:r>
              <a:rPr sz="1600" spc="20" dirty="0">
                <a:solidFill>
                  <a:srgbClr val="AC5E49"/>
                </a:solidFill>
                <a:latin typeface="Calibri"/>
                <a:cs typeface="Calibri"/>
              </a:rPr>
              <a:t>valeur  </a:t>
            </a:r>
            <a:r>
              <a:rPr sz="1600" spc="10" dirty="0">
                <a:solidFill>
                  <a:srgbClr val="5E2113"/>
                </a:solidFill>
                <a:latin typeface="Calibri"/>
                <a:cs typeface="Calibri"/>
              </a:rPr>
              <a:t>de </a:t>
            </a:r>
            <a:r>
              <a:rPr sz="1600" spc="50" dirty="0">
                <a:solidFill>
                  <a:srgbClr val="803833"/>
                </a:solidFill>
                <a:latin typeface="Calibri"/>
                <a:cs typeface="Calibri"/>
              </a:rPr>
              <a:t>référence </a:t>
            </a:r>
            <a:r>
              <a:rPr sz="1600" spc="10" dirty="0">
                <a:solidFill>
                  <a:srgbClr val="70342F"/>
                </a:solidFill>
                <a:latin typeface="Calibri"/>
                <a:cs typeface="Calibri"/>
              </a:rPr>
              <a:t>pour </a:t>
            </a:r>
            <a:r>
              <a:rPr sz="1600" spc="35" dirty="0">
                <a:solidFill>
                  <a:srgbClr val="A15D41"/>
                </a:solidFill>
                <a:latin typeface="Calibri"/>
                <a:cs typeface="Calibri"/>
              </a:rPr>
              <a:t>Lessines </a:t>
            </a:r>
            <a:r>
              <a:rPr sz="1600" spc="10" dirty="0">
                <a:solidFill>
                  <a:srgbClr val="824226"/>
                </a:solidFill>
                <a:latin typeface="Calibri"/>
                <a:cs typeface="Calibri"/>
              </a:rPr>
              <a:t>de </a:t>
            </a:r>
            <a:r>
              <a:rPr sz="1600" spc="5" dirty="0">
                <a:solidFill>
                  <a:srgbClr val="743D38"/>
                </a:solidFill>
                <a:latin typeface="Calibri"/>
                <a:cs typeface="Calibri"/>
              </a:rPr>
              <a:t>: </a:t>
            </a:r>
            <a:r>
              <a:rPr sz="1600" spc="65" dirty="0">
                <a:solidFill>
                  <a:srgbClr val="B55944"/>
                </a:solidFill>
                <a:latin typeface="Calibri"/>
                <a:cs typeface="Calibri"/>
              </a:rPr>
              <a:t>9,82 </a:t>
            </a:r>
            <a:r>
              <a:rPr sz="2400" spc="7" baseline="-3472" dirty="0">
                <a:solidFill>
                  <a:srgbClr val="161616"/>
                </a:solidFill>
                <a:latin typeface="Calibri"/>
                <a:cs typeface="Calibri"/>
              </a:rPr>
              <a:t>€/m</a:t>
            </a:r>
            <a:r>
              <a:rPr sz="1575" spc="7" baseline="15873" dirty="0">
                <a:solidFill>
                  <a:srgbClr val="161616"/>
                </a:solidFill>
                <a:latin typeface="Calibri"/>
                <a:cs typeface="Calibri"/>
              </a:rPr>
              <a:t>2 </a:t>
            </a:r>
            <a:r>
              <a:rPr sz="1600" spc="50" dirty="0">
                <a:solidFill>
                  <a:srgbClr val="B5523B"/>
                </a:solidFill>
                <a:latin typeface="Calibri"/>
                <a:cs typeface="Calibri"/>
              </a:rPr>
              <a:t>et </a:t>
            </a:r>
            <a:r>
              <a:rPr sz="1600" spc="40" dirty="0">
                <a:solidFill>
                  <a:srgbClr val="57311C"/>
                </a:solidFill>
                <a:latin typeface="Calibri"/>
                <a:cs typeface="Calibri"/>
              </a:rPr>
              <a:t>max. </a:t>
            </a:r>
            <a:r>
              <a:rPr sz="1600" spc="35" dirty="0">
                <a:solidFill>
                  <a:srgbClr val="6B3834"/>
                </a:solidFill>
                <a:latin typeface="Calibri"/>
                <a:cs typeface="Calibri"/>
              </a:rPr>
              <a:t>10,76 </a:t>
            </a:r>
            <a:r>
              <a:rPr sz="2400" baseline="-3472" dirty="0">
                <a:solidFill>
                  <a:srgbClr val="A5562B"/>
                </a:solidFill>
                <a:latin typeface="Calibri"/>
                <a:cs typeface="Calibri"/>
              </a:rPr>
              <a:t>€/m</a:t>
            </a:r>
            <a:r>
              <a:rPr sz="1575" baseline="15873" dirty="0">
                <a:solidFill>
                  <a:srgbClr val="A5562B"/>
                </a:solidFill>
                <a:latin typeface="Calibri"/>
                <a:cs typeface="Calibri"/>
              </a:rPr>
              <a:t>2 </a:t>
            </a:r>
            <a:r>
              <a:rPr sz="1600" dirty="0">
                <a:solidFill>
                  <a:srgbClr val="4B1600"/>
                </a:solidFill>
                <a:latin typeface="Calibri"/>
                <a:cs typeface="Calibri"/>
              </a:rPr>
              <a:t>dans </a:t>
            </a:r>
            <a:r>
              <a:rPr sz="1600" spc="35" dirty="0">
                <a:solidFill>
                  <a:srgbClr val="6B2A2A"/>
                </a:solidFill>
                <a:latin typeface="Calibri"/>
                <a:cs typeface="Calibri"/>
              </a:rPr>
              <a:t>Ie</a:t>
            </a:r>
            <a:r>
              <a:rPr sz="1600" spc="335" dirty="0">
                <a:solidFill>
                  <a:srgbClr val="6B2A2A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A14F56"/>
                </a:solidFill>
                <a:latin typeface="Calibri"/>
                <a:cs typeface="Calibri"/>
              </a:rPr>
              <a:t>centre</a:t>
            </a:r>
            <a:endParaRPr sz="1600">
              <a:latin typeface="Calibri"/>
              <a:cs typeface="Calibri"/>
            </a:endParaRPr>
          </a:p>
          <a:p>
            <a:pPr marL="304800" marR="67945" indent="1270">
              <a:lnSpc>
                <a:spcPts val="1620"/>
              </a:lnSpc>
              <a:spcBef>
                <a:spcPts val="805"/>
              </a:spcBef>
            </a:pPr>
            <a:r>
              <a:rPr sz="1600" dirty="0">
                <a:latin typeface="Calibri"/>
                <a:cs typeface="Calibri"/>
              </a:rPr>
              <a:t>L’analyse qualitative </a:t>
            </a:r>
            <a:r>
              <a:rPr sz="1600" spc="-25" dirty="0">
                <a:latin typeface="Calibri"/>
                <a:cs typeface="Calibri"/>
              </a:rPr>
              <a:t>(entretJens </a:t>
            </a:r>
            <a:r>
              <a:rPr sz="1600" spc="-5" dirty="0">
                <a:latin typeface="Calibri"/>
                <a:cs typeface="Calibri"/>
              </a:rPr>
              <a:t>téléphoniques) </a:t>
            </a:r>
            <a:r>
              <a:rPr sz="1600" spc="75" dirty="0">
                <a:latin typeface="Calibri"/>
                <a:cs typeface="Calibri"/>
              </a:rPr>
              <a:t>a </a:t>
            </a:r>
            <a:r>
              <a:rPr sz="1600" spc="-25" dirty="0">
                <a:latin typeface="Calibri"/>
                <a:cs typeface="Calibri"/>
              </a:rPr>
              <a:t>démontré </a:t>
            </a:r>
            <a:r>
              <a:rPr sz="1600" spc="-30" dirty="0">
                <a:latin typeface="Calibri"/>
                <a:cs typeface="Calibri"/>
              </a:rPr>
              <a:t>que </a:t>
            </a:r>
            <a:r>
              <a:rPr sz="1600" dirty="0">
                <a:latin typeface="Calibri"/>
                <a:cs typeface="Calibri"/>
              </a:rPr>
              <a:t>ces </a:t>
            </a:r>
            <a:r>
              <a:rPr sz="1600" spc="20" dirty="0">
                <a:latin typeface="Calibri"/>
                <a:cs typeface="Calibri"/>
              </a:rPr>
              <a:t>prix </a:t>
            </a:r>
            <a:r>
              <a:rPr sz="1600" spc="-30" dirty="0">
                <a:latin typeface="Calibri"/>
                <a:cs typeface="Calibri"/>
              </a:rPr>
              <a:t>peuvent  </a:t>
            </a:r>
            <a:r>
              <a:rPr sz="1600" spc="15" dirty="0">
                <a:latin typeface="Calibri"/>
                <a:cs typeface="Calibri"/>
              </a:rPr>
              <a:t>étre </a:t>
            </a:r>
            <a:r>
              <a:rPr sz="1600" spc="-20" dirty="0">
                <a:latin typeface="Calibri"/>
                <a:cs typeface="Calibri"/>
              </a:rPr>
              <a:t>diminués, </a:t>
            </a:r>
            <a:r>
              <a:rPr sz="1600" spc="75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travers </a:t>
            </a:r>
            <a:r>
              <a:rPr sz="1600" spc="-20" dirty="0">
                <a:latin typeface="Calibri"/>
                <a:cs typeface="Calibri"/>
              </a:rPr>
              <a:t>plusieurs </a:t>
            </a:r>
            <a:r>
              <a:rPr sz="1600" spc="-15" dirty="0">
                <a:latin typeface="Calibri"/>
                <a:cs typeface="Calibri"/>
              </a:rPr>
              <a:t>exemples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C0C0C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638175">
              <a:lnSpc>
                <a:spcPct val="100000"/>
              </a:lnSpc>
              <a:spcBef>
                <a:spcPts val="645"/>
              </a:spcBef>
            </a:pPr>
            <a:r>
              <a:rPr sz="1300" spc="10" dirty="0">
                <a:latin typeface="Calibri"/>
                <a:cs typeface="Calibri"/>
              </a:rPr>
              <a:t>Manage </a:t>
            </a:r>
            <a:r>
              <a:rPr sz="1300" spc="25" dirty="0">
                <a:latin typeface="Calibri"/>
                <a:cs typeface="Calibri"/>
              </a:rPr>
              <a:t>loue </a:t>
            </a:r>
            <a:r>
              <a:rPr sz="1300" spc="30" dirty="0">
                <a:latin typeface="Calibri"/>
                <a:cs typeface="Calibri"/>
              </a:rPr>
              <a:t>une </a:t>
            </a:r>
            <a:r>
              <a:rPr sz="1300" spc="60" dirty="0">
                <a:latin typeface="Calibri"/>
                <a:cs typeface="Calibri"/>
              </a:rPr>
              <a:t>cellule </a:t>
            </a:r>
            <a:r>
              <a:rPr sz="1300" spc="35" dirty="0">
                <a:latin typeface="Calibri"/>
                <a:cs typeface="Calibri"/>
              </a:rPr>
              <a:t>commerciale </a:t>
            </a:r>
            <a:r>
              <a:rPr sz="1300" spc="40" dirty="0">
                <a:solidFill>
                  <a:srgbClr val="0C0C0C"/>
                </a:solidFill>
                <a:latin typeface="Calibri"/>
                <a:cs typeface="Calibri"/>
              </a:rPr>
              <a:t>a </a:t>
            </a:r>
            <a:r>
              <a:rPr sz="1300" spc="30" dirty="0">
                <a:latin typeface="Calibri"/>
                <a:cs typeface="Calibri"/>
              </a:rPr>
              <a:t>un restaurateur </a:t>
            </a:r>
            <a:r>
              <a:rPr sz="1300" spc="25" dirty="0">
                <a:latin typeface="Calibri"/>
                <a:cs typeface="Calibri"/>
              </a:rPr>
              <a:t>pour </a:t>
            </a:r>
            <a:r>
              <a:rPr sz="1300" spc="35" dirty="0">
                <a:latin typeface="Calibri"/>
                <a:cs typeface="Calibri"/>
              </a:rPr>
              <a:t>5,8 </a:t>
            </a:r>
            <a:r>
              <a:rPr sz="1300" spc="20" dirty="0">
                <a:latin typeface="Calibri"/>
                <a:cs typeface="Calibri"/>
              </a:rPr>
              <a:t>€/ m' </a:t>
            </a:r>
            <a:r>
              <a:rPr sz="1300" spc="40" dirty="0">
                <a:latin typeface="Calibri"/>
                <a:cs typeface="Calibri"/>
              </a:rPr>
              <a:t>par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spc="25" dirty="0">
                <a:latin typeface="Calibri"/>
                <a:cs typeface="Calibri"/>
              </a:rPr>
              <a:t>mois.</a:t>
            </a:r>
            <a:endParaRPr sz="1300">
              <a:latin typeface="Calibri"/>
              <a:cs typeface="Calibri"/>
            </a:endParaRPr>
          </a:p>
          <a:p>
            <a:pPr marL="644525" marR="250825" indent="-233045">
              <a:lnSpc>
                <a:spcPts val="1400"/>
              </a:lnSpc>
              <a:spcBef>
                <a:spcPts val="850"/>
              </a:spcBef>
              <a:tabLst>
                <a:tab pos="646430" algn="l"/>
              </a:tabLst>
            </a:pPr>
            <a:r>
              <a:rPr sz="1400" spc="-330" dirty="0">
                <a:solidFill>
                  <a:srgbClr val="46A831"/>
                </a:solidFill>
                <a:latin typeface="Calibri"/>
                <a:cs typeface="Calibri"/>
              </a:rPr>
              <a:t>#•		</a:t>
            </a:r>
            <a:r>
              <a:rPr sz="1400" dirty="0">
                <a:latin typeface="Calibri"/>
                <a:cs typeface="Calibri"/>
              </a:rPr>
              <a:t>Prix </a:t>
            </a:r>
            <a:r>
              <a:rPr sz="1400" spc="-40" dirty="0">
                <a:latin typeface="Calibri"/>
                <a:cs typeface="Calibri"/>
              </a:rPr>
              <a:t>moyen </a:t>
            </a:r>
            <a:r>
              <a:rPr sz="1400" spc="-35" dirty="0">
                <a:latin typeface="Calibri"/>
                <a:cs typeface="Calibri"/>
              </a:rPr>
              <a:t>pour </a:t>
            </a:r>
            <a:r>
              <a:rPr sz="1400" spc="-25" dirty="0">
                <a:latin typeface="Calibri"/>
                <a:cs typeface="Calibri"/>
              </a:rPr>
              <a:t>des </a:t>
            </a:r>
            <a:r>
              <a:rPr sz="1400" spc="5" dirty="0">
                <a:latin typeface="Calibri"/>
                <a:cs typeface="Calibri"/>
              </a:rPr>
              <a:t>cellules </a:t>
            </a:r>
            <a:r>
              <a:rPr sz="1400" spc="-20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centre-wife </a:t>
            </a:r>
            <a:r>
              <a:rPr sz="1400" spc="5" dirty="0">
                <a:latin typeface="Calibri"/>
                <a:cs typeface="Calibri"/>
              </a:rPr>
              <a:t>a </a:t>
            </a:r>
            <a:r>
              <a:rPr sz="1400" spc="-30" dirty="0">
                <a:latin typeface="Calibri"/>
                <a:cs typeface="Calibri"/>
              </a:rPr>
              <a:t>Comines </a:t>
            </a:r>
            <a:r>
              <a:rPr sz="1400" spc="-50" dirty="0">
                <a:solidFill>
                  <a:srgbClr val="0C0C0C"/>
                </a:solidFill>
                <a:latin typeface="Calibri"/>
                <a:cs typeface="Calibri"/>
              </a:rPr>
              <a:t>= </a:t>
            </a:r>
            <a:r>
              <a:rPr sz="1400" dirty="0">
                <a:latin typeface="Calibri"/>
                <a:cs typeface="Calibri"/>
              </a:rPr>
              <a:t>7,6 </a:t>
            </a:r>
            <a:r>
              <a:rPr sz="1400" spc="55" dirty="0">
                <a:latin typeface="Calibri"/>
                <a:cs typeface="Calibri"/>
              </a:rPr>
              <a:t>€/m' </a:t>
            </a:r>
            <a:r>
              <a:rPr sz="1400" spc="-5" dirty="0">
                <a:latin typeface="Calibri"/>
                <a:cs typeface="Calibri"/>
              </a:rPr>
              <a:t>percu </a:t>
            </a:r>
            <a:r>
              <a:rPr sz="1400" spc="-40" dirty="0">
                <a:latin typeface="Calibri"/>
                <a:cs typeface="Calibri"/>
              </a:rPr>
              <a:t>comme trop  </a:t>
            </a:r>
            <a:r>
              <a:rPr sz="1400" spc="10" dirty="0">
                <a:latin typeface="Calibri"/>
                <a:cs typeface="Calibri"/>
              </a:rPr>
              <a:t>élevé </a:t>
            </a:r>
            <a:r>
              <a:rPr sz="1400" spc="-5" dirty="0">
                <a:latin typeface="Calibri"/>
                <a:cs typeface="Calibri"/>
              </a:rPr>
              <a:t>suite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10" dirty="0">
                <a:latin typeface="Calibri"/>
                <a:cs typeface="Calibri"/>
              </a:rPr>
              <a:t>l’influence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frontaliere.</a:t>
            </a:r>
            <a:endParaRPr sz="1400">
              <a:latin typeface="Calibri"/>
              <a:cs typeface="Calibri"/>
            </a:endParaRPr>
          </a:p>
          <a:p>
            <a:pPr marL="641985" marR="473075">
              <a:lnSpc>
                <a:spcPts val="1400"/>
              </a:lnSpc>
              <a:spcBef>
                <a:spcPts val="840"/>
              </a:spcBef>
            </a:pPr>
            <a:r>
              <a:rPr sz="1400" spc="-25" dirty="0">
                <a:latin typeface="Calibri"/>
                <a:cs typeface="Calibri"/>
              </a:rPr>
              <a:t>Recours au </a:t>
            </a:r>
            <a:r>
              <a:rPr sz="1400" spc="-35" dirty="0">
                <a:latin typeface="Calibri"/>
                <a:cs typeface="Calibri"/>
              </a:rPr>
              <a:t>pop-up </a:t>
            </a:r>
            <a:r>
              <a:rPr sz="1400" spc="-25" dirty="0">
                <a:latin typeface="Calibri"/>
                <a:cs typeface="Calibri"/>
              </a:rPr>
              <a:t>stores a des </a:t>
            </a:r>
            <a:r>
              <a:rPr sz="1400" spc="5" dirty="0">
                <a:latin typeface="Calibri"/>
                <a:cs typeface="Calibri"/>
              </a:rPr>
              <a:t>tarifs </a:t>
            </a:r>
            <a:r>
              <a:rPr sz="1400" dirty="0">
                <a:latin typeface="Calibri"/>
                <a:cs typeface="Calibri"/>
              </a:rPr>
              <a:t>avantageux, </a:t>
            </a:r>
            <a:r>
              <a:rPr sz="1400" spc="-40" dirty="0">
                <a:latin typeface="Calibri"/>
                <a:cs typeface="Calibri"/>
              </a:rPr>
              <a:t>comme </a:t>
            </a:r>
            <a:r>
              <a:rPr sz="1400" spc="30" dirty="0">
                <a:latin typeface="Calibri"/>
                <a:cs typeface="Calibri"/>
              </a:rPr>
              <a:t>ie </a:t>
            </a:r>
            <a:r>
              <a:rPr sz="1400" spc="-20" dirty="0">
                <a:latin typeface="Calibri"/>
                <a:cs typeface="Calibri"/>
              </a:rPr>
              <a:t>font </a:t>
            </a:r>
            <a:r>
              <a:rPr sz="1400" spc="10" dirty="0">
                <a:latin typeface="Calibri"/>
                <a:cs typeface="Calibri"/>
              </a:rPr>
              <a:t>Saint-Ghislain </a:t>
            </a:r>
            <a:r>
              <a:rPr sz="1400" spc="35" dirty="0">
                <a:latin typeface="Calibri"/>
                <a:cs typeface="Calibri"/>
              </a:rPr>
              <a:t>et  </a:t>
            </a:r>
            <a:r>
              <a:rPr sz="1400" dirty="0">
                <a:latin typeface="Calibri"/>
                <a:cs typeface="Calibri"/>
              </a:rPr>
              <a:t>Lessines.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" y="864108"/>
            <a:ext cx="10524743" cy="5879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864" y="4000500"/>
            <a:ext cx="8387080" cy="19304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510" marR="5080">
              <a:lnSpc>
                <a:spcPct val="90900"/>
              </a:lnSpc>
              <a:spcBef>
                <a:spcPts val="285"/>
              </a:spcBef>
            </a:pPr>
            <a:r>
              <a:rPr sz="1700" spc="25" dirty="0">
                <a:solidFill>
                  <a:srgbClr val="D17B59"/>
                </a:solidFill>
                <a:latin typeface="Calibri"/>
                <a:cs typeface="Calibri"/>
              </a:rPr>
              <a:t>Kit </a:t>
            </a:r>
            <a:r>
              <a:rPr sz="1700" spc="-20" dirty="0">
                <a:solidFill>
                  <a:srgbClr val="803A3F"/>
                </a:solidFill>
                <a:latin typeface="Calibri"/>
                <a:cs typeface="Calibri"/>
              </a:rPr>
              <a:t>de </a:t>
            </a:r>
            <a:r>
              <a:rPr sz="1700" spc="-15" dirty="0">
                <a:solidFill>
                  <a:srgbClr val="151515"/>
                </a:solidFill>
                <a:latin typeface="Calibri"/>
                <a:cs typeface="Calibri"/>
              </a:rPr>
              <a:t>marketing </a:t>
            </a:r>
            <a:r>
              <a:rPr sz="1700" spc="-45" dirty="0">
                <a:solidFill>
                  <a:srgbClr val="34150F"/>
                </a:solidFill>
                <a:latin typeface="Calibri"/>
                <a:cs typeface="Calibri"/>
              </a:rPr>
              <a:t>pour </a:t>
            </a:r>
            <a:r>
              <a:rPr sz="1700" dirty="0">
                <a:solidFill>
                  <a:srgbClr val="46110F"/>
                </a:solidFill>
                <a:latin typeface="Calibri"/>
                <a:cs typeface="Calibri"/>
              </a:rPr>
              <a:t>créer </a:t>
            </a:r>
            <a:r>
              <a:rPr sz="1700" spc="-30" dirty="0">
                <a:solidFill>
                  <a:srgbClr val="692628"/>
                </a:solidFill>
                <a:latin typeface="Calibri"/>
                <a:cs typeface="Calibri"/>
              </a:rPr>
              <a:t>des </a:t>
            </a:r>
            <a:r>
              <a:rPr sz="1700" spc="-5" dirty="0">
                <a:solidFill>
                  <a:srgbClr val="111111"/>
                </a:solidFill>
                <a:latin typeface="Calibri"/>
                <a:cs typeface="Calibri"/>
              </a:rPr>
              <a:t>vibes </a:t>
            </a:r>
            <a:r>
              <a:rPr sz="1700" spc="-5" dirty="0">
                <a:solidFill>
                  <a:srgbClr val="855456"/>
                </a:solidFill>
                <a:latin typeface="Calibri"/>
                <a:cs typeface="Calibri"/>
              </a:rPr>
              <a:t>fortes </a:t>
            </a:r>
            <a:r>
              <a:rPr sz="1700" spc="30" dirty="0">
                <a:solidFill>
                  <a:srgbClr val="4F1808"/>
                </a:solidFill>
                <a:latin typeface="Calibri"/>
                <a:cs typeface="Calibri"/>
              </a:rPr>
              <a:t>et </a:t>
            </a:r>
            <a:r>
              <a:rPr sz="1700" spc="-40" dirty="0">
                <a:solidFill>
                  <a:srgbClr val="69261F"/>
                </a:solidFill>
                <a:latin typeface="Calibri"/>
                <a:cs typeface="Calibri"/>
              </a:rPr>
              <a:t>dynamiques </a:t>
            </a:r>
            <a:r>
              <a:rPr sz="1700" spc="10" dirty="0">
                <a:solidFill>
                  <a:srgbClr val="752B26"/>
                </a:solidFill>
                <a:latin typeface="Calibri"/>
                <a:cs typeface="Calibri"/>
              </a:rPr>
              <a:t>et </a:t>
            </a:r>
            <a:r>
              <a:rPr sz="1700" spc="-30" dirty="0">
                <a:solidFill>
                  <a:srgbClr val="5D1D15"/>
                </a:solidFill>
                <a:latin typeface="Calibri"/>
                <a:cs typeface="Calibri"/>
              </a:rPr>
              <a:t>des </a:t>
            </a:r>
            <a:r>
              <a:rPr sz="1700" spc="-30" dirty="0">
                <a:solidFill>
                  <a:srgbClr val="601C15"/>
                </a:solidFill>
                <a:latin typeface="Calibri"/>
                <a:cs typeface="Calibri"/>
              </a:rPr>
              <a:t>économies </a:t>
            </a:r>
            <a:r>
              <a:rPr sz="1700" spc="5" dirty="0">
                <a:solidFill>
                  <a:srgbClr val="242424"/>
                </a:solidFill>
                <a:latin typeface="Calibri"/>
                <a:cs typeface="Calibri"/>
              </a:rPr>
              <a:t>locales </a:t>
            </a:r>
            <a:r>
              <a:rPr sz="1700" spc="-25" dirty="0">
                <a:solidFill>
                  <a:srgbClr val="A35956"/>
                </a:solidFill>
                <a:latin typeface="Calibri"/>
                <a:cs typeface="Calibri"/>
              </a:rPr>
              <a:t>durable  </a:t>
            </a:r>
            <a:r>
              <a:rPr sz="1700" spc="25" dirty="0">
                <a:latin typeface="Calibri"/>
                <a:cs typeface="Calibri"/>
              </a:rPr>
              <a:t>Les </a:t>
            </a:r>
            <a:r>
              <a:rPr sz="1700" spc="-60" dirty="0">
                <a:latin typeface="Calibri"/>
                <a:cs typeface="Calibri"/>
              </a:rPr>
              <a:t>entrepr1ses </a:t>
            </a:r>
            <a:r>
              <a:rPr sz="1700" spc="10" dirty="0">
                <a:latin typeface="Calibri"/>
                <a:cs typeface="Calibri"/>
              </a:rPr>
              <a:t>et </a:t>
            </a:r>
            <a:r>
              <a:rPr sz="1700" spc="-185" dirty="0">
                <a:latin typeface="Calibri"/>
                <a:cs typeface="Calibri"/>
              </a:rPr>
              <a:t>Yes </a:t>
            </a:r>
            <a:r>
              <a:rPr sz="1700" spc="-30" dirty="0">
                <a:latin typeface="Calibri"/>
                <a:cs typeface="Calibri"/>
              </a:rPr>
              <a:t>magasins indépendants </a:t>
            </a:r>
            <a:r>
              <a:rPr sz="1700" spc="-45" dirty="0">
                <a:latin typeface="Calibri"/>
                <a:cs typeface="Calibri"/>
              </a:rPr>
              <a:t>sont </a:t>
            </a:r>
            <a:r>
              <a:rPr sz="1700" spc="20" dirty="0">
                <a:latin typeface="Calibri"/>
                <a:cs typeface="Calibri"/>
              </a:rPr>
              <a:t>Ie </a:t>
            </a:r>
            <a:r>
              <a:rPr sz="1700" spc="-40" dirty="0">
                <a:latin typeface="Calibri"/>
                <a:cs typeface="Calibri"/>
              </a:rPr>
              <a:t>fondement </a:t>
            </a:r>
            <a:r>
              <a:rPr sz="1700" spc="5" dirty="0">
                <a:latin typeface="Calibri"/>
                <a:cs typeface="Calibri"/>
              </a:rPr>
              <a:t>de </a:t>
            </a:r>
            <a:r>
              <a:rPr sz="1700" spc="-55" dirty="0">
                <a:latin typeface="Calibri"/>
                <a:cs typeface="Calibri"/>
              </a:rPr>
              <a:t>nos </a:t>
            </a:r>
            <a:r>
              <a:rPr sz="1700" spc="-45" dirty="0">
                <a:latin typeface="Calibri"/>
                <a:cs typeface="Calibri"/>
              </a:rPr>
              <a:t>communautés </a:t>
            </a:r>
            <a:r>
              <a:rPr sz="1700" spc="25" dirty="0">
                <a:latin typeface="Calibri"/>
                <a:cs typeface="Calibri"/>
              </a:rPr>
              <a:t>et,  </a:t>
            </a:r>
            <a:r>
              <a:rPr sz="1700" dirty="0">
                <a:latin typeface="Calibri"/>
                <a:cs typeface="Calibri"/>
              </a:rPr>
              <a:t>lorsqu’ils </a:t>
            </a:r>
            <a:r>
              <a:rPr sz="1700" spc="-20" dirty="0">
                <a:latin typeface="Calibri"/>
                <a:cs typeface="Calibri"/>
              </a:rPr>
              <a:t>prospérent, </a:t>
            </a:r>
            <a:r>
              <a:rPr sz="1700" spc="-15" dirty="0">
                <a:latin typeface="Calibri"/>
                <a:cs typeface="Calibri"/>
              </a:rPr>
              <a:t>its </a:t>
            </a:r>
            <a:r>
              <a:rPr sz="1700" spc="-5" dirty="0">
                <a:latin typeface="Calibri"/>
                <a:cs typeface="Calibri"/>
              </a:rPr>
              <a:t>créent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5" dirty="0">
                <a:latin typeface="Calibri"/>
                <a:cs typeface="Calibri"/>
              </a:rPr>
              <a:t>vrais </a:t>
            </a:r>
            <a:r>
              <a:rPr sz="1700" spc="-20" dirty="0">
                <a:latin typeface="Calibri"/>
                <a:cs typeface="Calibri"/>
              </a:rPr>
              <a:t>emplois, </a:t>
            </a:r>
            <a:r>
              <a:rPr sz="1700" spc="-30" dirty="0">
                <a:latin typeface="Calibri"/>
                <a:cs typeface="Calibri"/>
              </a:rPr>
              <a:t>des </a:t>
            </a:r>
            <a:r>
              <a:rPr sz="1700" spc="15" dirty="0">
                <a:latin typeface="Calibri"/>
                <a:cs typeface="Calibri"/>
              </a:rPr>
              <a:t>villes </a:t>
            </a:r>
            <a:r>
              <a:rPr sz="1700" spc="-35" dirty="0">
                <a:latin typeface="Calibri"/>
                <a:cs typeface="Calibri"/>
              </a:rPr>
              <a:t>sotidaires </a:t>
            </a:r>
            <a:r>
              <a:rPr sz="1700" spc="10" dirty="0">
                <a:latin typeface="Calibri"/>
                <a:cs typeface="Calibri"/>
              </a:rPr>
              <a:t>et </a:t>
            </a:r>
            <a:r>
              <a:rPr sz="1700" spc="-15" dirty="0">
                <a:latin typeface="Calibri"/>
                <a:cs typeface="Calibri"/>
              </a:rPr>
              <a:t>des </a:t>
            </a:r>
            <a:r>
              <a:rPr sz="1700" spc="-30" dirty="0">
                <a:latin typeface="Calibri"/>
                <a:cs typeface="Calibri"/>
              </a:rPr>
              <a:t>économies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fortes.!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455930" indent="6985">
              <a:lnSpc>
                <a:spcPct val="91200"/>
              </a:lnSpc>
              <a:spcBef>
                <a:spcPts val="5"/>
              </a:spcBef>
            </a:pPr>
            <a:r>
              <a:rPr sz="1700" spc="-20" dirty="0">
                <a:solidFill>
                  <a:srgbClr val="A18A8E"/>
                </a:solidFill>
                <a:latin typeface="Calibri"/>
                <a:cs typeface="Calibri"/>
              </a:rPr>
              <a:t>Totally </a:t>
            </a:r>
            <a:r>
              <a:rPr sz="1700" spc="20" dirty="0">
                <a:solidFill>
                  <a:srgbClr val="AC574D"/>
                </a:solidFill>
                <a:latin typeface="Calibri"/>
                <a:cs typeface="Calibri"/>
              </a:rPr>
              <a:t>Locally </a:t>
            </a:r>
            <a:r>
              <a:rPr sz="1700" dirty="0">
                <a:solidFill>
                  <a:srgbClr val="6D463D"/>
                </a:solidFill>
                <a:latin typeface="Calibri"/>
                <a:cs typeface="Calibri"/>
              </a:rPr>
              <a:t>aide </a:t>
            </a:r>
            <a:r>
              <a:rPr sz="1700" spc="5" dirty="0">
                <a:solidFill>
                  <a:srgbClr val="46261A"/>
                </a:solidFill>
                <a:latin typeface="Calibri"/>
                <a:cs typeface="Calibri"/>
              </a:rPr>
              <a:t>les </a:t>
            </a:r>
            <a:r>
              <a:rPr sz="1700" spc="-45" dirty="0">
                <a:solidFill>
                  <a:srgbClr val="1C1C1C"/>
                </a:solidFill>
                <a:latin typeface="Calibri"/>
                <a:cs typeface="Calibri"/>
              </a:rPr>
              <a:t>gens </a:t>
            </a:r>
            <a:r>
              <a:rPr sz="1700" spc="80" dirty="0">
                <a:solidFill>
                  <a:srgbClr val="8C5B56"/>
                </a:solidFill>
                <a:latin typeface="Calibri"/>
                <a:cs typeface="Calibri"/>
              </a:rPr>
              <a:t>a </a:t>
            </a:r>
            <a:r>
              <a:rPr sz="1700" spc="-15" dirty="0">
                <a:solidFill>
                  <a:srgbClr val="161616"/>
                </a:solidFill>
                <a:latin typeface="Calibri"/>
                <a:cs typeface="Calibri"/>
              </a:rPr>
              <a:t>redécouvrir </a:t>
            </a:r>
            <a:r>
              <a:rPr sz="1700" spc="30" dirty="0">
                <a:solidFill>
                  <a:srgbClr val="521F18"/>
                </a:solidFill>
                <a:latin typeface="Calibri"/>
                <a:cs typeface="Calibri"/>
              </a:rPr>
              <a:t>et </a:t>
            </a:r>
            <a:r>
              <a:rPr sz="1700" spc="30" dirty="0">
                <a:solidFill>
                  <a:srgbClr val="793F46"/>
                </a:solidFill>
                <a:latin typeface="Calibri"/>
                <a:cs typeface="Calibri"/>
              </a:rPr>
              <a:t>a </a:t>
            </a:r>
            <a:r>
              <a:rPr sz="1700" spc="-40" dirty="0">
                <a:solidFill>
                  <a:srgbClr val="673D2D"/>
                </a:solidFill>
                <a:latin typeface="Calibri"/>
                <a:cs typeface="Calibri"/>
              </a:rPr>
              <a:t>tomber </a:t>
            </a:r>
            <a:r>
              <a:rPr sz="1700" spc="-40" dirty="0">
                <a:solidFill>
                  <a:srgbClr val="6B2628"/>
                </a:solidFill>
                <a:latin typeface="Calibri"/>
                <a:cs typeface="Calibri"/>
              </a:rPr>
              <a:t>amoureux </a:t>
            </a:r>
            <a:r>
              <a:rPr sz="1700" spc="-20" dirty="0">
                <a:solidFill>
                  <a:srgbClr val="662B2A"/>
                </a:solidFill>
                <a:latin typeface="Calibri"/>
                <a:cs typeface="Calibri"/>
              </a:rPr>
              <a:t>de </a:t>
            </a:r>
            <a:r>
              <a:rPr sz="1700" spc="-5" dirty="0">
                <a:solidFill>
                  <a:srgbClr val="1A1A1A"/>
                </a:solidFill>
                <a:latin typeface="Calibri"/>
                <a:cs typeface="Calibri"/>
              </a:rPr>
              <a:t>leurs </a:t>
            </a:r>
            <a:r>
              <a:rPr sz="1700" spc="-30" dirty="0">
                <a:solidFill>
                  <a:srgbClr val="542326"/>
                </a:solidFill>
                <a:latin typeface="Calibri"/>
                <a:cs typeface="Calibri"/>
              </a:rPr>
              <a:t>rues </a:t>
            </a:r>
            <a:r>
              <a:rPr sz="1700" spc="5" dirty="0">
                <a:solidFill>
                  <a:srgbClr val="0A0A0A"/>
                </a:solidFill>
                <a:latin typeface="Calibri"/>
                <a:cs typeface="Calibri"/>
              </a:rPr>
              <a:t>principal  </a:t>
            </a:r>
            <a:r>
              <a:rPr sz="1700" spc="-65" dirty="0">
                <a:latin typeface="Calibri"/>
                <a:cs typeface="Calibri"/>
              </a:rPr>
              <a:t>Un </a:t>
            </a:r>
            <a:r>
              <a:rPr sz="1700" spc="-40" dirty="0">
                <a:latin typeface="Calibri"/>
                <a:cs typeface="Calibri"/>
              </a:rPr>
              <a:t>grand </a:t>
            </a:r>
            <a:r>
              <a:rPr sz="1700" spc="-45" dirty="0">
                <a:latin typeface="Calibri"/>
                <a:cs typeface="Calibri"/>
              </a:rPr>
              <a:t>nombre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55" dirty="0">
                <a:latin typeface="Calibri"/>
                <a:cs typeface="Calibri"/>
              </a:rPr>
              <a:t>nos </a:t>
            </a:r>
            <a:r>
              <a:rPr sz="1700" dirty="0">
                <a:latin typeface="Calibri"/>
                <a:cs typeface="Calibri"/>
              </a:rPr>
              <a:t>projets </a:t>
            </a:r>
            <a:r>
              <a:rPr sz="1700" spc="-45" dirty="0">
                <a:latin typeface="Calibri"/>
                <a:cs typeface="Calibri"/>
              </a:rPr>
              <a:t>sont </a:t>
            </a:r>
            <a:r>
              <a:rPr sz="1700" spc="-20" dirty="0">
                <a:latin typeface="Calibri"/>
                <a:cs typeface="Calibri"/>
              </a:rPr>
              <a:t>primés </a:t>
            </a:r>
            <a:r>
              <a:rPr sz="1700" spc="45" dirty="0">
                <a:latin typeface="Calibri"/>
                <a:cs typeface="Calibri"/>
              </a:rPr>
              <a:t>et </a:t>
            </a:r>
            <a:r>
              <a:rPr sz="1700" spc="-20" dirty="0">
                <a:latin typeface="Calibri"/>
                <a:cs typeface="Calibri"/>
              </a:rPr>
              <a:t>notre </a:t>
            </a:r>
            <a:r>
              <a:rPr sz="1700" spc="50" dirty="0">
                <a:latin typeface="Calibri"/>
                <a:cs typeface="Calibri"/>
              </a:rPr>
              <a:t>kit </a:t>
            </a:r>
            <a:r>
              <a:rPr sz="1700" spc="-20" dirty="0">
                <a:latin typeface="Calibri"/>
                <a:cs typeface="Calibri"/>
              </a:rPr>
              <a:t>urbain </a:t>
            </a:r>
            <a:r>
              <a:rPr sz="1700" spc="-5" dirty="0">
                <a:latin typeface="Calibri"/>
                <a:cs typeface="Calibri"/>
              </a:rPr>
              <a:t>est </a:t>
            </a:r>
            <a:r>
              <a:rPr sz="1700" spc="10" dirty="0">
                <a:latin typeface="Calibri"/>
                <a:cs typeface="Calibri"/>
              </a:rPr>
              <a:t>utilisé </a:t>
            </a:r>
            <a:r>
              <a:rPr sz="1700" spc="-15" dirty="0">
                <a:latin typeface="Calibri"/>
                <a:cs typeface="Calibri"/>
              </a:rPr>
              <a:t>par </a:t>
            </a:r>
            <a:r>
              <a:rPr sz="1700" spc="-45" dirty="0">
                <a:latin typeface="Calibri"/>
                <a:cs typeface="Calibri"/>
              </a:rPr>
              <a:t>des </a:t>
            </a:r>
            <a:r>
              <a:rPr sz="1700" spc="-40" dirty="0">
                <a:latin typeface="Calibri"/>
                <a:cs typeface="Calibri"/>
              </a:rPr>
              <a:t>groupe  </a:t>
            </a:r>
            <a:r>
              <a:rPr sz="1700" spc="-40" dirty="0">
                <a:solidFill>
                  <a:srgbClr val="080808"/>
                </a:solidFill>
                <a:latin typeface="Calibri"/>
                <a:cs typeface="Calibri"/>
              </a:rPr>
              <a:t>du </a:t>
            </a:r>
            <a:r>
              <a:rPr sz="1700" spc="-65" dirty="0">
                <a:latin typeface="Calibri"/>
                <a:cs typeface="Calibri"/>
              </a:rPr>
              <a:t>monde </a:t>
            </a:r>
            <a:r>
              <a:rPr sz="1700" spc="-20" dirty="0">
                <a:latin typeface="Calibri"/>
                <a:cs typeface="Calibri"/>
              </a:rPr>
              <a:t>entier, </a:t>
            </a:r>
            <a:r>
              <a:rPr sz="1700" spc="35" dirty="0">
                <a:latin typeface="Calibri"/>
                <a:cs typeface="Calibri"/>
              </a:rPr>
              <a:t>ce </a:t>
            </a:r>
            <a:r>
              <a:rPr sz="1700" spc="-5" dirty="0">
                <a:latin typeface="Calibri"/>
                <a:cs typeface="Calibri"/>
              </a:rPr>
              <a:t>qui </a:t>
            </a:r>
            <a:r>
              <a:rPr sz="1700" spc="-25" dirty="0">
                <a:latin typeface="Calibri"/>
                <a:cs typeface="Calibri"/>
              </a:rPr>
              <a:t>permet </a:t>
            </a:r>
            <a:r>
              <a:rPr sz="1700" spc="8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leurs </a:t>
            </a:r>
            <a:r>
              <a:rPr sz="1700" dirty="0">
                <a:latin typeface="Calibri"/>
                <a:cs typeface="Calibri"/>
              </a:rPr>
              <a:t>vibes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15" dirty="0">
                <a:latin typeface="Calibri"/>
                <a:cs typeface="Calibri"/>
              </a:rPr>
              <a:t>devenir </a:t>
            </a:r>
            <a:r>
              <a:rPr sz="1700" spc="-20" dirty="0">
                <a:latin typeface="Calibri"/>
                <a:cs typeface="Calibri"/>
              </a:rPr>
              <a:t>de </a:t>
            </a:r>
            <a:r>
              <a:rPr sz="1700" spc="-5" dirty="0">
                <a:latin typeface="Calibri"/>
                <a:cs typeface="Calibri"/>
              </a:rPr>
              <a:t>meilleurs </a:t>
            </a:r>
            <a:r>
              <a:rPr sz="1700" spc="-20" dirty="0">
                <a:latin typeface="Calibri"/>
                <a:cs typeface="Calibri"/>
              </a:rPr>
              <a:t>endroits </a:t>
            </a:r>
            <a:r>
              <a:rPr sz="1700" spc="-50" dirty="0">
                <a:latin typeface="Calibri"/>
                <a:cs typeface="Calibri"/>
              </a:rPr>
              <a:t>ou </a:t>
            </a:r>
            <a:r>
              <a:rPr sz="1700" spc="5" dirty="0">
                <a:latin typeface="Calibri"/>
                <a:cs typeface="Calibri"/>
              </a:rPr>
              <a:t>vivre </a:t>
            </a:r>
            <a:r>
              <a:rPr sz="1700" spc="10" dirty="0">
                <a:latin typeface="Calibri"/>
                <a:cs typeface="Calibri"/>
              </a:rPr>
              <a:t>‹ </a:t>
            </a:r>
            <a:r>
              <a:rPr sz="1700" spc="5" dirty="0">
                <a:latin typeface="Calibri"/>
                <a:cs typeface="Calibri"/>
              </a:rPr>
              <a:t>t  </a:t>
            </a:r>
            <a:r>
              <a:rPr sz="1700" spc="-40" dirty="0">
                <a:latin typeface="Calibri"/>
                <a:cs typeface="Calibri"/>
              </a:rPr>
              <a:t>travaifter.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3" y="4347971"/>
            <a:ext cx="388620" cy="2395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795" y="850392"/>
            <a:ext cx="9912095" cy="589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376" y="2404872"/>
            <a:ext cx="109728" cy="128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6" y="2724911"/>
            <a:ext cx="114300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231" y="5705855"/>
            <a:ext cx="109728" cy="128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1605" algn="l"/>
              </a:tabLst>
            </a:pPr>
            <a:r>
              <a:rPr spc="229" dirty="0"/>
              <a:t>ACTIONS	</a:t>
            </a:r>
            <a:r>
              <a:rPr spc="180" dirty="0">
                <a:solidFill>
                  <a:srgbClr val="529E3B"/>
                </a:solidFill>
              </a:rPr>
              <a:t>COURT </a:t>
            </a:r>
            <a:r>
              <a:rPr spc="150" dirty="0">
                <a:solidFill>
                  <a:srgbClr val="549C3F"/>
                </a:solidFill>
              </a:rPr>
              <a:t>TERME</a:t>
            </a:r>
            <a:r>
              <a:rPr spc="-30" dirty="0">
                <a:solidFill>
                  <a:srgbClr val="549C3F"/>
                </a:solidFill>
              </a:rPr>
              <a:t> </a:t>
            </a:r>
            <a:r>
              <a:rPr spc="-155" dirty="0">
                <a:solidFill>
                  <a:srgbClr val="4B8E3F"/>
                </a:solidFill>
              </a:rPr>
              <a:t>(1/2)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Améliorer </a:t>
            </a:r>
            <a:r>
              <a:rPr spc="-5" dirty="0"/>
              <a:t>l’image </a:t>
            </a:r>
            <a:r>
              <a:rPr spc="-30" dirty="0">
                <a:solidFill>
                  <a:srgbClr val="181818"/>
                </a:solidFill>
              </a:rPr>
              <a:t>de </a:t>
            </a:r>
            <a:r>
              <a:rPr spc="-20" dirty="0">
                <a:solidFill>
                  <a:srgbClr val="0E0E0E"/>
                </a:solidFill>
              </a:rPr>
              <a:t>la </a:t>
            </a:r>
            <a:r>
              <a:rPr spc="-35" dirty="0"/>
              <a:t>v\lle </a:t>
            </a:r>
            <a:r>
              <a:rPr spc="10" dirty="0">
                <a:solidFill>
                  <a:srgbClr val="151515"/>
                </a:solidFill>
              </a:rPr>
              <a:t>et </a:t>
            </a:r>
            <a:r>
              <a:rPr spc="5" dirty="0"/>
              <a:t>la </a:t>
            </a:r>
            <a:r>
              <a:rPr spc="-45" dirty="0"/>
              <a:t>notion </a:t>
            </a:r>
            <a:r>
              <a:rPr spc="-30" dirty="0">
                <a:solidFill>
                  <a:srgbClr val="1C1C1C"/>
                </a:solidFill>
              </a:rPr>
              <a:t>de </a:t>
            </a:r>
            <a:r>
              <a:rPr dirty="0">
                <a:solidFill>
                  <a:srgbClr val="030303"/>
                </a:solidFill>
              </a:rPr>
              <a:t>fierté </a:t>
            </a:r>
            <a:r>
              <a:rPr spc="-60" dirty="0">
                <a:solidFill>
                  <a:srgbClr val="050505"/>
                </a:solidFill>
              </a:rPr>
              <a:t>pour </a:t>
            </a:r>
            <a:r>
              <a:rPr spc="-65" dirty="0"/>
              <a:t>donner </a:t>
            </a:r>
            <a:r>
              <a:rPr spc="-30" dirty="0"/>
              <a:t>envie </a:t>
            </a:r>
            <a:r>
              <a:rPr spc="15" dirty="0">
                <a:solidFill>
                  <a:srgbClr val="080808"/>
                </a:solidFill>
              </a:rPr>
              <a:t>d’y </a:t>
            </a:r>
            <a:r>
              <a:rPr spc="-30" dirty="0"/>
              <a:t>habiter </a:t>
            </a:r>
            <a:r>
              <a:rPr spc="10" dirty="0">
                <a:solidFill>
                  <a:srgbClr val="131313"/>
                </a:solidFill>
              </a:rPr>
              <a:t>et </a:t>
            </a:r>
            <a:r>
              <a:rPr spc="-45" dirty="0">
                <a:solidFill>
                  <a:srgbClr val="080808"/>
                </a:solidFill>
              </a:rPr>
              <a:t>vJvre</a:t>
            </a:r>
            <a:r>
              <a:rPr spc="-225" dirty="0">
                <a:solidFill>
                  <a:srgbClr val="080808"/>
                </a:solidFill>
              </a:rPr>
              <a:t> </a:t>
            </a:r>
            <a:r>
              <a:rPr spc="20" dirty="0"/>
              <a:t>!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297815">
              <a:lnSpc>
                <a:spcPct val="100000"/>
              </a:lnSpc>
              <a:spcBef>
                <a:spcPts val="5"/>
              </a:spcBef>
            </a:pPr>
            <a:r>
              <a:rPr sz="1550" spc="60" dirty="0"/>
              <a:t>Travailler </a:t>
            </a:r>
            <a:r>
              <a:rPr sz="1550" spc="60" dirty="0">
                <a:solidFill>
                  <a:srgbClr val="0F0F0F"/>
                </a:solidFill>
              </a:rPr>
              <a:t>les </a:t>
            </a:r>
            <a:r>
              <a:rPr sz="1550" spc="55" dirty="0">
                <a:solidFill>
                  <a:srgbClr val="623418"/>
                </a:solidFill>
              </a:rPr>
              <a:t>entrées </a:t>
            </a:r>
            <a:r>
              <a:rPr sz="1550" spc="60" dirty="0">
                <a:solidFill>
                  <a:srgbClr val="5D2D21"/>
                </a:solidFill>
              </a:rPr>
              <a:t>de </a:t>
            </a:r>
            <a:r>
              <a:rPr sz="1550" spc="40" dirty="0">
                <a:solidFill>
                  <a:srgbClr val="282828"/>
                </a:solidFill>
              </a:rPr>
              <a:t>la </a:t>
            </a:r>
            <a:r>
              <a:rPr sz="1550" spc="20" dirty="0">
                <a:solidFill>
                  <a:srgbClr val="232323"/>
                </a:solidFill>
              </a:rPr>
              <a:t>vJtle </a:t>
            </a:r>
            <a:r>
              <a:rPr sz="1550" spc="45" dirty="0"/>
              <a:t>pour </a:t>
            </a:r>
            <a:r>
              <a:rPr sz="1550" spc="35" dirty="0"/>
              <a:t>les </a:t>
            </a:r>
            <a:r>
              <a:rPr sz="1550" spc="50" dirty="0"/>
              <a:t>rendre </a:t>
            </a:r>
            <a:r>
              <a:rPr sz="1550" spc="60" dirty="0"/>
              <a:t>plus qualitatives </a:t>
            </a:r>
            <a:r>
              <a:rPr sz="1550" spc="65" dirty="0"/>
              <a:t>et</a:t>
            </a:r>
            <a:r>
              <a:rPr sz="1550" spc="-95" dirty="0"/>
              <a:t> </a:t>
            </a:r>
            <a:r>
              <a:rPr sz="1550" spc="65" dirty="0"/>
              <a:t>accueillantes</a:t>
            </a:r>
            <a:endParaRPr sz="1550"/>
          </a:p>
          <a:p>
            <a:pPr marL="299085" marR="184785" indent="635">
              <a:lnSpc>
                <a:spcPts val="1689"/>
              </a:lnSpc>
              <a:spcBef>
                <a:spcPts val="855"/>
              </a:spcBef>
            </a:pPr>
            <a:r>
              <a:rPr sz="1700" spc="-30" dirty="0"/>
              <a:t>Rendre </a:t>
            </a:r>
            <a:r>
              <a:rPr sz="1700" spc="-185" dirty="0">
                <a:solidFill>
                  <a:srgbClr val="330C0C"/>
                </a:solidFill>
              </a:rPr>
              <a:t>Yes </a:t>
            </a:r>
            <a:r>
              <a:rPr sz="1700" spc="-20" dirty="0">
                <a:solidFill>
                  <a:srgbClr val="0F0F0F"/>
                </a:solidFill>
              </a:rPr>
              <a:t>parkings </a:t>
            </a:r>
            <a:r>
              <a:rPr sz="1700" spc="-20" dirty="0"/>
              <a:t>(en </a:t>
            </a:r>
            <a:r>
              <a:rPr sz="1700" spc="-55" dirty="0"/>
              <a:t>dehors </a:t>
            </a:r>
            <a:r>
              <a:rPr sz="1700" spc="5" dirty="0"/>
              <a:t>de </a:t>
            </a:r>
            <a:r>
              <a:rPr sz="1700" spc="15" dirty="0"/>
              <a:t>celui </a:t>
            </a:r>
            <a:r>
              <a:rPr sz="1700" spc="-20" dirty="0"/>
              <a:t>de </a:t>
            </a:r>
            <a:r>
              <a:rPr sz="1700" spc="-15" dirty="0"/>
              <a:t>la poste) plus quatitatif </a:t>
            </a:r>
            <a:r>
              <a:rPr sz="1700" spc="30" dirty="0"/>
              <a:t>et </a:t>
            </a:r>
            <a:r>
              <a:rPr sz="1700" spc="-40" dirty="0"/>
              <a:t>égatement </a:t>
            </a:r>
            <a:r>
              <a:rPr sz="1700" dirty="0"/>
              <a:t>plu  </a:t>
            </a:r>
            <a:r>
              <a:rPr sz="1700" spc="15" dirty="0"/>
              <a:t>accueillant.</a:t>
            </a:r>
            <a:endParaRPr sz="1700"/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92735" marR="95885" indent="6985">
              <a:lnSpc>
                <a:spcPts val="1660"/>
              </a:lnSpc>
              <a:spcBef>
                <a:spcPts val="1385"/>
              </a:spcBef>
            </a:pPr>
            <a:r>
              <a:rPr sz="1700" spc="-30" dirty="0"/>
              <a:t>Développer </a:t>
            </a:r>
            <a:r>
              <a:rPr sz="1700" spc="-40" dirty="0">
                <a:solidFill>
                  <a:srgbClr val="161616"/>
                </a:solidFill>
              </a:rPr>
              <a:t>une </a:t>
            </a:r>
            <a:r>
              <a:rPr sz="1700" spc="-15" dirty="0">
                <a:solidFill>
                  <a:srgbClr val="212121"/>
                </a:solidFill>
              </a:rPr>
              <a:t>signalétique </a:t>
            </a:r>
            <a:r>
              <a:rPr sz="1700" spc="-20" dirty="0"/>
              <a:t>qui </a:t>
            </a:r>
            <a:r>
              <a:rPr sz="1700" spc="-5" dirty="0"/>
              <a:t>permette </a:t>
            </a:r>
            <a:r>
              <a:rPr sz="1700" spc="-20" dirty="0"/>
              <a:t>de rendre </a:t>
            </a:r>
            <a:r>
              <a:rPr sz="1700" spc="5" dirty="0"/>
              <a:t>visible </a:t>
            </a:r>
            <a:r>
              <a:rPr sz="1700" spc="-20" dirty="0"/>
              <a:t>tout </a:t>
            </a:r>
            <a:r>
              <a:rPr sz="1700" spc="35" dirty="0"/>
              <a:t>ce </a:t>
            </a:r>
            <a:r>
              <a:rPr sz="1700" spc="-20" dirty="0"/>
              <a:t>qui </a:t>
            </a:r>
            <a:r>
              <a:rPr sz="1700" spc="5" dirty="0"/>
              <a:t>existe </a:t>
            </a:r>
            <a:r>
              <a:rPr sz="1700" spc="80" dirty="0"/>
              <a:t>a </a:t>
            </a:r>
            <a:r>
              <a:rPr sz="1700" spc="5" dirty="0"/>
              <a:t>Lessi  </a:t>
            </a:r>
            <a:r>
              <a:rPr sz="1700" spc="-65" dirty="0"/>
              <a:t>mats </a:t>
            </a:r>
            <a:r>
              <a:rPr sz="1700" spc="-40" dirty="0"/>
              <a:t>égatement dans </a:t>
            </a:r>
            <a:r>
              <a:rPr sz="1700" spc="-30" dirty="0"/>
              <a:t>ses </a:t>
            </a:r>
            <a:r>
              <a:rPr sz="1700" spc="-25" dirty="0"/>
              <a:t>yitlages </a:t>
            </a:r>
            <a:r>
              <a:rPr sz="1700" spc="-15" dirty="0"/>
              <a:t>: </a:t>
            </a:r>
            <a:r>
              <a:rPr sz="1700" spc="-5" dirty="0"/>
              <a:t>parking, </a:t>
            </a:r>
            <a:r>
              <a:rPr sz="1700" spc="-30" dirty="0"/>
              <a:t>tourisme, commerces,</a:t>
            </a:r>
            <a:r>
              <a:rPr sz="1700" spc="-75" dirty="0"/>
              <a:t> </a:t>
            </a:r>
            <a:r>
              <a:rPr sz="1700" spc="-15" dirty="0"/>
              <a:t>entreprises</a:t>
            </a:r>
            <a:endParaRPr sz="1700"/>
          </a:p>
          <a:p>
            <a:pPr marL="295275" marR="471805" indent="1270">
              <a:lnSpc>
                <a:spcPts val="1689"/>
              </a:lnSpc>
              <a:spcBef>
                <a:spcPts val="835"/>
              </a:spcBef>
            </a:pPr>
            <a:r>
              <a:rPr sz="1550" spc="45" dirty="0"/>
              <a:t>Redévelopper </a:t>
            </a:r>
            <a:r>
              <a:rPr sz="1550" spc="45" dirty="0">
                <a:solidFill>
                  <a:srgbClr val="70311F"/>
                </a:solidFill>
              </a:rPr>
              <a:t>des </a:t>
            </a:r>
            <a:r>
              <a:rPr sz="1550" spc="35" dirty="0">
                <a:solidFill>
                  <a:srgbClr val="9E8280"/>
                </a:solidFill>
              </a:rPr>
              <a:t>promenades </a:t>
            </a:r>
            <a:r>
              <a:rPr sz="1550" spc="50" dirty="0">
                <a:solidFill>
                  <a:srgbClr val="242424"/>
                </a:solidFill>
              </a:rPr>
              <a:t>découvertes </a:t>
            </a:r>
            <a:r>
              <a:rPr sz="1550" spc="60" dirty="0"/>
              <a:t>de </a:t>
            </a:r>
            <a:r>
              <a:rPr sz="1550" spc="5" dirty="0"/>
              <a:t>fa </a:t>
            </a:r>
            <a:r>
              <a:rPr sz="1550" spc="90" dirty="0"/>
              <a:t>ville </a:t>
            </a:r>
            <a:r>
              <a:rPr sz="1550" spc="120" dirty="0"/>
              <a:t>et </a:t>
            </a:r>
            <a:r>
              <a:rPr sz="1550" spc="40" dirty="0"/>
              <a:t>environs </a:t>
            </a:r>
            <a:r>
              <a:rPr sz="1550" spc="50" dirty="0"/>
              <a:t>(liens </a:t>
            </a:r>
            <a:r>
              <a:rPr sz="1550" spc="60" dirty="0"/>
              <a:t>avec </a:t>
            </a:r>
            <a:r>
              <a:rPr sz="1550" spc="50" dirty="0"/>
              <a:t>des  associations </a:t>
            </a:r>
            <a:r>
              <a:rPr sz="1550" spc="45" dirty="0"/>
              <a:t>et </a:t>
            </a:r>
            <a:r>
              <a:rPr sz="1550" spc="40" dirty="0"/>
              <a:t>promenade </a:t>
            </a:r>
            <a:r>
              <a:rPr sz="1550" spc="60" dirty="0"/>
              <a:t>Ecophile </a:t>
            </a:r>
            <a:r>
              <a:rPr sz="1550" spc="-930" dirty="0"/>
              <a:t>—</a:t>
            </a:r>
            <a:r>
              <a:rPr sz="1550" spc="229" dirty="0"/>
              <a:t> </a:t>
            </a:r>
            <a:r>
              <a:rPr sz="1550" spc="25" dirty="0"/>
              <a:t>Hugues</a:t>
            </a:r>
            <a:r>
              <a:rPr sz="1550" spc="175" dirty="0"/>
              <a:t> </a:t>
            </a:r>
            <a:r>
              <a:rPr sz="1550" spc="45" dirty="0"/>
              <a:t>Robaye)</a:t>
            </a:r>
            <a:endParaRPr sz="1550"/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294005" marR="5080" indent="635">
              <a:lnSpc>
                <a:spcPts val="1689"/>
              </a:lnSpc>
            </a:pPr>
            <a:r>
              <a:rPr sz="1700" spc="-50" dirty="0"/>
              <a:t>Dévetopper </a:t>
            </a:r>
            <a:r>
              <a:rPr sz="1700" spc="-40" dirty="0"/>
              <a:t>une </a:t>
            </a:r>
            <a:r>
              <a:rPr sz="1700" spc="-30" dirty="0">
                <a:solidFill>
                  <a:srgbClr val="1C1C1C"/>
                </a:solidFill>
              </a:rPr>
              <a:t>communication </a:t>
            </a:r>
            <a:r>
              <a:rPr sz="1700" spc="-30" dirty="0">
                <a:solidFill>
                  <a:srgbClr val="111111"/>
                </a:solidFill>
              </a:rPr>
              <a:t>commerciate </a:t>
            </a:r>
            <a:r>
              <a:rPr sz="1700" spc="-5" dirty="0"/>
              <a:t>qui </a:t>
            </a:r>
            <a:r>
              <a:rPr sz="1700" spc="-35" dirty="0"/>
              <a:t>démontre </a:t>
            </a:r>
            <a:r>
              <a:rPr sz="1700" spc="-25" dirty="0"/>
              <a:t>la </a:t>
            </a:r>
            <a:r>
              <a:rPr sz="1700" spc="20" dirty="0"/>
              <a:t>fierté </a:t>
            </a:r>
            <a:r>
              <a:rPr sz="1700" spc="-45" dirty="0"/>
              <a:t>pour </a:t>
            </a:r>
            <a:r>
              <a:rPr sz="1700" spc="-30" dirty="0"/>
              <a:t>des </a:t>
            </a:r>
            <a:r>
              <a:rPr sz="1700" spc="-15" dirty="0"/>
              <a:t>habitant  </a:t>
            </a:r>
            <a:r>
              <a:rPr sz="1700" spc="-20" dirty="0"/>
              <a:t>de </a:t>
            </a:r>
            <a:r>
              <a:rPr sz="1700" spc="15" dirty="0"/>
              <a:t>vivre </a:t>
            </a:r>
            <a:r>
              <a:rPr sz="1700" spc="30" dirty="0"/>
              <a:t>et </a:t>
            </a:r>
            <a:r>
              <a:rPr sz="1700" spc="-15" dirty="0"/>
              <a:t>travailter </a:t>
            </a:r>
            <a:r>
              <a:rPr sz="1700" spc="80" dirty="0"/>
              <a:t>a </a:t>
            </a:r>
            <a:r>
              <a:rPr sz="1700" spc="-30" dirty="0"/>
              <a:t>Lessines... </a:t>
            </a:r>
            <a:r>
              <a:rPr sz="1700" spc="-90" dirty="0"/>
              <a:t>« </a:t>
            </a:r>
            <a:r>
              <a:rPr sz="1700" dirty="0"/>
              <a:t>si </a:t>
            </a:r>
            <a:r>
              <a:rPr sz="1700" spc="-70" dirty="0"/>
              <a:t>on </a:t>
            </a:r>
            <a:r>
              <a:rPr sz="1700" spc="-5" dirty="0"/>
              <a:t>est la </a:t>
            </a:r>
            <a:r>
              <a:rPr sz="1700" spc="40" dirty="0"/>
              <a:t>c’est </a:t>
            </a:r>
            <a:r>
              <a:rPr sz="1700" spc="-5" dirty="0"/>
              <a:t>parce </a:t>
            </a:r>
            <a:r>
              <a:rPr sz="1700" spc="-30" dirty="0"/>
              <a:t>que </a:t>
            </a:r>
            <a:r>
              <a:rPr sz="1700" spc="25" dirty="0"/>
              <a:t>l’on </a:t>
            </a:r>
            <a:r>
              <a:rPr sz="1700" spc="5" dirty="0"/>
              <a:t>croit </a:t>
            </a:r>
            <a:r>
              <a:rPr sz="1700" spc="80" dirty="0"/>
              <a:t>a </a:t>
            </a:r>
            <a:r>
              <a:rPr sz="1700" spc="-15" dirty="0"/>
              <a:t>notre </a:t>
            </a:r>
            <a:r>
              <a:rPr sz="1700" spc="15" dirty="0"/>
              <a:t>vine</a:t>
            </a:r>
            <a:r>
              <a:rPr sz="1700" spc="-20" dirty="0"/>
              <a:t> </a:t>
            </a:r>
            <a:r>
              <a:rPr sz="1700" spc="-445" dirty="0"/>
              <a:t>•</a:t>
            </a:r>
            <a:endParaRPr sz="1700"/>
          </a:p>
          <a:p>
            <a:pPr marL="224154">
              <a:lnSpc>
                <a:spcPts val="1660"/>
              </a:lnSpc>
              <a:tabLst>
                <a:tab pos="539115" algn="l"/>
              </a:tabLst>
            </a:pPr>
            <a:r>
              <a:rPr sz="1700" spc="-450" dirty="0"/>
              <a:t>4	</a:t>
            </a:r>
            <a:r>
              <a:rPr sz="1700" spc="20" dirty="0"/>
              <a:t>lien </a:t>
            </a:r>
            <a:r>
              <a:rPr sz="1700" spc="5" dirty="0"/>
              <a:t>avec </a:t>
            </a:r>
            <a:r>
              <a:rPr sz="1700" dirty="0"/>
              <a:t>la </a:t>
            </a:r>
            <a:r>
              <a:rPr sz="1700" spc="-35" dirty="0"/>
              <a:t>proposition </a:t>
            </a:r>
            <a:r>
              <a:rPr sz="1700" spc="-15" dirty="0"/>
              <a:t>marketing </a:t>
            </a:r>
            <a:r>
              <a:rPr sz="1700" spc="-90" dirty="0"/>
              <a:t>« </a:t>
            </a:r>
            <a:r>
              <a:rPr sz="1700" spc="-15" dirty="0"/>
              <a:t>Totally </a:t>
            </a:r>
            <a:r>
              <a:rPr sz="1700" spc="15" dirty="0"/>
              <a:t>Localy</a:t>
            </a:r>
            <a:r>
              <a:rPr sz="1700" spc="25" dirty="0"/>
              <a:t> </a:t>
            </a:r>
            <a:r>
              <a:rPr sz="1700" spc="-90" dirty="0"/>
              <a:t>»</a:t>
            </a:r>
            <a:endParaRPr sz="1700"/>
          </a:p>
          <a:p>
            <a:pPr marL="286385" marR="744220" indent="4445">
              <a:lnSpc>
                <a:spcPts val="1689"/>
              </a:lnSpc>
              <a:spcBef>
                <a:spcPts val="830"/>
              </a:spcBef>
            </a:pPr>
            <a:r>
              <a:rPr spc="-40" dirty="0"/>
              <a:t>After </a:t>
            </a:r>
            <a:r>
              <a:rPr spc="20" dirty="0">
                <a:solidFill>
                  <a:srgbClr val="282828"/>
                </a:solidFill>
              </a:rPr>
              <a:t>voir </a:t>
            </a:r>
            <a:r>
              <a:rPr spc="20" dirty="0">
                <a:solidFill>
                  <a:srgbClr val="161616"/>
                </a:solidFill>
              </a:rPr>
              <a:t>d’autres </a:t>
            </a:r>
            <a:r>
              <a:rPr spc="15" dirty="0">
                <a:solidFill>
                  <a:srgbClr val="131313"/>
                </a:solidFill>
              </a:rPr>
              <a:t>expériences </a:t>
            </a:r>
            <a:r>
              <a:rPr spc="5" dirty="0"/>
              <a:t>de </a:t>
            </a:r>
            <a:r>
              <a:rPr spc="-75" dirty="0"/>
              <a:t>v1lte </a:t>
            </a:r>
            <a:r>
              <a:rPr spc="-45" dirty="0"/>
              <a:t>: </a:t>
            </a:r>
            <a:r>
              <a:rPr spc="-5" dirty="0"/>
              <a:t>Veselet </a:t>
            </a:r>
            <a:r>
              <a:rPr spc="20" dirty="0"/>
              <a:t>(Abbatiale), </a:t>
            </a:r>
            <a:r>
              <a:rPr spc="35" dirty="0"/>
              <a:t>Villaines-la-juhe  Localy)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561</Words>
  <Application>Microsoft Office PowerPoint</Application>
  <PresentationFormat>Personnalisé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Dynamisation é l’entrepreneuriat</vt:lpstr>
      <vt:lpstr>ETUDE  COMPARATIVE DE COMMUNES (PARTENARIAT  UPcit ) Cosines—Warneton, Manage, Saint-Ghislain, Tubize Enghlen, Nlveltes et La Louviére</vt:lpstr>
      <vt:lpstr>Présentation PowerPoint</vt:lpstr>
      <vt:lpstr>ETUDE COMPARATIVE DE COMf£UNES Comines—Warneton, Manage, Saint-Ghislain, Tubize Enghien, Niceties et La Louviére</vt:lpstr>
      <vt:lpstr>Lessines  en actions (court terme)</vt:lpstr>
      <vt:lpstr>ETUDE COMPARATIVE DE COMMUNES Comines Warneton, Manage, Saint-Ghislain, Tubize Enghien, Nivelles et La Louviére</vt:lpstr>
      <vt:lpstr>Présentation PowerPoint</vt:lpstr>
      <vt:lpstr>ACTIONS COURT TERME (1/2)</vt:lpstr>
      <vt:lpstr>ACTIONS COURT TERME (z/2) Travailler ie lien de collaboration entre commerqants, propriétaires, ADL et service d’ rba1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PAPLEUX</dc:creator>
  <cp:lastModifiedBy>PAPLEUX</cp:lastModifiedBy>
  <cp:revision>1</cp:revision>
  <dcterms:created xsi:type="dcterms:W3CDTF">2019-02-04T12:17:32Z</dcterms:created>
  <dcterms:modified xsi:type="dcterms:W3CDTF">2019-02-04T12:18:49Z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LastSaved">
    <vt:filetime>2019-02-04T00:00:00Z</vt:filetime>
  </property>
</Properties>
</file>