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theme/theme2.xml" ContentType="application/vnd.openxmlformats-officedocument.theme+xml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62626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D9CB"/>
          </a:solidFill>
        </a:fill>
      </a:tcStyle>
    </a:wholeTbl>
    <a:band2H>
      <a:tcTxStyle b="def" i="def"/>
      <a:tcStyle>
        <a:tcBdr/>
        <a:fill>
          <a:solidFill>
            <a:srgbClr val="FDED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262626"/>
        </a:fontRef>
        <a:srgbClr val="2626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262626"/>
        </a:fontRef>
        <a:srgbClr val="2626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62626"/>
              </a:solidFill>
              <a:prstDash val="solid"/>
              <a:round/>
            </a:ln>
          </a:top>
          <a:bottom>
            <a:ln w="254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62626"/>
              </a:solidFill>
              <a:prstDash val="solid"/>
              <a:round/>
            </a:ln>
          </a:top>
          <a:bottom>
            <a:ln w="254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262626"/>
        </a:fontRef>
        <a:srgbClr val="26262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6262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262626"/>
        </a:fontRef>
        <a:srgbClr val="262626"/>
      </a:tcTxStyle>
      <a:tcStyle>
        <a:tcBdr>
          <a:left>
            <a:ln w="12700" cap="flat">
              <a:solidFill>
                <a:srgbClr val="262626"/>
              </a:solidFill>
              <a:prstDash val="solid"/>
              <a:round/>
            </a:ln>
          </a:left>
          <a:right>
            <a:ln w="12700" cap="flat">
              <a:solidFill>
                <a:srgbClr val="262626"/>
              </a:solidFill>
              <a:prstDash val="solid"/>
              <a:round/>
            </a:ln>
          </a:right>
          <a:top>
            <a:ln w="12700" cap="flat">
              <a:solidFill>
                <a:srgbClr val="262626"/>
              </a:solidFill>
              <a:prstDash val="solid"/>
              <a:round/>
            </a:ln>
          </a:top>
          <a:bottom>
            <a:ln w="127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solidFill>
                <a:srgbClr val="262626"/>
              </a:solidFill>
              <a:prstDash val="solid"/>
              <a:round/>
            </a:ln>
          </a:insideH>
          <a:insideV>
            <a:ln w="12700" cap="flat">
              <a:solidFill>
                <a:srgbClr val="262626"/>
              </a:solidFill>
              <a:prstDash val="solid"/>
              <a:round/>
            </a:ln>
          </a:insideV>
        </a:tcBdr>
        <a:fill>
          <a:solidFill>
            <a:srgbClr val="262626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262626"/>
        </a:fontRef>
        <a:srgbClr val="262626"/>
      </a:tcTxStyle>
      <a:tcStyle>
        <a:tcBdr>
          <a:left>
            <a:ln w="12700" cap="flat">
              <a:solidFill>
                <a:srgbClr val="262626"/>
              </a:solidFill>
              <a:prstDash val="solid"/>
              <a:round/>
            </a:ln>
          </a:left>
          <a:right>
            <a:ln w="12700" cap="flat">
              <a:solidFill>
                <a:srgbClr val="262626"/>
              </a:solidFill>
              <a:prstDash val="solid"/>
              <a:round/>
            </a:ln>
          </a:right>
          <a:top>
            <a:ln w="12700" cap="flat">
              <a:solidFill>
                <a:srgbClr val="262626"/>
              </a:solidFill>
              <a:prstDash val="solid"/>
              <a:round/>
            </a:ln>
          </a:top>
          <a:bottom>
            <a:ln w="127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solidFill>
                <a:srgbClr val="262626"/>
              </a:solidFill>
              <a:prstDash val="solid"/>
              <a:round/>
            </a:ln>
          </a:insideH>
          <a:insideV>
            <a:ln w="12700" cap="flat">
              <a:solidFill>
                <a:srgbClr val="262626"/>
              </a:solidFill>
              <a:prstDash val="solid"/>
              <a:round/>
            </a:ln>
          </a:insideV>
        </a:tcBdr>
        <a:fill>
          <a:solidFill>
            <a:srgbClr val="262626">
              <a:alpha val="20000"/>
            </a:srgbClr>
          </a:solidFill>
        </a:fill>
      </a:tcStyle>
    </a:firstCol>
    <a:lastRow>
      <a:tcTxStyle b="on" i="off">
        <a:fontRef idx="major">
          <a:srgbClr val="262626"/>
        </a:fontRef>
        <a:srgbClr val="262626"/>
      </a:tcTxStyle>
      <a:tcStyle>
        <a:tcBdr>
          <a:left>
            <a:ln w="12700" cap="flat">
              <a:solidFill>
                <a:srgbClr val="262626"/>
              </a:solidFill>
              <a:prstDash val="solid"/>
              <a:round/>
            </a:ln>
          </a:left>
          <a:right>
            <a:ln w="12700" cap="flat">
              <a:solidFill>
                <a:srgbClr val="262626"/>
              </a:solidFill>
              <a:prstDash val="solid"/>
              <a:round/>
            </a:ln>
          </a:right>
          <a:top>
            <a:ln w="50800" cap="flat">
              <a:solidFill>
                <a:srgbClr val="262626"/>
              </a:solidFill>
              <a:prstDash val="solid"/>
              <a:round/>
            </a:ln>
          </a:top>
          <a:bottom>
            <a:ln w="127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solidFill>
                <a:srgbClr val="262626"/>
              </a:solidFill>
              <a:prstDash val="solid"/>
              <a:round/>
            </a:ln>
          </a:insideH>
          <a:insideV>
            <a:ln w="12700" cap="flat">
              <a:solidFill>
                <a:srgbClr val="26262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262626"/>
        </a:fontRef>
        <a:srgbClr val="262626"/>
      </a:tcTxStyle>
      <a:tcStyle>
        <a:tcBdr>
          <a:left>
            <a:ln w="12700" cap="flat">
              <a:solidFill>
                <a:srgbClr val="262626"/>
              </a:solidFill>
              <a:prstDash val="solid"/>
              <a:round/>
            </a:ln>
          </a:left>
          <a:right>
            <a:ln w="12700" cap="flat">
              <a:solidFill>
                <a:srgbClr val="262626"/>
              </a:solidFill>
              <a:prstDash val="solid"/>
              <a:round/>
            </a:ln>
          </a:right>
          <a:top>
            <a:ln w="12700" cap="flat">
              <a:solidFill>
                <a:srgbClr val="262626"/>
              </a:solidFill>
              <a:prstDash val="solid"/>
              <a:round/>
            </a:ln>
          </a:top>
          <a:bottom>
            <a:ln w="25400" cap="flat">
              <a:solidFill>
                <a:srgbClr val="262626"/>
              </a:solidFill>
              <a:prstDash val="solid"/>
              <a:round/>
            </a:ln>
          </a:bottom>
          <a:insideH>
            <a:ln w="12700" cap="flat">
              <a:solidFill>
                <a:srgbClr val="262626"/>
              </a:solidFill>
              <a:prstDash val="solid"/>
              <a:round/>
            </a:ln>
          </a:insideH>
          <a:insideV>
            <a:ln w="12700" cap="flat">
              <a:solidFill>
                <a:srgbClr val="26262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e de tit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47" y="20547"/>
            <a:ext cx="3498529" cy="282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3486" y="20547"/>
            <a:ext cx="5624419" cy="2825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23" y="2818500"/>
            <a:ext cx="7668994" cy="229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62119" y="2819400"/>
            <a:ext cx="1461334" cy="2293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547" y="5089818"/>
            <a:ext cx="9098282" cy="173736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13"/>
          <p:cNvSpPr/>
          <p:nvPr/>
        </p:nvSpPr>
        <p:spPr>
          <a:xfrm>
            <a:off x="8755229" y="2469775"/>
            <a:ext cx="304801" cy="152401"/>
          </a:xfrm>
          <a:prstGeom prst="rect">
            <a:avLst/>
          </a:prstGeom>
          <a:solidFill>
            <a:srgbClr val="F2741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47F28"/>
                </a:solidFill>
              </a:defRPr>
            </a:pPr>
          </a:p>
        </p:txBody>
      </p:sp>
      <p:sp>
        <p:nvSpPr>
          <p:cNvPr id="18" name="Texte niveau 1…"/>
          <p:cNvSpPr txBox="1"/>
          <p:nvPr>
            <p:ph type="body" sz="quarter" idx="1"/>
          </p:nvPr>
        </p:nvSpPr>
        <p:spPr>
          <a:xfrm>
            <a:off x="3581400" y="1295400"/>
            <a:ext cx="5105400" cy="1416269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500"/>
              </a:spcBef>
              <a:buSzTx/>
              <a:buFontTx/>
              <a:buNone/>
              <a:defRPr sz="2200">
                <a:solidFill>
                  <a:srgbClr val="5C5C5C"/>
                </a:solidFill>
              </a:defRPr>
            </a:lvl1pPr>
            <a:lvl2pPr marL="681717" indent="-224517" algn="r">
              <a:spcBef>
                <a:spcPts val="500"/>
              </a:spcBef>
              <a:buFontTx/>
              <a:defRPr sz="2200">
                <a:solidFill>
                  <a:srgbClr val="5C5C5C"/>
                </a:solidFill>
              </a:defRPr>
            </a:lvl2pPr>
            <a:lvl3pPr marL="1123950" indent="-209550" algn="r">
              <a:spcBef>
                <a:spcPts val="500"/>
              </a:spcBef>
              <a:buFontTx/>
              <a:defRPr sz="2200">
                <a:solidFill>
                  <a:srgbClr val="5C5C5C"/>
                </a:solidFill>
              </a:defRPr>
            </a:lvl3pPr>
            <a:lvl4pPr marL="1623060" indent="-251460" algn="r">
              <a:spcBef>
                <a:spcPts val="500"/>
              </a:spcBef>
              <a:buFontTx/>
              <a:defRPr sz="2200">
                <a:solidFill>
                  <a:srgbClr val="5C5C5C"/>
                </a:solidFill>
              </a:defRPr>
            </a:lvl4pPr>
            <a:lvl5pPr marL="2080260" indent="-251460" algn="r">
              <a:spcBef>
                <a:spcPts val="500"/>
              </a:spcBef>
              <a:buFontTx/>
              <a:defRPr sz="2200">
                <a:solidFill>
                  <a:srgbClr val="5C5C5C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" name="Texte du titre"/>
          <p:cNvSpPr txBox="1"/>
          <p:nvPr>
            <p:ph type="title"/>
          </p:nvPr>
        </p:nvSpPr>
        <p:spPr>
          <a:xfrm>
            <a:off x="106344" y="4114800"/>
            <a:ext cx="7315201" cy="914400"/>
          </a:xfrm>
          <a:prstGeom prst="rect">
            <a:avLst/>
          </a:prstGeom>
        </p:spPr>
        <p:txBody>
          <a:bodyPr anchor="b"/>
          <a:lstStyle>
            <a:lvl1pPr marL="342900" indent="-342900"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avec tex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6"/>
          <p:cNvSpPr/>
          <p:nvPr/>
        </p:nvSpPr>
        <p:spPr>
          <a:xfrm>
            <a:off x="0" y="2895600"/>
            <a:ext cx="7543800" cy="2133600"/>
          </a:xfrm>
          <a:prstGeom prst="rect">
            <a:avLst/>
          </a:prstGeom>
          <a:gradFill>
            <a:gsLst>
              <a:gs pos="63000">
                <a:srgbClr val="474747">
                  <a:alpha val="49000"/>
                </a:srgbClr>
              </a:gs>
              <a:gs pos="100000">
                <a:srgbClr val="313131">
                  <a:alpha val="56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" name="Texte du titre"/>
          <p:cNvSpPr txBox="1"/>
          <p:nvPr>
            <p:ph type="title"/>
          </p:nvPr>
        </p:nvSpPr>
        <p:spPr>
          <a:xfrm>
            <a:off x="414867" y="3200400"/>
            <a:ext cx="7010401" cy="1676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09" name="Texte niveau 1…"/>
          <p:cNvSpPr txBox="1"/>
          <p:nvPr>
            <p:ph type="body" sz="quarter" idx="1"/>
          </p:nvPr>
        </p:nvSpPr>
        <p:spPr>
          <a:xfrm>
            <a:off x="4648200" y="664780"/>
            <a:ext cx="4191000" cy="381001"/>
          </a:xfrm>
          <a:prstGeom prst="rect">
            <a:avLst/>
          </a:prstGeom>
        </p:spPr>
        <p:txBody>
          <a:bodyPr/>
          <a:lstStyle>
            <a:lvl1pPr algn="r">
              <a:spcBef>
                <a:spcPts val="400"/>
              </a:spcBef>
              <a:buSzTx/>
              <a:buFontTx/>
              <a:buNone/>
              <a:defRPr b="1" sz="1800">
                <a:solidFill>
                  <a:srgbClr val="A6A6A6"/>
                </a:solidFill>
              </a:defRPr>
            </a:lvl1pPr>
            <a:lvl2pPr marL="640896" indent="-183696" algn="r">
              <a:spcBef>
                <a:spcPts val="400"/>
              </a:spcBef>
              <a:buFontTx/>
              <a:defRPr b="1" sz="1800">
                <a:solidFill>
                  <a:srgbClr val="A6A6A6"/>
                </a:solidFill>
              </a:defRPr>
            </a:lvl2pPr>
            <a:lvl3pPr marL="1085850" indent="-171450" algn="r">
              <a:spcBef>
                <a:spcPts val="400"/>
              </a:spcBef>
              <a:buFontTx/>
              <a:defRPr b="1" sz="1800">
                <a:solidFill>
                  <a:srgbClr val="A6A6A6"/>
                </a:solidFill>
              </a:defRPr>
            </a:lvl3pPr>
            <a:lvl4pPr marL="1577339" indent="-205739" algn="r">
              <a:spcBef>
                <a:spcPts val="400"/>
              </a:spcBef>
              <a:buFontTx/>
              <a:defRPr b="1" sz="1800">
                <a:solidFill>
                  <a:srgbClr val="A6A6A6"/>
                </a:solidFill>
              </a:defRPr>
            </a:lvl4pPr>
            <a:lvl5pPr marL="2034539" indent="-205739" algn="r">
              <a:spcBef>
                <a:spcPts val="400"/>
              </a:spcBef>
              <a:buFontTx/>
              <a:defRPr b="1" sz="1800">
                <a:solidFill>
                  <a:srgbClr val="A6A6A6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u avec légen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/>
          <p:nvPr>
            <p:ph type="title"/>
          </p:nvPr>
        </p:nvSpPr>
        <p:spPr>
          <a:xfrm>
            <a:off x="228600" y="609600"/>
            <a:ext cx="3008314" cy="825500"/>
          </a:xfrm>
          <a:prstGeom prst="rect">
            <a:avLst/>
          </a:prstGeom>
        </p:spPr>
        <p:txBody>
          <a:bodyPr anchor="b"/>
          <a:lstStyle>
            <a:lvl1pPr>
              <a:defRPr b="1" sz="2000">
                <a:solidFill>
                  <a:srgbClr val="262626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18" name="Texte niveau 1…"/>
          <p:cNvSpPr txBox="1"/>
          <p:nvPr>
            <p:ph type="body" idx="1"/>
          </p:nvPr>
        </p:nvSpPr>
        <p:spPr>
          <a:xfrm>
            <a:off x="3803650" y="609600"/>
            <a:ext cx="5111750" cy="5334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FFFFFF"/>
                </a:solidFill>
              </a:defRPr>
            </a:lvl1pPr>
            <a:lvl2pPr marL="742950" indent="-285750">
              <a:spcBef>
                <a:spcPts val="600"/>
              </a:spcBef>
              <a:defRPr sz="2800">
                <a:solidFill>
                  <a:srgbClr val="FFFFFF"/>
                </a:solidFill>
              </a:defRPr>
            </a:lvl2pPr>
            <a:lvl3pPr marL="1181100" indent="-266700">
              <a:spcBef>
                <a:spcPts val="600"/>
              </a:spcBef>
              <a:defRPr sz="2800">
                <a:solidFill>
                  <a:srgbClr val="FFFFFF"/>
                </a:solidFill>
              </a:defRPr>
            </a:lvl3pPr>
            <a:lvl4pPr marL="1691639" indent="-320039">
              <a:spcBef>
                <a:spcPts val="600"/>
              </a:spcBef>
              <a:defRPr sz="2800">
                <a:solidFill>
                  <a:srgbClr val="FFFFFF"/>
                </a:solidFill>
              </a:defRPr>
            </a:lvl4pPr>
            <a:lvl5pPr marL="2148839" indent="-320039">
              <a:spcBef>
                <a:spcPts val="600"/>
              </a:spcBef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Text Placeholder 3"/>
          <p:cNvSpPr/>
          <p:nvPr>
            <p:ph type="body" sz="quarter" idx="13"/>
          </p:nvPr>
        </p:nvSpPr>
        <p:spPr>
          <a:xfrm>
            <a:off x="228599" y="1435100"/>
            <a:ext cx="3008315" cy="38227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5C5C5C"/>
                </a:solidFill>
              </a:defRPr>
            </a:pPr>
          </a:p>
        </p:txBody>
      </p:sp>
      <p:sp>
        <p:nvSpPr>
          <p:cNvPr id="12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Média avec légen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5"/>
          <p:cNvSpPr/>
          <p:nvPr/>
        </p:nvSpPr>
        <p:spPr>
          <a:xfrm>
            <a:off x="595262" y="4800600"/>
            <a:ext cx="4873754" cy="685800"/>
          </a:xfrm>
          <a:prstGeom prst="rect">
            <a:avLst/>
          </a:prstGeom>
          <a:solidFill>
            <a:srgbClr val="313131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8" name="Texte du titre"/>
          <p:cNvSpPr txBox="1"/>
          <p:nvPr>
            <p:ph type="title"/>
          </p:nvPr>
        </p:nvSpPr>
        <p:spPr>
          <a:xfrm>
            <a:off x="606551" y="4800600"/>
            <a:ext cx="4809246" cy="566738"/>
          </a:xfrm>
          <a:prstGeom prst="rect">
            <a:avLst/>
          </a:prstGeom>
        </p:spPr>
        <p:txBody>
          <a:bodyPr anchor="b"/>
          <a:lstStyle>
            <a:lvl1pPr algn="ctr">
              <a:defRPr i="1" sz="1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29" name="Media Placeholder 8"/>
          <p:cNvSpPr/>
          <p:nvPr>
            <p:ph type="media" sz="half" idx="13"/>
          </p:nvPr>
        </p:nvSpPr>
        <p:spPr>
          <a:xfrm>
            <a:off x="587022" y="838200"/>
            <a:ext cx="4873753" cy="381282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30" name="Texte niveau 1…"/>
          <p:cNvSpPr txBox="1"/>
          <p:nvPr>
            <p:ph type="body" sz="half" idx="1"/>
          </p:nvPr>
        </p:nvSpPr>
        <p:spPr>
          <a:xfrm>
            <a:off x="5776862" y="838200"/>
            <a:ext cx="2819401" cy="46369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702128" indent="-244928">
              <a:spcBef>
                <a:spcPts val="500"/>
              </a:spcBef>
              <a:buFontTx/>
              <a:defRPr sz="2400">
                <a:solidFill>
                  <a:srgbClr val="FFFFFF"/>
                </a:solidFill>
              </a:defRPr>
            </a:lvl2pPr>
            <a:lvl3pPr marL="1143000" indent="-228600">
              <a:spcBef>
                <a:spcPts val="500"/>
              </a:spcBef>
              <a:buFontTx/>
              <a:defRPr sz="2400">
                <a:solidFill>
                  <a:srgbClr val="FFFFFF"/>
                </a:solidFill>
              </a:defRPr>
            </a:lvl3pPr>
            <a:lvl4pPr marL="1645920" indent="-274320">
              <a:spcBef>
                <a:spcPts val="500"/>
              </a:spcBef>
              <a:buFontTx/>
              <a:defRPr sz="2400">
                <a:solidFill>
                  <a:srgbClr val="FFFFFF"/>
                </a:solidFill>
              </a:defRPr>
            </a:lvl4pPr>
            <a:lvl5pPr marL="2103120" indent="-274320">
              <a:spcBef>
                <a:spcPts val="500"/>
              </a:spcBef>
              <a:buFontTx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mage avec légen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7"/>
          <p:cNvSpPr/>
          <p:nvPr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rgbClr val="313131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39" name="Texte du titre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ctr">
              <a:defRPr i="1" sz="1800">
                <a:solidFill>
                  <a:srgbClr val="D9D9D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40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41" name="Texte niveau 1…"/>
          <p:cNvSpPr txBox="1"/>
          <p:nvPr>
            <p:ph type="body" sz="quarter" idx="1"/>
          </p:nvPr>
        </p:nvSpPr>
        <p:spPr>
          <a:xfrm>
            <a:off x="1792288" y="5562600"/>
            <a:ext cx="5486401" cy="609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FontTx/>
              <a:buNone/>
              <a:defRPr sz="1400">
                <a:solidFill>
                  <a:srgbClr val="262626"/>
                </a:solidFill>
              </a:defRPr>
            </a:lvl1pPr>
            <a:lvl2pPr marL="0" indent="457200" algn="ctr">
              <a:spcBef>
                <a:spcPts val="300"/>
              </a:spcBef>
              <a:buSzTx/>
              <a:buFontTx/>
              <a:buNone/>
              <a:defRPr sz="1400">
                <a:solidFill>
                  <a:srgbClr val="262626"/>
                </a:solidFill>
              </a:defRPr>
            </a:lvl2pPr>
            <a:lvl3pPr marL="0" indent="914400" algn="ctr">
              <a:spcBef>
                <a:spcPts val="300"/>
              </a:spcBef>
              <a:buSzTx/>
              <a:buFontTx/>
              <a:buNone/>
              <a:defRPr sz="1400">
                <a:solidFill>
                  <a:srgbClr val="262626"/>
                </a:solidFill>
              </a:defRPr>
            </a:lvl3pPr>
            <a:lvl4pPr marL="0" indent="1371600" algn="ctr">
              <a:spcBef>
                <a:spcPts val="300"/>
              </a:spcBef>
              <a:buSzTx/>
              <a:buFontTx/>
              <a:buNone/>
              <a:defRPr sz="1400">
                <a:solidFill>
                  <a:srgbClr val="262626"/>
                </a:solidFill>
              </a:defRPr>
            </a:lvl4pPr>
            <a:lvl5pPr marL="0" indent="1828800" algn="ctr">
              <a:spcBef>
                <a:spcPts val="300"/>
              </a:spcBef>
              <a:buSzTx/>
              <a:buFontTx/>
              <a:buNone/>
              <a:defRPr sz="1400">
                <a:solidFill>
                  <a:srgbClr val="262626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texte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2626"/>
                </a:solidFill>
              </a:defRPr>
            </a:lvl1pPr>
            <a:lvl2pPr>
              <a:defRPr>
                <a:solidFill>
                  <a:srgbClr val="262626"/>
                </a:solidFill>
              </a:defRPr>
            </a:lvl2pPr>
            <a:lvl3pPr>
              <a:defRPr>
                <a:solidFill>
                  <a:srgbClr val="262626"/>
                </a:solidFill>
              </a:defRPr>
            </a:lvl3pPr>
            <a:lvl4pPr>
              <a:defRPr>
                <a:solidFill>
                  <a:srgbClr val="262626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0" name="Texte du titre"/>
          <p:cNvSpPr txBox="1"/>
          <p:nvPr>
            <p:ph type="title"/>
          </p:nvPr>
        </p:nvSpPr>
        <p:spPr>
          <a:xfrm>
            <a:off x="0" y="414867"/>
            <a:ext cx="5029200" cy="457201"/>
          </a:xfrm>
          <a:prstGeom prst="rect">
            <a:avLst/>
          </a:prstGeom>
          <a:solidFill>
            <a:srgbClr val="939393"/>
          </a:solidFill>
        </p:spPr>
        <p:txBody>
          <a:bodyPr/>
          <a:lstStyle>
            <a:lvl1pPr>
              <a:defRPr b="1" sz="28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5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B8B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vertical et tex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e du titre"/>
          <p:cNvSpPr txBox="1"/>
          <p:nvPr>
            <p:ph type="title"/>
          </p:nvPr>
        </p:nvSpPr>
        <p:spPr>
          <a:xfrm>
            <a:off x="5715000" y="274638"/>
            <a:ext cx="2057400" cy="5851526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262626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59" name="Texte niveau 1…"/>
          <p:cNvSpPr txBox="1"/>
          <p:nvPr>
            <p:ph type="body" idx="1"/>
          </p:nvPr>
        </p:nvSpPr>
        <p:spPr>
          <a:xfrm>
            <a:off x="457200" y="274638"/>
            <a:ext cx="5105400" cy="5851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2626"/>
                </a:solidFill>
              </a:defRPr>
            </a:lvl1pPr>
            <a:lvl2pPr>
              <a:defRPr>
                <a:solidFill>
                  <a:srgbClr val="262626"/>
                </a:solidFill>
              </a:defRPr>
            </a:lvl2pPr>
            <a:lvl3pPr>
              <a:defRPr>
                <a:solidFill>
                  <a:srgbClr val="262626"/>
                </a:solidFill>
              </a:defRPr>
            </a:lvl3pPr>
            <a:lvl4pPr>
              <a:defRPr>
                <a:solidFill>
                  <a:srgbClr val="262626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2598" t="0" r="5874" b="5261"/>
          <a:stretch>
            <a:fillRect/>
          </a:stretch>
        </p:blipFill>
        <p:spPr>
          <a:xfrm>
            <a:off x="3529" y="5867400"/>
            <a:ext cx="9144001" cy="105369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B8B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de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B8B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-tête de 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e du titre"/>
          <p:cNvSpPr txBox="1"/>
          <p:nvPr>
            <p:ph type="title"/>
          </p:nvPr>
        </p:nvSpPr>
        <p:spPr>
          <a:xfrm>
            <a:off x="2971800" y="1992353"/>
            <a:ext cx="5867400" cy="1970047"/>
          </a:xfrm>
          <a:prstGeom prst="rect">
            <a:avLst/>
          </a:prstGeom>
        </p:spPr>
        <p:txBody>
          <a:bodyPr/>
          <a:lstStyle>
            <a:lvl1pPr>
              <a:defRPr b="1" cap="all">
                <a:solidFill>
                  <a:srgbClr val="262626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8" name="Texte niveau 1…"/>
          <p:cNvSpPr txBox="1"/>
          <p:nvPr>
            <p:ph type="body" sz="quarter" idx="1"/>
          </p:nvPr>
        </p:nvSpPr>
        <p:spPr>
          <a:xfrm>
            <a:off x="381000" y="5105400"/>
            <a:ext cx="8229601" cy="375787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400"/>
              </a:spcBef>
              <a:buSzTx/>
              <a:buFontTx/>
              <a:buNone/>
              <a:defRPr sz="1800">
                <a:solidFill>
                  <a:srgbClr val="727272"/>
                </a:solidFill>
              </a:defRPr>
            </a:lvl1pPr>
            <a:lvl2pPr marL="0" indent="457200" algn="r">
              <a:spcBef>
                <a:spcPts val="400"/>
              </a:spcBef>
              <a:buSzTx/>
              <a:buFontTx/>
              <a:buNone/>
              <a:defRPr sz="1800">
                <a:solidFill>
                  <a:srgbClr val="727272"/>
                </a:solidFill>
              </a:defRPr>
            </a:lvl2pPr>
            <a:lvl3pPr marL="0" indent="914400" algn="r">
              <a:spcBef>
                <a:spcPts val="400"/>
              </a:spcBef>
              <a:buSzTx/>
              <a:buFontTx/>
              <a:buNone/>
              <a:defRPr sz="1800">
                <a:solidFill>
                  <a:srgbClr val="727272"/>
                </a:solidFill>
              </a:defRPr>
            </a:lvl3pPr>
            <a:lvl4pPr marL="0" indent="1371600" algn="r">
              <a:spcBef>
                <a:spcPts val="400"/>
              </a:spcBef>
              <a:buSzTx/>
              <a:buFontTx/>
              <a:buNone/>
              <a:defRPr sz="1800">
                <a:solidFill>
                  <a:srgbClr val="727272"/>
                </a:solidFill>
              </a:defRPr>
            </a:lvl4pPr>
            <a:lvl5pPr marL="0" indent="1828800" algn="r">
              <a:spcBef>
                <a:spcPts val="400"/>
              </a:spcBef>
              <a:buSzTx/>
              <a:buFontTx/>
              <a:buNone/>
              <a:defRPr sz="1800">
                <a:solidFill>
                  <a:srgbClr val="727272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31" name="Oval 6"/>
          <p:cNvGrpSpPr/>
          <p:nvPr/>
        </p:nvGrpSpPr>
        <p:grpSpPr>
          <a:xfrm>
            <a:off x="762000" y="1946208"/>
            <a:ext cx="2057400" cy="2057401"/>
            <a:chOff x="0" y="0"/>
            <a:chExt cx="2057400" cy="2057400"/>
          </a:xfrm>
        </p:grpSpPr>
        <p:sp>
          <p:nvSpPr>
            <p:cNvPr id="29" name="Cercle"/>
            <p:cNvSpPr/>
            <p:nvPr/>
          </p:nvSpPr>
          <p:spPr>
            <a:xfrm>
              <a:off x="0" y="-1"/>
              <a:ext cx="2057400" cy="2057401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152400" dist="165100" dir="5400000">
                <a:srgbClr val="000000">
                  <a:alpha val="11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" name="Texte"/>
            <p:cNvSpPr txBox="1"/>
            <p:nvPr/>
          </p:nvSpPr>
          <p:spPr>
            <a:xfrm>
              <a:off x="301299" y="843279"/>
              <a:ext cx="145480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             </a:t>
              </a:r>
            </a:p>
          </p:txBody>
        </p:sp>
      </p:grpSp>
      <p:grpSp>
        <p:nvGrpSpPr>
          <p:cNvPr id="34" name="Rectangle 7"/>
          <p:cNvGrpSpPr/>
          <p:nvPr/>
        </p:nvGrpSpPr>
        <p:grpSpPr>
          <a:xfrm>
            <a:off x="8686800" y="5128292"/>
            <a:ext cx="457200" cy="370841"/>
            <a:chOff x="0" y="0"/>
            <a:chExt cx="457200" cy="370840"/>
          </a:xfrm>
        </p:grpSpPr>
        <p:sp>
          <p:nvSpPr>
            <p:cNvPr id="32" name="Rectangle"/>
            <p:cNvSpPr/>
            <p:nvPr/>
          </p:nvSpPr>
          <p:spPr>
            <a:xfrm>
              <a:off x="0" y="137083"/>
              <a:ext cx="457200" cy="96673"/>
            </a:xfrm>
            <a:prstGeom prst="rect">
              <a:avLst/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" name="Texte"/>
            <p:cNvSpPr txBox="1"/>
            <p:nvPr/>
          </p:nvSpPr>
          <p:spPr>
            <a:xfrm>
              <a:off x="0" y="-1"/>
              <a:ext cx="45720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6600"/>
                  </a:solidFill>
                </a:defRPr>
              </a:lvl1pPr>
            </a:lstStyle>
            <a:p>
              <a:pPr/>
              <a:r>
                <a:t>           </a:t>
              </a:r>
            </a:p>
          </p:txBody>
        </p:sp>
      </p:grpSp>
      <p:grpSp>
        <p:nvGrpSpPr>
          <p:cNvPr id="37" name="Oval 8"/>
          <p:cNvGrpSpPr/>
          <p:nvPr/>
        </p:nvGrpSpPr>
        <p:grpSpPr>
          <a:xfrm>
            <a:off x="1007327" y="1992353"/>
            <a:ext cx="1583473" cy="1295401"/>
            <a:chOff x="0" y="0"/>
            <a:chExt cx="1583472" cy="1295400"/>
          </a:xfrm>
        </p:grpSpPr>
        <p:sp>
          <p:nvSpPr>
            <p:cNvPr id="35" name="Ovale"/>
            <p:cNvSpPr/>
            <p:nvPr/>
          </p:nvSpPr>
          <p:spPr>
            <a:xfrm>
              <a:off x="-1" y="0"/>
              <a:ext cx="1583474" cy="1295400"/>
            </a:xfrm>
            <a:prstGeom prst="ellipse">
              <a:avLst/>
            </a:prstGeom>
            <a:gradFill flip="none" rotWithShape="1">
              <a:gsLst>
                <a:gs pos="63000">
                  <a:srgbClr val="FFFFFF">
                    <a:alpha val="7000"/>
                  </a:srgbClr>
                </a:gs>
                <a:gs pos="72000">
                  <a:srgbClr val="FFFFFF">
                    <a:alpha val="15000"/>
                  </a:srgbClr>
                </a:gs>
                <a:gs pos="91000">
                  <a:srgbClr val="FFFFFF">
                    <a:alpha val="28000"/>
                  </a:srgb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" name="Texte"/>
            <p:cNvSpPr txBox="1"/>
            <p:nvPr/>
          </p:nvSpPr>
          <p:spPr>
            <a:xfrm>
              <a:off x="231894" y="462280"/>
              <a:ext cx="111968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       </a:t>
              </a:r>
            </a:p>
          </p:txBody>
        </p:sp>
      </p:grpSp>
      <p:sp>
        <p:nvSpPr>
          <p:cNvPr id="3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6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contenu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5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contenu : accentua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2598" t="0" r="5874" b="5261"/>
          <a:stretch>
            <a:fillRect/>
          </a:stretch>
        </p:blipFill>
        <p:spPr>
          <a:xfrm>
            <a:off x="3529" y="5867400"/>
            <a:ext cx="9144001" cy="1053695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Texte du titre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262626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65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ux contenu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e du titre"/>
          <p:cNvSpPr txBox="1"/>
          <p:nvPr>
            <p:ph type="title"/>
          </p:nvPr>
        </p:nvSpPr>
        <p:spPr>
          <a:xfrm>
            <a:off x="380999" y="1"/>
            <a:ext cx="7068016" cy="838201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4" name="Texte niveau 1…"/>
          <p:cNvSpPr txBox="1"/>
          <p:nvPr>
            <p:ph type="body" sz="half" idx="1"/>
          </p:nvPr>
        </p:nvSpPr>
        <p:spPr>
          <a:xfrm>
            <a:off x="457200" y="1676401"/>
            <a:ext cx="4038600" cy="3971456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B8B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seu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exte du titre"/>
          <p:cNvSpPr txBox="1"/>
          <p:nvPr>
            <p:ph type="title"/>
          </p:nvPr>
        </p:nvSpPr>
        <p:spPr>
          <a:xfrm>
            <a:off x="1124399" y="2077199"/>
            <a:ext cx="7010401" cy="114300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262626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8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seul 0">
    <p:bg>
      <p:bgPr>
        <a:solidFill>
          <a:schemeClr val="accent4">
            <a:lumOff val="-941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seul : accentua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du titre"/>
          <p:cNvSpPr txBox="1"/>
          <p:nvPr>
            <p:ph type="title"/>
          </p:nvPr>
        </p:nvSpPr>
        <p:spPr>
          <a:xfrm>
            <a:off x="290400" y="3080999"/>
            <a:ext cx="8686801" cy="1095601"/>
          </a:xfrm>
          <a:prstGeom prst="rect">
            <a:avLst/>
          </a:prstGeom>
        </p:spPr>
        <p:txBody>
          <a:bodyPr/>
          <a:lstStyle>
            <a:lvl1pPr algn="ctr">
              <a:defRPr b="1" spc="-150" sz="4600">
                <a:ln w="9525">
                  <a:solidFill>
                    <a:srgbClr val="DFDFDF"/>
                  </a:solidFill>
                </a:ln>
                <a:solidFill>
                  <a:srgbClr val="DFDFDF"/>
                </a:solidFill>
                <a:effectLst>
                  <a:outerShdw sx="100000" sy="100000" kx="0" ky="0" algn="b" rotWithShape="0" blurRad="38100" dist="0" dir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99" name="Texte niveau 1…"/>
          <p:cNvSpPr txBox="1"/>
          <p:nvPr>
            <p:ph type="body" sz="quarter" idx="1"/>
          </p:nvPr>
        </p:nvSpPr>
        <p:spPr>
          <a:xfrm>
            <a:off x="283951" y="2424751"/>
            <a:ext cx="8694002" cy="639764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2E507A">
                    <a:alpha val="81000"/>
                  </a:srgbClr>
                </a:solidFill>
              </a:defRPr>
            </a:lvl1pPr>
            <a:lvl2pPr marL="0" indent="45720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2E507A">
                    <a:alpha val="81000"/>
                  </a:srgbClr>
                </a:solidFill>
              </a:defRPr>
            </a:lvl2pPr>
            <a:lvl3pPr marL="0" indent="91440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2E507A">
                    <a:alpha val="81000"/>
                  </a:srgbClr>
                </a:solidFill>
              </a:defRPr>
            </a:lvl3pPr>
            <a:lvl4pPr marL="0" indent="137160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2E507A">
                    <a:alpha val="81000"/>
                  </a:srgbClr>
                </a:solidFill>
              </a:defRPr>
            </a:lvl4pPr>
            <a:lvl5pPr marL="0" indent="182880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2E507A">
                    <a:alpha val="81000"/>
                  </a:srgb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B8B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2598" t="0" r="5874" b="5261"/>
          <a:stretch>
            <a:fillRect/>
          </a:stretch>
        </p:blipFill>
        <p:spPr>
          <a:xfrm>
            <a:off x="3529" y="5867400"/>
            <a:ext cx="9144001" cy="105369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e du titre"/>
          <p:cNvSpPr txBox="1"/>
          <p:nvPr>
            <p:ph type="title"/>
          </p:nvPr>
        </p:nvSpPr>
        <p:spPr>
          <a:xfrm>
            <a:off x="436180" y="76200"/>
            <a:ext cx="840302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4" name="Texte niveau 1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Numéro de diapositive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47474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74747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eg"/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5" Type="http://schemas.openxmlformats.org/officeDocument/2006/relationships/image" Target="../media/image15.tif"/><Relationship Id="rId6" Type="http://schemas.openxmlformats.org/officeDocument/2006/relationships/image" Target="../media/image16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eg"/><Relationship Id="rId3" Type="http://schemas.openxmlformats.org/officeDocument/2006/relationships/image" Target="../media/image46.jpeg"/><Relationship Id="rId4" Type="http://schemas.openxmlformats.org/officeDocument/2006/relationships/image" Target="../media/image17.tif"/><Relationship Id="rId5" Type="http://schemas.openxmlformats.org/officeDocument/2006/relationships/image" Target="../media/image18.tif"/><Relationship Id="rId6" Type="http://schemas.openxmlformats.org/officeDocument/2006/relationships/image" Target="../media/image19.tif"/><Relationship Id="rId7" Type="http://schemas.openxmlformats.org/officeDocument/2006/relationships/image" Target="../media/image20.tif"/><Relationship Id="rId8" Type="http://schemas.openxmlformats.org/officeDocument/2006/relationships/image" Target="../media/image21.tif"/><Relationship Id="rId9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eg"/><Relationship Id="rId3" Type="http://schemas.openxmlformats.org/officeDocument/2006/relationships/image" Target="../media/image4.tif"/><Relationship Id="rId4" Type="http://schemas.openxmlformats.org/officeDocument/2006/relationships/image" Target="../media/image4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4.png"/><Relationship Id="rId5" Type="http://schemas.openxmlformats.org/officeDocument/2006/relationships/image" Target="../media/image51.jpeg"/><Relationship Id="rId6" Type="http://schemas.openxmlformats.org/officeDocument/2006/relationships/image" Target="../media/image22.tif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9" Type="http://schemas.openxmlformats.org/officeDocument/2006/relationships/image" Target="../media/image54.jpeg"/><Relationship Id="rId10" Type="http://schemas.openxmlformats.org/officeDocument/2006/relationships/image" Target="../media/image5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Relationship Id="rId3" Type="http://schemas.openxmlformats.org/officeDocument/2006/relationships/image" Target="../media/image4.tif"/><Relationship Id="rId4" Type="http://schemas.openxmlformats.org/officeDocument/2006/relationships/image" Target="../media/image1.png"/><Relationship Id="rId5" Type="http://schemas.openxmlformats.org/officeDocument/2006/relationships/image" Target="../media/image5.tif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30.jpeg"/><Relationship Id="rId6" Type="http://schemas.openxmlformats.org/officeDocument/2006/relationships/image" Target="../media/image9.tif"/><Relationship Id="rId7" Type="http://schemas.openxmlformats.org/officeDocument/2006/relationships/image" Target="../media/image10.tif"/><Relationship Id="rId8" Type="http://schemas.openxmlformats.org/officeDocument/2006/relationships/image" Target="../media/image11.tif"/><Relationship Id="rId9" Type="http://schemas.openxmlformats.org/officeDocument/2006/relationships/image" Target="../media/image12.tif"/><Relationship Id="rId10" Type="http://schemas.openxmlformats.org/officeDocument/2006/relationships/image" Target="../media/image2.png"/><Relationship Id="rId11" Type="http://schemas.openxmlformats.org/officeDocument/2006/relationships/image" Target="../media/image3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Relationship Id="rId11" Type="http://schemas.openxmlformats.org/officeDocument/2006/relationships/image" Target="../media/image4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4">
            <a:lumOff val="-941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Placeholder 2" descr="Picture Placeholder 2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774" r="0" b="3774"/>
          <a:stretch>
            <a:fillRect/>
          </a:stretch>
        </p:blipFill>
        <p:spPr>
          <a:xfrm>
            <a:off x="228517" y="7943217"/>
            <a:ext cx="9855365" cy="7391524"/>
          </a:xfrm>
          <a:prstGeom prst="rect">
            <a:avLst/>
          </a:prstGeom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670" y="-739081"/>
            <a:ext cx="8571889" cy="833616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EUROPA : QUO VADIS ?"/>
          <p:cNvSpPr txBox="1"/>
          <p:nvPr/>
        </p:nvSpPr>
        <p:spPr>
          <a:xfrm>
            <a:off x="2611779" y="3319779"/>
            <a:ext cx="4404158" cy="6597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EUROPA : QUO VADIS ?</a:t>
            </a:r>
          </a:p>
        </p:txBody>
      </p:sp>
      <p:sp>
        <p:nvSpPr>
          <p:cNvPr id="187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6" name="EUROPA…"/>
          <p:cNvSpPr txBox="1"/>
          <p:nvPr/>
        </p:nvSpPr>
        <p:spPr>
          <a:xfrm>
            <a:off x="304055" y="187016"/>
            <a:ext cx="2648357" cy="12185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600">
                <a:solidFill>
                  <a:srgbClr val="FFFFFF"/>
                </a:solidFill>
              </a:defRPr>
            </a:pPr>
            <a:r>
              <a:t>EUROPA </a:t>
            </a:r>
          </a:p>
          <a:p>
            <a:pPr algn="ctr">
              <a:defRPr sz="3600">
                <a:solidFill>
                  <a:srgbClr val="FFFFFF"/>
                </a:solidFill>
              </a:defRPr>
            </a:pPr>
            <a:r>
              <a:t> QUO VADIS ?</a:t>
            </a:r>
          </a:p>
        </p:txBody>
      </p:sp>
      <p:sp>
        <p:nvSpPr>
          <p:cNvPr id="297" name="L’EUROPE A PROGRESSE DEPUIS SA FONDATION"/>
          <p:cNvSpPr txBox="1"/>
          <p:nvPr>
            <p:ph type="title" idx="4294967295"/>
          </p:nvPr>
        </p:nvSpPr>
        <p:spPr>
          <a:xfrm>
            <a:off x="3316361" y="652703"/>
            <a:ext cx="4881565" cy="58885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5A971C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L’EUROPE A PROGRESSE DEPUIS SA FONDATION</a:t>
            </a:r>
          </a:p>
        </p:txBody>
      </p:sp>
      <p:sp>
        <p:nvSpPr>
          <p:cNvPr id="298" name="L’EUROPE EST DEVENUE UN ESPACE DE PAIX , DE PROSPERITE ET DE SOLIDARITE"/>
          <p:cNvSpPr/>
          <p:nvPr/>
        </p:nvSpPr>
        <p:spPr>
          <a:xfrm>
            <a:off x="328533" y="1578482"/>
            <a:ext cx="8486934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EST DEVENUE UN ESPACE DE PAIX , DE PROSPERITE ET DE SOLIDARITE</a:t>
            </a:r>
          </a:p>
        </p:txBody>
      </p:sp>
      <p:sp>
        <p:nvSpPr>
          <p:cNvPr id="299" name="L’EUROPE EST FIERE DE SES VALEURS DEMOCRATIQUES ET DE LIBERTE"/>
          <p:cNvSpPr/>
          <p:nvPr/>
        </p:nvSpPr>
        <p:spPr>
          <a:xfrm>
            <a:off x="328533" y="2370617"/>
            <a:ext cx="8486934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EST FIERE DE SES VALEURS DEMOCRATIQUES ET DE LIBERTE</a:t>
            </a:r>
          </a:p>
        </p:txBody>
      </p:sp>
      <p:sp>
        <p:nvSpPr>
          <p:cNvPr id="300" name="LE CITOYEN EUROPEEN EST LIBRE DE VOYAGER, ETUDIER, S’ETABLIR, COMMERCER ETC."/>
          <p:cNvSpPr/>
          <p:nvPr/>
        </p:nvSpPr>
        <p:spPr>
          <a:xfrm>
            <a:off x="311599" y="3162752"/>
            <a:ext cx="8486935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LE CITOYEN EUROPEEN EST LIBRE DE VOYAGER, ETUDIER, S’ETABLIR, COMMERCER ETC.</a:t>
            </a:r>
          </a:p>
        </p:txBody>
      </p:sp>
      <p:sp>
        <p:nvSpPr>
          <p:cNvPr id="301" name="L’EUROPE DU MARCHE UNIQUE EST UNE REUSSITE"/>
          <p:cNvSpPr/>
          <p:nvPr/>
        </p:nvSpPr>
        <p:spPr>
          <a:xfrm>
            <a:off x="311599" y="3962824"/>
            <a:ext cx="8486935" cy="466022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path>
              <a:fillToRect l="50000" t="101897" r="50000" b="-1897"/>
            </a:path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DU MARCHE UNIQUE EST UNE REUSSITE</a:t>
            </a:r>
          </a:p>
        </p:txBody>
      </p:sp>
      <p:sp>
        <p:nvSpPr>
          <p:cNvPr id="302" name="L’EUROPE A UNE MONNAIE"/>
          <p:cNvSpPr/>
          <p:nvPr/>
        </p:nvSpPr>
        <p:spPr>
          <a:xfrm>
            <a:off x="311599" y="4559627"/>
            <a:ext cx="8486935" cy="466022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path>
              <a:fillToRect l="50170" t="71569" r="49829" b="28430"/>
            </a:path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A UNE MONNAIE</a:t>
            </a:r>
          </a:p>
        </p:txBody>
      </p:sp>
      <p:sp>
        <p:nvSpPr>
          <p:cNvPr id="303" name="L’EUROPE HARMONISE SA LEGISLATION DANS TOUS LES DOMAINES"/>
          <p:cNvSpPr/>
          <p:nvPr/>
        </p:nvSpPr>
        <p:spPr>
          <a:xfrm>
            <a:off x="328533" y="5156430"/>
            <a:ext cx="8486934" cy="473960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HARMONISE SA LEGISLATION DANS TOUS LES DOMAINES</a:t>
            </a:r>
          </a:p>
        </p:txBody>
      </p:sp>
      <p:sp>
        <p:nvSpPr>
          <p:cNvPr id="304" name="L’EUROPE EST FIERE DE SES REALISATIONS COMMUNES: ERASMUS, ARIANE, GALILEO, ETC."/>
          <p:cNvSpPr/>
          <p:nvPr/>
        </p:nvSpPr>
        <p:spPr>
          <a:xfrm>
            <a:off x="311599" y="5753234"/>
            <a:ext cx="8486935" cy="473959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EST FIERE DE SES REALISATIONS COMMUNES: ERASMUS, ARIANE, GALILEO,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L’EUROPE POLITIQUE EST EN PANNE"/>
          <p:cNvSpPr txBox="1"/>
          <p:nvPr>
            <p:ph type="title" idx="4294967295"/>
          </p:nvPr>
        </p:nvSpPr>
        <p:spPr>
          <a:xfrm>
            <a:off x="4976550" y="866780"/>
            <a:ext cx="3798690" cy="588858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path>
              <a:fillToRect l="50361" t="57246" r="49638" b="42753"/>
            </a:path>
          </a:gradFill>
          <a:ln w="9525">
            <a:solidFill>
              <a:srgbClr val="46AAC4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L’EUROPE POLITIQUE EST EN PANNE</a:t>
            </a:r>
          </a:p>
        </p:txBody>
      </p:sp>
      <p:sp>
        <p:nvSpPr>
          <p:cNvPr id="307" name="EUROPA…"/>
          <p:cNvSpPr txBox="1"/>
          <p:nvPr/>
        </p:nvSpPr>
        <p:spPr>
          <a:xfrm>
            <a:off x="304055" y="187016"/>
            <a:ext cx="2648357" cy="12185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600">
                <a:solidFill>
                  <a:srgbClr val="FFFFFF"/>
                </a:solidFill>
              </a:defRPr>
            </a:pPr>
            <a:r>
              <a:t>EUROPA </a:t>
            </a:r>
          </a:p>
          <a:p>
            <a:pPr algn="ctr">
              <a:defRPr sz="3600">
                <a:solidFill>
                  <a:srgbClr val="FFFFFF"/>
                </a:solidFill>
              </a:defRPr>
            </a:pPr>
            <a:r>
              <a:t> QUO VADIS ?</a:t>
            </a:r>
          </a:p>
        </p:txBody>
      </p:sp>
      <p:sp>
        <p:nvSpPr>
          <p:cNvPr id="308" name="L’EUROPE RESTE UN NAIN POLITIQUE COMPARE A SA PUISSANCE ECONOMIQUE, COMMERCIALE, FINANCIERE, MONETAIRE ET TECHNOLOGIQUE"/>
          <p:cNvSpPr/>
          <p:nvPr/>
        </p:nvSpPr>
        <p:spPr>
          <a:xfrm>
            <a:off x="328533" y="2420672"/>
            <a:ext cx="8486934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RESTE UN NAIN POLITIQUE COMPARE A SA PUISSANCE ECONOMIQUE, COMMERCIALE, FINANCIERE, MONETAIRE ET TECHNOLOGIQUE</a:t>
            </a:r>
          </a:p>
        </p:txBody>
      </p:sp>
      <p:sp>
        <p:nvSpPr>
          <p:cNvPr id="309" name="LES INSTITUTIONS SONT BLOQUEES PAR LE SYSTEME DE VOTE A L’UNANIMITE"/>
          <p:cNvSpPr/>
          <p:nvPr/>
        </p:nvSpPr>
        <p:spPr>
          <a:xfrm>
            <a:off x="328533" y="3363647"/>
            <a:ext cx="8486934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LES INSTITUTIONS SONT BLOQUEES PAR LE SYSTEME DE VOTE A L’UNANIMITE</a:t>
            </a:r>
          </a:p>
        </p:txBody>
      </p:sp>
      <p:sp>
        <p:nvSpPr>
          <p:cNvPr id="310" name="LE BUDGET EUROPEEN EST MINUSCULE PAR RAPPORT AUX AMBITIONS DES TRAITES"/>
          <p:cNvSpPr/>
          <p:nvPr/>
        </p:nvSpPr>
        <p:spPr>
          <a:xfrm>
            <a:off x="311599" y="4306622"/>
            <a:ext cx="8520802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LE BUDGET EUROPEEN EST MINUSCULE PAR RAPPORT AUX AMBITIONS DES TRAITES</a:t>
            </a:r>
          </a:p>
        </p:txBody>
      </p:sp>
      <p:sp>
        <p:nvSpPr>
          <p:cNvPr id="311" name="L’EUROPE SOUFFRE D’UN MANQUE DE VISION A LONG TERME DECLINANT SON PROJET POLITIQUE ,DE SECURITE ET DE DEFENSE, SA VISION ECONOMIQUE ET MONETAIRE, SOCIAL ETC."/>
          <p:cNvSpPr/>
          <p:nvPr/>
        </p:nvSpPr>
        <p:spPr>
          <a:xfrm>
            <a:off x="311599" y="5182349"/>
            <a:ext cx="8520802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859536">
              <a:defRPr sz="1692">
                <a:solidFill>
                  <a:srgbClr val="FFFFFF"/>
                </a:solidFill>
              </a:defRPr>
            </a:lvl1pPr>
          </a:lstStyle>
          <a:p>
            <a:pPr/>
            <a:r>
              <a:t>L’EUROPE SOUFFRE D’UN MANQUE DE VISION A LONG TERME DECLINANT SON PROJET POLITIQUE ,DE SECURITE ET DE DEFENSE, SA VISION ECONOMIQUE ET MONETAIRE, SOCIAL ETC.</a:t>
            </a:r>
          </a:p>
        </p:txBody>
      </p:sp>
      <p:sp>
        <p:nvSpPr>
          <p:cNvPr id="312" name="L’EUROPE DE LA DEFENSE EST INSIGNIFIANTE"/>
          <p:cNvSpPr/>
          <p:nvPr/>
        </p:nvSpPr>
        <p:spPr>
          <a:xfrm>
            <a:off x="311599" y="1578482"/>
            <a:ext cx="8486935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DE LA DEFENSE EST INSIGNIFIANTE</a:t>
            </a:r>
          </a:p>
        </p:txBody>
      </p:sp>
      <p:sp>
        <p:nvSpPr>
          <p:cNvPr id="313" name="FAIBLESSES: DECLIN DEMOGRAPHIQUE - APPROVISIONNEMENT MATIERES PREMIERES"/>
          <p:cNvSpPr/>
          <p:nvPr/>
        </p:nvSpPr>
        <p:spPr>
          <a:xfrm>
            <a:off x="311599" y="5991004"/>
            <a:ext cx="8520801" cy="669291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FAIBLESSES: DECLIN DEMOGRAPHIQUE - APPROVISIONNEMENT MATIERES PREMIERES</a:t>
            </a:r>
          </a:p>
        </p:txBody>
      </p:sp>
      <p:sp>
        <p:nvSpPr>
          <p:cNvPr id="314" name="LA REALITE"/>
          <p:cNvSpPr/>
          <p:nvPr/>
        </p:nvSpPr>
        <p:spPr>
          <a:xfrm>
            <a:off x="3340508" y="866780"/>
            <a:ext cx="1247947" cy="58885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5A971C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REALITE</a:t>
            </a:r>
          </a:p>
        </p:txBody>
      </p:sp>
      <p:sp>
        <p:nvSpPr>
          <p:cNvPr id="31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B9AB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ROPOSITIONS POUR REFONDER L’EUROPE"/>
          <p:cNvSpPr txBox="1"/>
          <p:nvPr>
            <p:ph type="title" idx="4294967295"/>
          </p:nvPr>
        </p:nvSpPr>
        <p:spPr>
          <a:xfrm>
            <a:off x="102917" y="99061"/>
            <a:ext cx="3120828" cy="811941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PROPOSITIONS POUR REFONDER L’EUROPE</a:t>
            </a:r>
          </a:p>
        </p:txBody>
      </p:sp>
      <p:sp>
        <p:nvSpPr>
          <p:cNvPr id="318" name="INTEGRATION POLITIQUE"/>
          <p:cNvSpPr txBox="1"/>
          <p:nvPr/>
        </p:nvSpPr>
        <p:spPr>
          <a:xfrm>
            <a:off x="195317" y="2573075"/>
            <a:ext cx="2445766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INTEGRATION POLITIQUE</a:t>
            </a:r>
          </a:p>
        </p:txBody>
      </p:sp>
      <p:sp>
        <p:nvSpPr>
          <p:cNvPr id="319" name="UNE VISION POUR XXIè SIECLE"/>
          <p:cNvSpPr txBox="1"/>
          <p:nvPr/>
        </p:nvSpPr>
        <p:spPr>
          <a:xfrm>
            <a:off x="603001" y="986580"/>
            <a:ext cx="1800707" cy="6756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5A971C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UNE VISION POUR XXIè SIECLE</a:t>
            </a:r>
          </a:p>
        </p:txBody>
      </p:sp>
      <p:sp>
        <p:nvSpPr>
          <p:cNvPr id="320" name="DEFENSE EUROPEENNE COMMUNE"/>
          <p:cNvSpPr txBox="1"/>
          <p:nvPr/>
        </p:nvSpPr>
        <p:spPr>
          <a:xfrm>
            <a:off x="246893" y="3125827"/>
            <a:ext cx="3397782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DEFENSE EUROPEENNE COMMUNE</a:t>
            </a:r>
          </a:p>
        </p:txBody>
      </p:sp>
      <p:sp>
        <p:nvSpPr>
          <p:cNvPr id="321" name="POLITIQUE ECONOMIQUE ET MONETAIRE UNIFIEE (EURO)"/>
          <p:cNvSpPr txBox="1"/>
          <p:nvPr/>
        </p:nvSpPr>
        <p:spPr>
          <a:xfrm>
            <a:off x="194390" y="4168094"/>
            <a:ext cx="3253646" cy="6597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POLITIQUE ECONOMIQUE ET MONETAIRE UNIFIEE (EURO)</a:t>
            </a:r>
          </a:p>
        </p:txBody>
      </p:sp>
      <p:sp>
        <p:nvSpPr>
          <p:cNvPr id="322" name="INSTITUTIONS FEDERALES"/>
          <p:cNvSpPr txBox="1"/>
          <p:nvPr/>
        </p:nvSpPr>
        <p:spPr>
          <a:xfrm>
            <a:off x="137441" y="5929100"/>
            <a:ext cx="2561517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INSTITUTIONS FEDERALES </a:t>
            </a:r>
          </a:p>
        </p:txBody>
      </p:sp>
      <p:sp>
        <p:nvSpPr>
          <p:cNvPr id="323" name="ETATS MEMBRES…"/>
          <p:cNvSpPr txBox="1"/>
          <p:nvPr/>
        </p:nvSpPr>
        <p:spPr>
          <a:xfrm>
            <a:off x="3622204" y="620350"/>
            <a:ext cx="1176746" cy="12185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path>
              <a:fillToRect l="45831" t="152062" r="54168" b="-52062"/>
            </a:path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ETATS MEMBRES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(NOUVEAU PACTE)</a:t>
            </a:r>
          </a:p>
        </p:txBody>
      </p:sp>
      <p:sp>
        <p:nvSpPr>
          <p:cNvPr id="324" name="PAYS…"/>
          <p:cNvSpPr txBox="1"/>
          <p:nvPr/>
        </p:nvSpPr>
        <p:spPr>
          <a:xfrm>
            <a:off x="6414440" y="825933"/>
            <a:ext cx="1068833" cy="9550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5A971C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PAYS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ASSOCIES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ex GB</a:t>
            </a:r>
          </a:p>
        </p:txBody>
      </p:sp>
      <p:sp>
        <p:nvSpPr>
          <p:cNvPr id="325" name="ACCES AU MARCHE UNIQUE"/>
          <p:cNvSpPr txBox="1"/>
          <p:nvPr/>
        </p:nvSpPr>
        <p:spPr>
          <a:xfrm>
            <a:off x="239772" y="3693779"/>
            <a:ext cx="2722586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ACCES AU MARCHE UNIQUE</a:t>
            </a:r>
          </a:p>
        </p:txBody>
      </p:sp>
      <p:sp>
        <p:nvSpPr>
          <p:cNvPr id="326" name="VALEURS EUROPEENNES"/>
          <p:cNvSpPr txBox="1"/>
          <p:nvPr/>
        </p:nvSpPr>
        <p:spPr>
          <a:xfrm>
            <a:off x="228413" y="2017198"/>
            <a:ext cx="2379574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VALEURS EUROPEENNES</a:t>
            </a:r>
          </a:p>
        </p:txBody>
      </p:sp>
      <p:sp>
        <p:nvSpPr>
          <p:cNvPr id="327" name="PAYS TIERS…"/>
          <p:cNvSpPr txBox="1"/>
          <p:nvPr/>
        </p:nvSpPr>
        <p:spPr>
          <a:xfrm>
            <a:off x="7567960" y="832283"/>
            <a:ext cx="1408024" cy="9677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PAYS TIERS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PARTENARIAT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ex: ACP</a:t>
            </a:r>
          </a:p>
        </p:txBody>
      </p:sp>
      <p:sp>
        <p:nvSpPr>
          <p:cNvPr id="328" name="ETATS MEMBRES…"/>
          <p:cNvSpPr txBox="1"/>
          <p:nvPr/>
        </p:nvSpPr>
        <p:spPr>
          <a:xfrm>
            <a:off x="4862430" y="570508"/>
            <a:ext cx="1480592" cy="1234441"/>
          </a:xfrm>
          <a:prstGeom prst="rect">
            <a:avLst/>
          </a:prstGeom>
          <a:solidFill>
            <a:schemeClr val="accent6">
              <a:lumOff val="18921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ETATS MEMBRES  </a:t>
            </a:r>
          </a:p>
          <a:p>
            <a:pPr algn="ctr"/>
            <a:r>
              <a:t>(2ème VAGUE)</a:t>
            </a:r>
          </a:p>
        </p:txBody>
      </p:sp>
      <p:sp>
        <p:nvSpPr>
          <p:cNvPr id="329" name="CONDITION INDISPENSABLE"/>
          <p:cNvSpPr txBox="1"/>
          <p:nvPr/>
        </p:nvSpPr>
        <p:spPr>
          <a:xfrm>
            <a:off x="3852606" y="2017198"/>
            <a:ext cx="3654568" cy="380366"/>
          </a:xfrm>
          <a:prstGeom prst="rect">
            <a:avLst/>
          </a:prstGeom>
          <a:gradFill>
            <a:gsLst>
              <a:gs pos="0">
                <a:schemeClr val="accent4">
                  <a:hueOff val="668589"/>
                  <a:lumOff val="37984"/>
                </a:schemeClr>
              </a:gs>
              <a:gs pos="35000">
                <a:srgbClr val="C9E6FF"/>
              </a:gs>
              <a:gs pos="100000">
                <a:schemeClr val="accent4">
                  <a:hueOff val="785238"/>
                  <a:lumOff val="48952"/>
                </a:schemeClr>
              </a:gs>
            </a:gsLst>
            <a:lin ang="16200000"/>
          </a:gra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CONDITION INDISPENSABLE</a:t>
            </a:r>
          </a:p>
        </p:txBody>
      </p:sp>
      <p:sp>
        <p:nvSpPr>
          <p:cNvPr id="330" name="OUI"/>
          <p:cNvSpPr txBox="1"/>
          <p:nvPr/>
        </p:nvSpPr>
        <p:spPr>
          <a:xfrm>
            <a:off x="3975932" y="2573075"/>
            <a:ext cx="469290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OUI</a:t>
            </a:r>
          </a:p>
        </p:txBody>
      </p:sp>
      <p:sp>
        <p:nvSpPr>
          <p:cNvPr id="331" name="OUI"/>
          <p:cNvSpPr txBox="1"/>
          <p:nvPr/>
        </p:nvSpPr>
        <p:spPr>
          <a:xfrm>
            <a:off x="3975932" y="3125827"/>
            <a:ext cx="469290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OUI</a:t>
            </a:r>
          </a:p>
        </p:txBody>
      </p:sp>
      <p:sp>
        <p:nvSpPr>
          <p:cNvPr id="332" name="OUI"/>
          <p:cNvSpPr txBox="1"/>
          <p:nvPr/>
        </p:nvSpPr>
        <p:spPr>
          <a:xfrm>
            <a:off x="3975932" y="3693779"/>
            <a:ext cx="469290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OUI</a:t>
            </a:r>
          </a:p>
        </p:txBody>
      </p:sp>
      <p:sp>
        <p:nvSpPr>
          <p:cNvPr id="333" name="OUI"/>
          <p:cNvSpPr txBox="1"/>
          <p:nvPr/>
        </p:nvSpPr>
        <p:spPr>
          <a:xfrm>
            <a:off x="3975932" y="4307794"/>
            <a:ext cx="469290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OUI</a:t>
            </a:r>
          </a:p>
        </p:txBody>
      </p:sp>
      <p:sp>
        <p:nvSpPr>
          <p:cNvPr id="334" name="OUI"/>
          <p:cNvSpPr txBox="1"/>
          <p:nvPr/>
        </p:nvSpPr>
        <p:spPr>
          <a:xfrm>
            <a:off x="3975932" y="5912183"/>
            <a:ext cx="469290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OUI</a:t>
            </a:r>
          </a:p>
        </p:txBody>
      </p:sp>
      <p:sp>
        <p:nvSpPr>
          <p:cNvPr id="335" name="OUI"/>
          <p:cNvSpPr txBox="1"/>
          <p:nvPr/>
        </p:nvSpPr>
        <p:spPr>
          <a:xfrm>
            <a:off x="5317098" y="3777033"/>
            <a:ext cx="469291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OUI</a:t>
            </a:r>
          </a:p>
        </p:txBody>
      </p:sp>
      <p:sp>
        <p:nvSpPr>
          <p:cNvPr id="336" name="RESTREINT"/>
          <p:cNvSpPr txBox="1"/>
          <p:nvPr/>
        </p:nvSpPr>
        <p:spPr>
          <a:xfrm>
            <a:off x="6391682" y="3777033"/>
            <a:ext cx="1114349" cy="380366"/>
          </a:xfrm>
          <a:prstGeom prst="rect">
            <a:avLst/>
          </a:prstGeom>
          <a:gradFill>
            <a:gsLst>
              <a:gs pos="0">
                <a:schemeClr val="accent2">
                  <a:hueOff val="616666"/>
                  <a:satOff val="31707"/>
                  <a:lumOff val="34103"/>
                </a:schemeClr>
              </a:gs>
              <a:gs pos="35000">
                <a:srgbClr val="D3FFBF"/>
              </a:gs>
              <a:gs pos="100000">
                <a:schemeClr val="accent2">
                  <a:hueOff val="697171"/>
                  <a:satOff val="31707"/>
                  <a:lumOff val="46990"/>
                </a:schemeClr>
              </a:gs>
            </a:gsLst>
            <a:lin ang="16200000"/>
          </a:gra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RESTREINT</a:t>
            </a:r>
          </a:p>
        </p:txBody>
      </p:sp>
      <p:sp>
        <p:nvSpPr>
          <p:cNvPr id="337" name="NON"/>
          <p:cNvSpPr txBox="1"/>
          <p:nvPr/>
        </p:nvSpPr>
        <p:spPr>
          <a:xfrm>
            <a:off x="7977609" y="5089848"/>
            <a:ext cx="588726" cy="4089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NON</a:t>
            </a:r>
          </a:p>
        </p:txBody>
      </p:sp>
      <p:sp>
        <p:nvSpPr>
          <p:cNvPr id="338" name="A LA CARTE"/>
          <p:cNvSpPr txBox="1"/>
          <p:nvPr/>
        </p:nvSpPr>
        <p:spPr>
          <a:xfrm>
            <a:off x="4963371" y="2598884"/>
            <a:ext cx="1176745" cy="380366"/>
          </a:xfrm>
          <a:prstGeom prst="rect">
            <a:avLst/>
          </a:prstGeom>
          <a:solidFill>
            <a:schemeClr val="accent6">
              <a:lumOff val="18921"/>
            </a:schemeClr>
          </a:soli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 LA CARTE</a:t>
            </a:r>
          </a:p>
        </p:txBody>
      </p:sp>
      <p:sp>
        <p:nvSpPr>
          <p:cNvPr id="339" name="A LA CARTE"/>
          <p:cNvSpPr txBox="1"/>
          <p:nvPr/>
        </p:nvSpPr>
        <p:spPr>
          <a:xfrm>
            <a:off x="4963371" y="4371928"/>
            <a:ext cx="1176745" cy="380366"/>
          </a:xfrm>
          <a:prstGeom prst="rect">
            <a:avLst/>
          </a:prstGeom>
          <a:solidFill>
            <a:schemeClr val="accent6">
              <a:lumOff val="18921"/>
            </a:schemeClr>
          </a:soli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 LA CARTE</a:t>
            </a:r>
          </a:p>
        </p:txBody>
      </p:sp>
      <p:sp>
        <p:nvSpPr>
          <p:cNvPr id="340" name="A LA CARTE"/>
          <p:cNvSpPr txBox="1"/>
          <p:nvPr/>
        </p:nvSpPr>
        <p:spPr>
          <a:xfrm>
            <a:off x="4963371" y="3182137"/>
            <a:ext cx="1176745" cy="380366"/>
          </a:xfrm>
          <a:prstGeom prst="rect">
            <a:avLst/>
          </a:prstGeom>
          <a:solidFill>
            <a:schemeClr val="accent6">
              <a:lumOff val="18921"/>
            </a:schemeClr>
          </a:soli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 LA CARTE</a:t>
            </a:r>
          </a:p>
        </p:txBody>
      </p:sp>
      <p:sp>
        <p:nvSpPr>
          <p:cNvPr id="341" name="NON"/>
          <p:cNvSpPr txBox="1"/>
          <p:nvPr/>
        </p:nvSpPr>
        <p:spPr>
          <a:xfrm>
            <a:off x="7987512" y="3178033"/>
            <a:ext cx="588725" cy="4089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NON</a:t>
            </a:r>
          </a:p>
        </p:txBody>
      </p:sp>
      <p:sp>
        <p:nvSpPr>
          <p:cNvPr id="342" name="NON"/>
          <p:cNvSpPr txBox="1"/>
          <p:nvPr/>
        </p:nvSpPr>
        <p:spPr>
          <a:xfrm>
            <a:off x="6594743" y="2614739"/>
            <a:ext cx="588726" cy="4089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NON</a:t>
            </a:r>
          </a:p>
        </p:txBody>
      </p:sp>
      <p:sp>
        <p:nvSpPr>
          <p:cNvPr id="343" name="NON"/>
          <p:cNvSpPr txBox="1"/>
          <p:nvPr/>
        </p:nvSpPr>
        <p:spPr>
          <a:xfrm>
            <a:off x="7977609" y="2616990"/>
            <a:ext cx="588726" cy="4089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NON</a:t>
            </a:r>
          </a:p>
        </p:txBody>
      </p:sp>
      <p:sp>
        <p:nvSpPr>
          <p:cNvPr id="344" name="NON"/>
          <p:cNvSpPr txBox="1"/>
          <p:nvPr/>
        </p:nvSpPr>
        <p:spPr>
          <a:xfrm>
            <a:off x="6594743" y="4451861"/>
            <a:ext cx="588726" cy="4089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NON</a:t>
            </a:r>
          </a:p>
        </p:txBody>
      </p:sp>
      <p:sp>
        <p:nvSpPr>
          <p:cNvPr id="345" name="NON"/>
          <p:cNvSpPr txBox="1"/>
          <p:nvPr/>
        </p:nvSpPr>
        <p:spPr>
          <a:xfrm>
            <a:off x="7923338" y="4421170"/>
            <a:ext cx="588725" cy="4089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NON</a:t>
            </a:r>
          </a:p>
        </p:txBody>
      </p:sp>
      <p:sp>
        <p:nvSpPr>
          <p:cNvPr id="346" name="RESTREINT"/>
          <p:cNvSpPr txBox="1"/>
          <p:nvPr/>
        </p:nvSpPr>
        <p:spPr>
          <a:xfrm>
            <a:off x="7724700" y="3777033"/>
            <a:ext cx="1114349" cy="380366"/>
          </a:xfrm>
          <a:prstGeom prst="rect">
            <a:avLst/>
          </a:prstGeom>
          <a:gradFill>
            <a:gsLst>
              <a:gs pos="0">
                <a:schemeClr val="accent2">
                  <a:hueOff val="616666"/>
                  <a:satOff val="31707"/>
                  <a:lumOff val="34103"/>
                </a:schemeClr>
              </a:gs>
              <a:gs pos="35000">
                <a:srgbClr val="D3FFBF"/>
              </a:gs>
              <a:gs pos="100000">
                <a:schemeClr val="accent2">
                  <a:hueOff val="697171"/>
                  <a:satOff val="31707"/>
                  <a:lumOff val="46990"/>
                </a:schemeClr>
              </a:gs>
            </a:gsLst>
            <a:lin ang="16200000"/>
          </a:gra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RESTREINT</a:t>
            </a:r>
          </a:p>
        </p:txBody>
      </p:sp>
      <p:sp>
        <p:nvSpPr>
          <p:cNvPr id="347" name="A LA CARTE"/>
          <p:cNvSpPr txBox="1"/>
          <p:nvPr/>
        </p:nvSpPr>
        <p:spPr>
          <a:xfrm>
            <a:off x="4963371" y="5093882"/>
            <a:ext cx="1176745" cy="380366"/>
          </a:xfrm>
          <a:prstGeom prst="rect">
            <a:avLst/>
          </a:prstGeom>
          <a:solidFill>
            <a:schemeClr val="accent6">
              <a:lumOff val="18921"/>
            </a:schemeClr>
          </a:soli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 LA CARTE</a:t>
            </a:r>
          </a:p>
        </p:txBody>
      </p:sp>
      <p:sp>
        <p:nvSpPr>
          <p:cNvPr id="348" name="A LA CARTE"/>
          <p:cNvSpPr txBox="1"/>
          <p:nvPr/>
        </p:nvSpPr>
        <p:spPr>
          <a:xfrm>
            <a:off x="6419689" y="3187380"/>
            <a:ext cx="1176746" cy="380366"/>
          </a:xfrm>
          <a:prstGeom prst="rect">
            <a:avLst/>
          </a:prstGeom>
          <a:solidFill>
            <a:schemeClr val="accent6">
              <a:lumOff val="18921"/>
            </a:schemeClr>
          </a:soli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 LA CARTE</a:t>
            </a:r>
          </a:p>
        </p:txBody>
      </p:sp>
      <p:sp>
        <p:nvSpPr>
          <p:cNvPr id="349" name="ART 8"/>
          <p:cNvSpPr txBox="1"/>
          <p:nvPr/>
        </p:nvSpPr>
        <p:spPr>
          <a:xfrm>
            <a:off x="7608178" y="2017198"/>
            <a:ext cx="1347393" cy="380366"/>
          </a:xfrm>
          <a:prstGeom prst="rect">
            <a:avLst/>
          </a:prstGeom>
          <a:gradFill>
            <a:gsLst>
              <a:gs pos="0">
                <a:schemeClr val="accent4">
                  <a:hueOff val="668589"/>
                  <a:lumOff val="37984"/>
                </a:schemeClr>
              </a:gs>
              <a:gs pos="35000">
                <a:srgbClr val="C9E6FF"/>
              </a:gs>
              <a:gs pos="100000">
                <a:schemeClr val="accent4">
                  <a:hueOff val="785238"/>
                  <a:lumOff val="48952"/>
                </a:schemeClr>
              </a:gs>
            </a:gsLst>
            <a:lin ang="16200000"/>
          </a:gra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ART 8</a:t>
            </a:r>
          </a:p>
        </p:txBody>
      </p:sp>
      <p:sp>
        <p:nvSpPr>
          <p:cNvPr id="350" name="JUSTICE &amp; AFFAIRES INTERIEURES (Migration- Antiterroriste- Schengen etc.)"/>
          <p:cNvSpPr txBox="1"/>
          <p:nvPr/>
        </p:nvSpPr>
        <p:spPr>
          <a:xfrm>
            <a:off x="194390" y="4814482"/>
            <a:ext cx="3253646" cy="9391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JUSTICE &amp; AFFAIRES INTERIEURES (Migration- Antiterroriste- Schengen etc.)</a:t>
            </a:r>
          </a:p>
        </p:txBody>
      </p:sp>
      <p:sp>
        <p:nvSpPr>
          <p:cNvPr id="351" name="OUI"/>
          <p:cNvSpPr txBox="1"/>
          <p:nvPr/>
        </p:nvSpPr>
        <p:spPr>
          <a:xfrm>
            <a:off x="3975932" y="5093882"/>
            <a:ext cx="469290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OUI</a:t>
            </a:r>
          </a:p>
        </p:txBody>
      </p:sp>
      <p:sp>
        <p:nvSpPr>
          <p:cNvPr id="352" name="A LA CARTE"/>
          <p:cNvSpPr txBox="1"/>
          <p:nvPr/>
        </p:nvSpPr>
        <p:spPr>
          <a:xfrm>
            <a:off x="4963371" y="5929100"/>
            <a:ext cx="1176745" cy="380366"/>
          </a:xfrm>
          <a:prstGeom prst="rect">
            <a:avLst/>
          </a:prstGeom>
          <a:solidFill>
            <a:schemeClr val="accent6">
              <a:lumOff val="18921"/>
            </a:schemeClr>
          </a:soli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 LA CARTE</a:t>
            </a:r>
          </a:p>
        </p:txBody>
      </p:sp>
      <p:sp>
        <p:nvSpPr>
          <p:cNvPr id="353" name="NON"/>
          <p:cNvSpPr txBox="1"/>
          <p:nvPr/>
        </p:nvSpPr>
        <p:spPr>
          <a:xfrm>
            <a:off x="7977609" y="5914813"/>
            <a:ext cx="588726" cy="4089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NON</a:t>
            </a:r>
          </a:p>
        </p:txBody>
      </p:sp>
      <p:sp>
        <p:nvSpPr>
          <p:cNvPr id="354" name="NON"/>
          <p:cNvSpPr txBox="1"/>
          <p:nvPr/>
        </p:nvSpPr>
        <p:spPr>
          <a:xfrm>
            <a:off x="6594743" y="5914813"/>
            <a:ext cx="588726" cy="4089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NON</a:t>
            </a:r>
          </a:p>
        </p:txBody>
      </p:sp>
      <p:sp>
        <p:nvSpPr>
          <p:cNvPr id="355" name="A LA CARTE"/>
          <p:cNvSpPr txBox="1"/>
          <p:nvPr/>
        </p:nvSpPr>
        <p:spPr>
          <a:xfrm>
            <a:off x="6360484" y="5104136"/>
            <a:ext cx="1176745" cy="380366"/>
          </a:xfrm>
          <a:prstGeom prst="rect">
            <a:avLst/>
          </a:prstGeom>
          <a:solidFill>
            <a:schemeClr val="accent6">
              <a:lumOff val="18921"/>
            </a:schemeClr>
          </a:soli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 LA CARTE</a:t>
            </a:r>
          </a:p>
        </p:txBody>
      </p:sp>
      <p:sp>
        <p:nvSpPr>
          <p:cNvPr id="3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UK-.jpg" descr="UK-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2036" y="777726"/>
            <a:ext cx="837362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44005" y="7790011"/>
            <a:ext cx="10428610" cy="661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1945" y="240691"/>
            <a:ext cx="4386964" cy="2937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4655" y="3865656"/>
            <a:ext cx="4929775" cy="2588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533" y="3865949"/>
            <a:ext cx="3867255" cy="25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EUROPE QUO VADIS?…"/>
          <p:cNvSpPr txBox="1"/>
          <p:nvPr>
            <p:ph type="title" idx="4294967295"/>
          </p:nvPr>
        </p:nvSpPr>
        <p:spPr>
          <a:xfrm>
            <a:off x="116618" y="218973"/>
            <a:ext cx="5795814" cy="3512945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anchor="t"/>
          <a:lstStyle/>
          <a:p>
            <a:pPr algn="ctr" defTabSz="658368">
              <a:defRPr b="1" sz="1728">
                <a:solidFill>
                  <a:srgbClr val="FFFFFF"/>
                </a:solidFill>
              </a:defRPr>
            </a:pPr>
            <a:r>
              <a:t>EUROPE QUO VADIS?</a:t>
            </a:r>
          </a:p>
          <a:p>
            <a:pPr defTabSz="658368">
              <a:defRPr sz="1584">
                <a:solidFill>
                  <a:srgbClr val="FFFFFF"/>
                </a:solidFill>
              </a:defRPr>
            </a:pPr>
          </a:p>
          <a:p>
            <a:pPr marL="158816" indent="-158816" defTabSz="658368">
              <a:buSzPct val="100000"/>
              <a:defRPr b="1" sz="1584">
                <a:solidFill>
                  <a:srgbClr val="FFFFFF"/>
                </a:solidFill>
              </a:defRPr>
            </a:pPr>
            <a:r>
              <a:t>CLARIFIER LE PROJET EUROPEEN DU XXIè SIECLE FACE AUX DEFIS DE LA MONDIALISATION</a:t>
            </a:r>
          </a:p>
          <a:p>
            <a:pPr marL="158816" indent="-158816" defTabSz="658368">
              <a:buSzPct val="100000"/>
              <a:defRPr b="1" sz="1584">
                <a:solidFill>
                  <a:srgbClr val="FFFFFF"/>
                </a:solidFill>
              </a:defRPr>
            </a:pPr>
          </a:p>
          <a:p>
            <a:pPr marL="158816" indent="-158816" defTabSz="658368">
              <a:buSzPct val="100000"/>
              <a:defRPr b="1" sz="1584">
                <a:solidFill>
                  <a:srgbClr val="FFFFFF"/>
                </a:solidFill>
              </a:defRPr>
            </a:pPr>
            <a:r>
              <a:t>DEFI: CHANGER OU DISPARAITRE</a:t>
            </a:r>
          </a:p>
          <a:p>
            <a:pPr marL="158816" indent="-158816" defTabSz="658368">
              <a:buSzPct val="100000"/>
              <a:defRPr b="1" sz="1584">
                <a:solidFill>
                  <a:srgbClr val="FFFFFF"/>
                </a:solidFill>
              </a:defRPr>
            </a:pPr>
          </a:p>
          <a:p>
            <a:pPr marL="158816" indent="-158816" defTabSz="658368">
              <a:buSzPct val="100000"/>
              <a:defRPr b="1" sz="1584">
                <a:solidFill>
                  <a:srgbClr val="FFFFFF"/>
                </a:solidFill>
              </a:defRPr>
            </a:pPr>
            <a:r>
              <a:t>RENFORCER LES MECANISMES POUR UNE  SOLIDARITE ACCRUE ENTRE ETATS MEMBRES POUR UNE EUROPE SOCIALE A L’ECHELLE EUROPEENNE</a:t>
            </a:r>
          </a:p>
          <a:p>
            <a:pPr defTabSz="658368">
              <a:defRPr b="1" sz="1584">
                <a:solidFill>
                  <a:srgbClr val="FFFFFF"/>
                </a:solidFill>
              </a:defRPr>
            </a:pPr>
          </a:p>
          <a:p>
            <a:pPr marL="158816" indent="-158816" defTabSz="658368">
              <a:buSzPct val="100000"/>
              <a:defRPr b="1" sz="1584">
                <a:solidFill>
                  <a:srgbClr val="FFFFFF"/>
                </a:solidFill>
              </a:defRPr>
            </a:pPr>
            <a:r>
              <a:t>UNE EUROPE ADULTE  QUI S’AFFIRME DANS LE MONDE</a:t>
            </a:r>
          </a:p>
          <a:p>
            <a:pPr defTabSz="658368">
              <a:defRPr b="1" sz="1584">
                <a:solidFill>
                  <a:srgbClr val="FFFFFF"/>
                </a:solidFill>
              </a:defRPr>
            </a:pPr>
          </a:p>
          <a:p>
            <a:pPr marL="158816" indent="-158816" defTabSz="658368">
              <a:buSzPct val="100000"/>
              <a:defRPr b="1" sz="1584">
                <a:solidFill>
                  <a:srgbClr val="FFFFFF"/>
                </a:solidFill>
              </a:defRPr>
            </a:pPr>
            <a:r>
              <a:t>MOBILISER LES JEUNES SUR LE PROJET EUROPEEN DU XXIè SIECLE</a:t>
            </a:r>
          </a:p>
        </p:txBody>
      </p:sp>
      <p:sp>
        <p:nvSpPr>
          <p:cNvPr id="3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arton30401.jpg" descr="arton304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2523" y="1048272"/>
            <a:ext cx="6109430" cy="539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s-1.jpeg" descr="images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959" y="751879"/>
            <a:ext cx="1888634" cy="1830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Unknown-1.jpeg" descr="Unknown-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931" y="3504737"/>
            <a:ext cx="1760690" cy="2359687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Heinrich von Brentano"/>
          <p:cNvSpPr/>
          <p:nvPr/>
        </p:nvSpPr>
        <p:spPr>
          <a:xfrm>
            <a:off x="177901" y="5996935"/>
            <a:ext cx="2190751" cy="455118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905255">
              <a:defRPr sz="1782">
                <a:solidFill>
                  <a:srgbClr val="FFFFFF"/>
                </a:solidFill>
              </a:defRPr>
            </a:lvl1pPr>
          </a:lstStyle>
          <a:p>
            <a:pPr/>
            <a:r>
              <a:t>Heinrich von Brentano</a:t>
            </a:r>
          </a:p>
        </p:txBody>
      </p:sp>
      <p:sp>
        <p:nvSpPr>
          <p:cNvPr id="372" name="Winston Churchill"/>
          <p:cNvSpPr/>
          <p:nvPr/>
        </p:nvSpPr>
        <p:spPr>
          <a:xfrm>
            <a:off x="266801" y="2707635"/>
            <a:ext cx="2190751" cy="455118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Winston Churchill</a:t>
            </a:r>
          </a:p>
        </p:txBody>
      </p:sp>
      <p:sp>
        <p:nvSpPr>
          <p:cNvPr id="373" name="Le Projet Européen des pères fondateurs"/>
          <p:cNvSpPr txBox="1"/>
          <p:nvPr/>
        </p:nvSpPr>
        <p:spPr>
          <a:xfrm>
            <a:off x="3283926" y="247476"/>
            <a:ext cx="5089802" cy="4565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Le Projet Européen des pères fondateurs</a:t>
            </a:r>
          </a:p>
        </p:txBody>
      </p:sp>
      <p:sp>
        <p:nvSpPr>
          <p:cNvPr id="37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Wait and see…"/>
          <p:cNvSpPr txBox="1"/>
          <p:nvPr>
            <p:ph type="title" idx="4294967295"/>
          </p:nvPr>
        </p:nvSpPr>
        <p:spPr>
          <a:xfrm>
            <a:off x="7092069" y="6009775"/>
            <a:ext cx="964978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 defTabSz="566927">
              <a:defRPr sz="1116">
                <a:solidFill>
                  <a:srgbClr val="FFFFFF"/>
                </a:solidFill>
              </a:defRPr>
            </a:lvl1pPr>
          </a:lstStyle>
          <a:p>
            <a:pPr/>
            <a:r>
              <a:t>Wait and see…</a:t>
            </a:r>
          </a:p>
        </p:txBody>
      </p:sp>
      <p:pic>
        <p:nvPicPr>
          <p:cNvPr id="377" name="UK-.jpg" descr="UK-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44" y="2934834"/>
            <a:ext cx="4521335" cy="3702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4642731947be5621bbe05d909f4a5755--union-européenne-david-cameron.jpg" descr="4642731947be5621bbe05d909f4a5755--union-européenne-david-camer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3127" y="3184922"/>
            <a:ext cx="3417144" cy="3417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76949" y="8828285"/>
            <a:ext cx="3822701" cy="212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8297" y="9790583"/>
            <a:ext cx="2321670" cy="2321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09470" y="128310"/>
            <a:ext cx="3741960" cy="2717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15110" y="8056421"/>
            <a:ext cx="4566927" cy="2820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88291" y="208280"/>
            <a:ext cx="4566927" cy="255748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Hard or soft BREXIT ?"/>
          <p:cNvSpPr txBox="1"/>
          <p:nvPr/>
        </p:nvSpPr>
        <p:spPr>
          <a:xfrm>
            <a:off x="6045002" y="193615"/>
            <a:ext cx="2079202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Hard or soft BREXIT ?</a:t>
            </a:r>
          </a:p>
        </p:txBody>
      </p:sp>
      <p:sp>
        <p:nvSpPr>
          <p:cNvPr id="385" name="Référendum: 23 Juin 2016"/>
          <p:cNvSpPr txBox="1"/>
          <p:nvPr/>
        </p:nvSpPr>
        <p:spPr>
          <a:xfrm>
            <a:off x="188226" y="298322"/>
            <a:ext cx="2533612" cy="380366"/>
          </a:xfrm>
          <a:prstGeom prst="rect">
            <a:avLst/>
          </a:prstGeom>
          <a:gradFill>
            <a:gsLst>
              <a:gs pos="0">
                <a:schemeClr val="accent4">
                  <a:hueOff val="668589"/>
                  <a:lumOff val="37984"/>
                </a:schemeClr>
              </a:gs>
              <a:gs pos="35000">
                <a:srgbClr val="C9E6FF"/>
              </a:gs>
              <a:gs pos="100000">
                <a:schemeClr val="accent4">
                  <a:hueOff val="785238"/>
                  <a:lumOff val="48952"/>
                </a:schemeClr>
              </a:gs>
            </a:gsLst>
            <a:lin ang="16200000"/>
          </a:gradFill>
          <a:ln>
            <a:solidFill>
              <a:srgbClr val="00ACEA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Référendum: 23 Juin 2016</a:t>
            </a:r>
          </a:p>
        </p:txBody>
      </p:sp>
      <p:sp>
        <p:nvSpPr>
          <p:cNvPr id="386" name="To leave or not to leave? That’s was the question !"/>
          <p:cNvSpPr txBox="1"/>
          <p:nvPr/>
        </p:nvSpPr>
        <p:spPr>
          <a:xfrm>
            <a:off x="331152" y="2095646"/>
            <a:ext cx="1739343" cy="4565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FFFFFF"/>
                </a:solidFill>
              </a:defRPr>
            </a:pPr>
            <a:r>
              <a:t>To leave or not to leave? That’s </a:t>
            </a:r>
            <a:r>
              <a:rPr u="sng"/>
              <a:t>was</a:t>
            </a:r>
            <a:r>
              <a:t> the question !</a:t>
            </a:r>
          </a:p>
        </p:txBody>
      </p:sp>
      <p:pic>
        <p:nvPicPr>
          <p:cNvPr id="387" name="images.png" descr="image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30592" y="258898"/>
            <a:ext cx="1103108" cy="85220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ELARGISSEMENT…"/>
          <p:cNvSpPr txBox="1"/>
          <p:nvPr>
            <p:ph type="title" idx="4294967295"/>
          </p:nvPr>
        </p:nvSpPr>
        <p:spPr>
          <a:xfrm>
            <a:off x="100710" y="102250"/>
            <a:ext cx="4825753" cy="755750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 defTabSz="877823">
              <a:defRPr sz="1727">
                <a:solidFill>
                  <a:srgbClr val="FFFFFF"/>
                </a:solidFill>
              </a:defRPr>
            </a:pPr>
            <a:r>
              <a:t>ELARGISSEMENT</a:t>
            </a:r>
          </a:p>
          <a:p>
            <a:pPr defTabSz="877823">
              <a:defRPr sz="1727">
                <a:solidFill>
                  <a:srgbClr val="FFFFFF"/>
                </a:solidFill>
              </a:defRPr>
            </a:pPr>
            <a:r>
              <a:t>L’EUROPE EST-ELLE TROP GRANDE POUR ETRE UNIE?</a:t>
            </a:r>
          </a:p>
        </p:txBody>
      </p:sp>
      <p:pic>
        <p:nvPicPr>
          <p:cNvPr id="391" name="UE en 2017.jpg" descr="UE en 2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12" y="0"/>
            <a:ext cx="866419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6331" y="8696176"/>
            <a:ext cx="3482002" cy="2901668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VOTE…"/>
          <p:cNvSpPr txBox="1"/>
          <p:nvPr/>
        </p:nvSpPr>
        <p:spPr>
          <a:xfrm>
            <a:off x="6255836" y="443229"/>
            <a:ext cx="2277726" cy="46094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VOTE</a:t>
            </a:r>
          </a:p>
          <a:p>
            <a:pPr algn="ctr">
              <a:defRPr sz="1900">
                <a:solidFill>
                  <a:srgbClr val="FFFFFF"/>
                </a:solidFill>
              </a:defRPr>
            </a:pPr>
            <a:r>
              <a:t>Majorité Qualifiée</a:t>
            </a:r>
          </a:p>
          <a:p>
            <a:pPr algn="ctr">
              <a:defRPr sz="1900">
                <a:solidFill>
                  <a:srgbClr val="FFFFFF"/>
                </a:solidFill>
              </a:defRPr>
            </a:pPr>
            <a:r>
              <a:t>55% des Etats</a:t>
            </a:r>
          </a:p>
          <a:p>
            <a:pPr algn="ctr">
              <a:defRPr sz="1900">
                <a:solidFill>
                  <a:srgbClr val="FFFFFF"/>
                </a:solidFill>
              </a:defRPr>
            </a:pPr>
            <a:r>
              <a:t>65% de la population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4" name="IMG_6169.jpg" descr="IMG_616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2605" y="1983680"/>
            <a:ext cx="3244163" cy="2769103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’OU VIENT LE BUDGET EUROPEEN ?"/>
          <p:cNvSpPr txBox="1"/>
          <p:nvPr>
            <p:ph type="title" idx="4294967295"/>
          </p:nvPr>
        </p:nvSpPr>
        <p:spPr>
          <a:xfrm>
            <a:off x="664425" y="202288"/>
            <a:ext cx="4278853" cy="503833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 defTabSz="905255">
              <a:defRPr sz="2178">
                <a:solidFill>
                  <a:srgbClr val="FFFFFF"/>
                </a:solidFill>
              </a:defRPr>
            </a:lvl1pPr>
          </a:lstStyle>
          <a:p>
            <a:pPr/>
            <a:r>
              <a:t>D’OU VIENT LE BUDGET EUROPEEN ?</a:t>
            </a:r>
          </a:p>
        </p:txBody>
      </p:sp>
      <p:pic>
        <p:nvPicPr>
          <p:cNvPr id="398" name="v2lc-sommet-europeen-bruxelles-v3017310247785081978_1_730_481.jpg" descr="v2lc-sommet-europeen-bruxelles-v3017310247785081978_1_730_48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05440" y="8104821"/>
            <a:ext cx="2766615" cy="1825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eu-finanzrahmen-03.jpg" descr="eu-finanzrahmen-0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2325" y="7836234"/>
            <a:ext cx="3757748" cy="3636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budgetue.png" descr="budgetu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66" y="3995094"/>
            <a:ext cx="5368571" cy="2684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87553" y="8382500"/>
            <a:ext cx="3145712" cy="3049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93068" y="10144084"/>
            <a:ext cx="2626725" cy="1747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G_6170.jpg" descr="IMG_6170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20742" y="826484"/>
            <a:ext cx="3350864" cy="305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G_6171.jpg" descr="IMG_6171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02599" y="8938551"/>
            <a:ext cx="3338802" cy="318744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1% du RNB des EM"/>
          <p:cNvSpPr txBox="1"/>
          <p:nvPr/>
        </p:nvSpPr>
        <p:spPr>
          <a:xfrm>
            <a:off x="2349737" y="3999856"/>
            <a:ext cx="1866229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1% du RNB des EM</a:t>
            </a:r>
          </a:p>
        </p:txBody>
      </p:sp>
      <p:sp>
        <p:nvSpPr>
          <p:cNvPr id="406" name="A QUOI SERT-IL ?"/>
          <p:cNvSpPr txBox="1"/>
          <p:nvPr/>
        </p:nvSpPr>
        <p:spPr>
          <a:xfrm>
            <a:off x="6336193" y="228997"/>
            <a:ext cx="2119963" cy="4565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A QUOI SERT-IL ?</a:t>
            </a:r>
          </a:p>
        </p:txBody>
      </p:sp>
      <p:pic>
        <p:nvPicPr>
          <p:cNvPr id="407" name="IMG_6172.jpg" descr="IMG_6172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642" y="858725"/>
            <a:ext cx="5514419" cy="298852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2015…"/>
          <p:cNvSpPr txBox="1"/>
          <p:nvPr/>
        </p:nvSpPr>
        <p:spPr>
          <a:xfrm>
            <a:off x="4027825" y="2173712"/>
            <a:ext cx="1481359" cy="6597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2015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145 Milliards €</a:t>
            </a:r>
          </a:p>
        </p:txBody>
      </p:sp>
      <p:sp>
        <p:nvSpPr>
          <p:cNvPr id="409" name="NB: 2015 BE = 197 Md €"/>
          <p:cNvSpPr txBox="1"/>
          <p:nvPr/>
        </p:nvSpPr>
        <p:spPr>
          <a:xfrm>
            <a:off x="87612" y="3439724"/>
            <a:ext cx="2617199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NB: 2015 BE = 197 Md €</a:t>
            </a:r>
          </a:p>
        </p:txBody>
      </p:sp>
      <p:pic>
        <p:nvPicPr>
          <p:cNvPr id="410" name="IMG_6173.jpg" descr="IMG_6173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66214" y="4137867"/>
            <a:ext cx="3359434" cy="2482475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LA ZONE EURO"/>
          <p:cNvSpPr txBox="1"/>
          <p:nvPr>
            <p:ph type="title" idx="4294967295"/>
          </p:nvPr>
        </p:nvSpPr>
        <p:spPr>
          <a:xfrm>
            <a:off x="82999" y="273799"/>
            <a:ext cx="1631094" cy="453332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LA ZONE EURO</a:t>
            </a:r>
          </a:p>
        </p:txBody>
      </p:sp>
      <p:pic>
        <p:nvPicPr>
          <p:cNvPr id="414" name="ob_ccde6e_lc-europe-zoneeuro-v3-2-600-634.jpg" descr="ob_ccde6e_lc-europe-zoneeuro-v3-2-600-6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04" y="230625"/>
            <a:ext cx="5645607" cy="6181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Unknown-2.jpeg" descr="Unknown-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7975" y="2583453"/>
            <a:ext cx="3019808" cy="1691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ages-2.jpeg" descr="images-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4525" y="395920"/>
            <a:ext cx="2426708" cy="1925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Unknown-3.jpeg" descr="Unknown-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06916" y="4701778"/>
            <a:ext cx="2981927" cy="1691093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E PARADOXE DE LA POLITIQUE EXTERIEURE EUROPEENNE"/>
          <p:cNvSpPr txBox="1"/>
          <p:nvPr>
            <p:ph type="title" idx="4294967295"/>
          </p:nvPr>
        </p:nvSpPr>
        <p:spPr>
          <a:xfrm>
            <a:off x="497866" y="188471"/>
            <a:ext cx="8055571" cy="143999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/>
            <a:r>
              <a:t>LE PARADOXE DE LA POLITIQUE EXTERIEURE EUROPEENNE</a:t>
            </a:r>
          </a:p>
        </p:txBody>
      </p:sp>
      <p:sp>
        <p:nvSpPr>
          <p:cNvPr id="190" name="L’ETAT NATION…"/>
          <p:cNvSpPr txBox="1"/>
          <p:nvPr>
            <p:ph type="body" idx="4294967295"/>
          </p:nvPr>
        </p:nvSpPr>
        <p:spPr>
          <a:xfrm>
            <a:off x="609600" y="1918174"/>
            <a:ext cx="7832104" cy="4411928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 w="9525">
            <a:solidFill>
              <a:srgbClr val="46AAC4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  <a:r>
              <a:t>L’ETAT NATION</a:t>
            </a:r>
          </a:p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</a:p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</a:p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</a:p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</a:p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  <a:r>
              <a:t>LE MONDE WESTPHALIEN</a:t>
            </a:r>
          </a:p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  <a:r>
              <a:t>UNE APPROCHE DEPASSEE</a:t>
            </a:r>
          </a:p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</a:p>
          <a:p>
            <a:pPr marL="0" indent="0" defTabSz="832104">
              <a:spcBef>
                <a:spcPts val="0"/>
              </a:spcBef>
              <a:buSzTx/>
              <a:buFontTx/>
              <a:buNone/>
              <a:defRPr sz="2457">
                <a:solidFill>
                  <a:srgbClr val="FFFFFF"/>
                </a:solidFill>
              </a:defRPr>
            </a:pPr>
            <a:r>
              <a:t>UNE EUROPE POLITIQUE ET UNE COMMUNAUTE DE DEFENSE EUROPEENNE: UTOPIE OU NECESSITE ?</a:t>
            </a:r>
          </a:p>
        </p:txBody>
      </p:sp>
      <p:pic>
        <p:nvPicPr>
          <p:cNvPr id="191" name="Unknown-2.jpeg" descr="Unknown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7369" y="13350290"/>
            <a:ext cx="3543301" cy="229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aaa-rc3a9galien.jpg" descr="aaa-rc3a9galie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1746" y="1504725"/>
            <a:ext cx="4451465" cy="2893934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OLITIQUE ETRANGERE ET DE DEFENSE EUROPEENNE…"/>
          <p:cNvSpPr txBox="1"/>
          <p:nvPr/>
        </p:nvSpPr>
        <p:spPr>
          <a:xfrm>
            <a:off x="177613" y="347980"/>
            <a:ext cx="5154263" cy="14979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POLITIQUE ETRANGERE ET DE DEFENSE EUROPEENNE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=  FONCTIONS REGALIENNES PARTAGEES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CONDITIONEES AUX TRAITES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5463" y="11073937"/>
            <a:ext cx="3171363" cy="2537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-elena1.jpg" descr="im-elena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0617" y="4677092"/>
            <a:ext cx="3569167" cy="1902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glavkoma-nato-v-evrope-vpechatlila-rossiyskaya-voennaya-doktrina_1.jpg" descr="glavkoma-nato-v-evrope-vpechatlila-rossiyskaya-voennaya-doktrina_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3730" y="218495"/>
            <a:ext cx="3462942" cy="2233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0617" y="2500734"/>
            <a:ext cx="3569167" cy="200893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L’EUROPE N’EXISTE QUE PAR LA VOLONTE DE SES ETATS MEMBRES QUI SONT LIES PAR DES TRAITES"/>
          <p:cNvSpPr txBox="1"/>
          <p:nvPr/>
        </p:nvSpPr>
        <p:spPr>
          <a:xfrm>
            <a:off x="177613" y="2013532"/>
            <a:ext cx="4683635" cy="6597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N’EXISTE QUE PAR LA VOLONTE DE SES ETATS MEMBRES QUI SONT LIES PAR DES TRAITES</a:t>
            </a:r>
          </a:p>
        </p:txBody>
      </p:sp>
      <p:sp>
        <p:nvSpPr>
          <p:cNvPr id="201" name="1953 PROJET DE CONSTITUTION EUROPEENNE…"/>
          <p:cNvSpPr txBox="1"/>
          <p:nvPr/>
        </p:nvSpPr>
        <p:spPr>
          <a:xfrm>
            <a:off x="177613" y="2840884"/>
            <a:ext cx="4683635" cy="9391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1953 PROJET DE CONSTITUTION EUROPEENNE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1954 REJET DE LA COMMUNAUTE EUROPEENNE DE DEFENSE PAR LA FRANCE</a:t>
            </a:r>
          </a:p>
        </p:txBody>
      </p:sp>
      <p:sp>
        <p:nvSpPr>
          <p:cNvPr id="202" name="L’EUROPE A PETITS PAS"/>
          <p:cNvSpPr txBox="1"/>
          <p:nvPr/>
        </p:nvSpPr>
        <p:spPr>
          <a:xfrm>
            <a:off x="177613" y="4043150"/>
            <a:ext cx="4683635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L’EUROPE A PETITS PAS</a:t>
            </a:r>
          </a:p>
        </p:txBody>
      </p:sp>
      <p:sp>
        <p:nvSpPr>
          <p:cNvPr id="203" name="ROLE PACIFICATEUR DE L’ECONOMIE ET DU COMMERCE"/>
          <p:cNvSpPr txBox="1"/>
          <p:nvPr/>
        </p:nvSpPr>
        <p:spPr>
          <a:xfrm>
            <a:off x="177613" y="4686617"/>
            <a:ext cx="4683635" cy="6597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ROLE PACIFICATEUR DE L’ECONOMIE ET DU COMMERCE</a:t>
            </a:r>
          </a:p>
        </p:txBody>
      </p:sp>
      <p:sp>
        <p:nvSpPr>
          <p:cNvPr id="204" name="MONDIALISATION - UN MONDE MOINS WESPHALIEN"/>
          <p:cNvSpPr txBox="1"/>
          <p:nvPr/>
        </p:nvSpPr>
        <p:spPr>
          <a:xfrm>
            <a:off x="177613" y="5609484"/>
            <a:ext cx="4683635" cy="6597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MONDIALISATION - UN MONDE MOINS WESPHALIEN</a:t>
            </a:r>
          </a:p>
        </p:txBody>
      </p:sp>
      <p:sp>
        <p:nvSpPr>
          <p:cNvPr id="205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lvdXxRWQAARgoM.jpg" descr="ClvdXxRWQAARgo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593" y="-432237"/>
            <a:ext cx="7784681" cy="772247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L’EUROPE : ANIMAL POLITIQUE HYBRIDE MARCHANT SUR DEUX JAMBES"/>
          <p:cNvSpPr txBox="1"/>
          <p:nvPr>
            <p:ph type="title" idx="4294967295"/>
          </p:nvPr>
        </p:nvSpPr>
        <p:spPr>
          <a:xfrm>
            <a:off x="4089453" y="112933"/>
            <a:ext cx="4130014" cy="1143001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L’EUROPE : ANIMAL POLITIQUE HYBRIDE MARCHANT SUR DEUX JAMBES</a:t>
            </a:r>
          </a:p>
        </p:txBody>
      </p:sp>
      <p:sp>
        <p:nvSpPr>
          <p:cNvPr id="209" name="La méthode communautaire"/>
          <p:cNvSpPr txBox="1"/>
          <p:nvPr/>
        </p:nvSpPr>
        <p:spPr>
          <a:xfrm>
            <a:off x="4089213" y="1623540"/>
            <a:ext cx="2797037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méthode communautaire </a:t>
            </a:r>
          </a:p>
        </p:txBody>
      </p:sp>
      <p:sp>
        <p:nvSpPr>
          <p:cNvPr id="210" name="La méthode intergouvernementale"/>
          <p:cNvSpPr txBox="1"/>
          <p:nvPr/>
        </p:nvSpPr>
        <p:spPr>
          <a:xfrm>
            <a:off x="3547346" y="2168313"/>
            <a:ext cx="3394210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méthode intergouvernementale </a:t>
            </a:r>
          </a:p>
        </p:txBody>
      </p:sp>
      <p:sp>
        <p:nvSpPr>
          <p:cNvPr id="211" name="Majorité qualifiée"/>
          <p:cNvSpPr txBox="1"/>
          <p:nvPr/>
        </p:nvSpPr>
        <p:spPr>
          <a:xfrm>
            <a:off x="7077946" y="1623540"/>
            <a:ext cx="1769900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Majorité qualifiée</a:t>
            </a:r>
          </a:p>
        </p:txBody>
      </p:sp>
      <p:sp>
        <p:nvSpPr>
          <p:cNvPr id="212" name="Unanimité"/>
          <p:cNvSpPr txBox="1"/>
          <p:nvPr/>
        </p:nvSpPr>
        <p:spPr>
          <a:xfrm>
            <a:off x="7111813" y="2168313"/>
            <a:ext cx="1085439" cy="3803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Unanimité</a:t>
            </a:r>
          </a:p>
        </p:txBody>
      </p:sp>
      <p:sp>
        <p:nvSpPr>
          <p:cNvPr id="213" name="L’Unité dans la diversité"/>
          <p:cNvSpPr/>
          <p:nvPr/>
        </p:nvSpPr>
        <p:spPr>
          <a:xfrm>
            <a:off x="2936382" y="4948851"/>
            <a:ext cx="2390704" cy="3803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557784">
              <a:defRPr sz="1708">
                <a:solidFill>
                  <a:srgbClr val="FFFFFF"/>
                </a:solidFill>
              </a:defRPr>
            </a:lvl1pPr>
          </a:lstStyle>
          <a:p>
            <a:pPr/>
            <a:r>
              <a:t>L’Unité dans la diversité</a:t>
            </a:r>
          </a:p>
        </p:txBody>
      </p:sp>
      <p:sp>
        <p:nvSpPr>
          <p:cNvPr id="214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Triangle_décisionnel.JPG" descr="Triangle_décisionne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581" y="633375"/>
            <a:ext cx="4714005" cy="289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981" y="3644255"/>
            <a:ext cx="3600005" cy="3000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nstitutions_UE_m.png" descr="institutions_UE_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5309" y="318492"/>
            <a:ext cx="4399393" cy="622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79656" y="3751826"/>
            <a:ext cx="706688" cy="1016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s-1.jpeg" descr="images-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21153" y="8101260"/>
            <a:ext cx="1746983" cy="1424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s-2.jpg" descr="images-2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46079" y="2751980"/>
            <a:ext cx="853921" cy="101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95002" y="5300257"/>
            <a:ext cx="756075" cy="101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6481" y="7619355"/>
            <a:ext cx="3600005" cy="300000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VOTE…"/>
          <p:cNvSpPr txBox="1"/>
          <p:nvPr/>
        </p:nvSpPr>
        <p:spPr>
          <a:xfrm>
            <a:off x="3965045" y="5369123"/>
            <a:ext cx="2178737" cy="12566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VOTE</a:t>
            </a:r>
          </a:p>
          <a:p>
            <a:pPr algn="ctr">
              <a:defRPr sz="1900">
                <a:solidFill>
                  <a:srgbClr val="FFFFFF"/>
                </a:solidFill>
              </a:defRPr>
            </a:pPr>
            <a:r>
              <a:t>Majorité Qualifiée</a:t>
            </a:r>
          </a:p>
          <a:p>
            <a:pPr algn="ctr">
              <a:defRPr sz="1900">
                <a:solidFill>
                  <a:srgbClr val="FFFFFF"/>
                </a:solidFill>
              </a:defRPr>
            </a:pPr>
            <a:r>
              <a:t>55% des Etats</a:t>
            </a:r>
          </a:p>
          <a:p>
            <a:pPr algn="ctr">
              <a:defRPr sz="1900">
                <a:solidFill>
                  <a:srgbClr val="FFFFFF"/>
                </a:solidFill>
              </a:defRPr>
            </a:pPr>
            <a:r>
              <a:t>65% de la population</a:t>
            </a:r>
          </a:p>
        </p:txBody>
      </p:sp>
      <p:sp>
        <p:nvSpPr>
          <p:cNvPr id="225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ROCESSUS DECISIONEL RELATIF A LA GRIPPE AVIAIRE"/>
          <p:cNvSpPr txBox="1"/>
          <p:nvPr>
            <p:ph type="title" idx="4294967295"/>
          </p:nvPr>
        </p:nvSpPr>
        <p:spPr>
          <a:xfrm>
            <a:off x="2275866" y="112933"/>
            <a:ext cx="5222215" cy="701610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PROCESSUS DECISIONEL RELATIF A LA GRIPPE AVIAIRE</a:t>
            </a:r>
          </a:p>
        </p:txBody>
      </p:sp>
      <p:sp>
        <p:nvSpPr>
          <p:cNvPr id="228" name="Grippe Aviaire en Asie"/>
          <p:cNvSpPr txBox="1"/>
          <p:nvPr/>
        </p:nvSpPr>
        <p:spPr>
          <a:xfrm>
            <a:off x="346946" y="1662959"/>
            <a:ext cx="893769" cy="9677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Grippe Aviaire en Asie</a:t>
            </a:r>
          </a:p>
        </p:txBody>
      </p:sp>
      <p:sp>
        <p:nvSpPr>
          <p:cNvPr id="229" name="ALERTE…"/>
          <p:cNvSpPr txBox="1"/>
          <p:nvPr/>
        </p:nvSpPr>
        <p:spPr>
          <a:xfrm>
            <a:off x="1460276" y="1673020"/>
            <a:ext cx="1507503" cy="9391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ALERTE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Groupe SANCO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COM + EM</a:t>
            </a:r>
          </a:p>
        </p:txBody>
      </p:sp>
      <p:sp>
        <p:nvSpPr>
          <p:cNvPr id="230" name="CENTRE DE CRISE…"/>
          <p:cNvSpPr txBox="1"/>
          <p:nvPr/>
        </p:nvSpPr>
        <p:spPr>
          <a:xfrm>
            <a:off x="3702366" y="1677246"/>
            <a:ext cx="1098854" cy="9391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CENTRE DE CRISE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RELEX</a:t>
            </a:r>
          </a:p>
        </p:txBody>
      </p:sp>
      <p:sp>
        <p:nvSpPr>
          <p:cNvPr id="231" name="RELEX"/>
          <p:cNvSpPr txBox="1"/>
          <p:nvPr/>
        </p:nvSpPr>
        <p:spPr>
          <a:xfrm>
            <a:off x="2837340" y="2766328"/>
            <a:ext cx="691665" cy="396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RELEX</a:t>
            </a:r>
          </a:p>
        </p:txBody>
      </p:sp>
      <p:sp>
        <p:nvSpPr>
          <p:cNvPr id="232" name="DEVCO"/>
          <p:cNvSpPr txBox="1"/>
          <p:nvPr/>
        </p:nvSpPr>
        <p:spPr>
          <a:xfrm>
            <a:off x="3730399" y="2766328"/>
            <a:ext cx="780739" cy="396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DEVCO</a:t>
            </a:r>
          </a:p>
        </p:txBody>
      </p:sp>
      <p:sp>
        <p:nvSpPr>
          <p:cNvPr id="233" name="ECHO"/>
          <p:cNvSpPr txBox="1"/>
          <p:nvPr/>
        </p:nvSpPr>
        <p:spPr>
          <a:xfrm>
            <a:off x="4712533" y="2766328"/>
            <a:ext cx="654160" cy="396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ECHO</a:t>
            </a:r>
          </a:p>
        </p:txBody>
      </p:sp>
      <p:sp>
        <p:nvSpPr>
          <p:cNvPr id="234" name="OIE"/>
          <p:cNvSpPr txBox="1"/>
          <p:nvPr/>
        </p:nvSpPr>
        <p:spPr>
          <a:xfrm>
            <a:off x="4491137" y="963619"/>
            <a:ext cx="450116" cy="396241"/>
          </a:xfrm>
          <a:prstGeom prst="rect">
            <a:avLst/>
          </a:prstGeom>
          <a:solidFill>
            <a:srgbClr val="E5FF34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OIE</a:t>
            </a:r>
          </a:p>
        </p:txBody>
      </p:sp>
      <p:sp>
        <p:nvSpPr>
          <p:cNvPr id="235" name="OMS"/>
          <p:cNvSpPr txBox="1"/>
          <p:nvPr/>
        </p:nvSpPr>
        <p:spPr>
          <a:xfrm>
            <a:off x="3161958" y="970223"/>
            <a:ext cx="581383" cy="396241"/>
          </a:xfrm>
          <a:prstGeom prst="rect">
            <a:avLst/>
          </a:prstGeom>
          <a:solidFill>
            <a:srgbClr val="F1FF33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OMS</a:t>
            </a:r>
          </a:p>
        </p:txBody>
      </p:sp>
      <p:sp>
        <p:nvSpPr>
          <p:cNvPr id="236" name="FAO"/>
          <p:cNvSpPr txBox="1"/>
          <p:nvPr/>
        </p:nvSpPr>
        <p:spPr>
          <a:xfrm>
            <a:off x="3869368" y="970223"/>
            <a:ext cx="502802" cy="396241"/>
          </a:xfrm>
          <a:prstGeom prst="rect">
            <a:avLst/>
          </a:prstGeom>
          <a:solidFill>
            <a:srgbClr val="E1FF4D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FAO</a:t>
            </a:r>
          </a:p>
        </p:txBody>
      </p:sp>
      <p:sp>
        <p:nvSpPr>
          <p:cNvPr id="237" name="PLAN ACTION TECHNIQUE"/>
          <p:cNvSpPr txBox="1"/>
          <p:nvPr/>
        </p:nvSpPr>
        <p:spPr>
          <a:xfrm>
            <a:off x="5541885" y="1930576"/>
            <a:ext cx="1391219" cy="6597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PLAN ACTION TECHNIQUE</a:t>
            </a:r>
          </a:p>
        </p:txBody>
      </p:sp>
      <p:sp>
        <p:nvSpPr>
          <p:cNvPr id="238" name="AGENCE DEVEL : BM-GTZ-DFID.."/>
          <p:cNvSpPr txBox="1"/>
          <p:nvPr/>
        </p:nvSpPr>
        <p:spPr>
          <a:xfrm>
            <a:off x="5549823" y="1358350"/>
            <a:ext cx="3247027" cy="396241"/>
          </a:xfrm>
          <a:prstGeom prst="rect">
            <a:avLst/>
          </a:prstGeom>
          <a:solidFill>
            <a:srgbClr val="F1FF31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AGENCE DEVEL : BM-GTZ-DFID..</a:t>
            </a:r>
          </a:p>
        </p:txBody>
      </p:sp>
      <p:sp>
        <p:nvSpPr>
          <p:cNvPr id="239" name="METHODE COMMUNAUTAIRE"/>
          <p:cNvSpPr txBox="1"/>
          <p:nvPr/>
        </p:nvSpPr>
        <p:spPr>
          <a:xfrm>
            <a:off x="8279" y="970223"/>
            <a:ext cx="2896628" cy="3962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5A971C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METHODE COMMUNAUTAIRE</a:t>
            </a:r>
          </a:p>
        </p:txBody>
      </p:sp>
      <p:sp>
        <p:nvSpPr>
          <p:cNvPr id="240" name="METHODE INTERGOUVERNEMENTALE"/>
          <p:cNvSpPr txBox="1"/>
          <p:nvPr/>
        </p:nvSpPr>
        <p:spPr>
          <a:xfrm>
            <a:off x="25213" y="3380255"/>
            <a:ext cx="3650963" cy="3962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5A971C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METHODE INTERGOUVERNEMENTALE</a:t>
            </a:r>
          </a:p>
        </p:txBody>
      </p:sp>
      <p:sp>
        <p:nvSpPr>
          <p:cNvPr id="241" name="RELEX"/>
          <p:cNvSpPr txBox="1"/>
          <p:nvPr/>
        </p:nvSpPr>
        <p:spPr>
          <a:xfrm>
            <a:off x="95959" y="5247259"/>
            <a:ext cx="691665" cy="396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RELEX</a:t>
            </a:r>
          </a:p>
        </p:txBody>
      </p:sp>
      <p:sp>
        <p:nvSpPr>
          <p:cNvPr id="242" name="COREPER"/>
          <p:cNvSpPr txBox="1"/>
          <p:nvPr/>
        </p:nvSpPr>
        <p:spPr>
          <a:xfrm>
            <a:off x="961412" y="5247259"/>
            <a:ext cx="990363" cy="396241"/>
          </a:xfrm>
          <a:prstGeom prst="rect">
            <a:avLst/>
          </a:prstGeom>
          <a:solidFill>
            <a:srgbClr val="FF60E7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COREPER</a:t>
            </a:r>
          </a:p>
        </p:txBody>
      </p:sp>
      <p:sp>
        <p:nvSpPr>
          <p:cNvPr id="243" name="CONFERENCE INTERGOUVERNEMENTALE…"/>
          <p:cNvSpPr txBox="1"/>
          <p:nvPr/>
        </p:nvSpPr>
        <p:spPr>
          <a:xfrm>
            <a:off x="2122651" y="5239322"/>
            <a:ext cx="3183634" cy="9391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CONFERENCE INTERGOUVERNEMENTALE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PEKIN 2006</a:t>
            </a:r>
          </a:p>
        </p:txBody>
      </p:sp>
      <p:sp>
        <p:nvSpPr>
          <p:cNvPr id="244" name="MOBILISATION FONDS"/>
          <p:cNvSpPr txBox="1"/>
          <p:nvPr/>
        </p:nvSpPr>
        <p:spPr>
          <a:xfrm>
            <a:off x="7085489" y="1930576"/>
            <a:ext cx="1507503" cy="6597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MOBILISATION FONDS</a:t>
            </a:r>
          </a:p>
        </p:txBody>
      </p:sp>
      <p:sp>
        <p:nvSpPr>
          <p:cNvPr id="245" name="DECLARATION POLITIQUE"/>
          <p:cNvSpPr txBox="1"/>
          <p:nvPr/>
        </p:nvSpPr>
        <p:spPr>
          <a:xfrm>
            <a:off x="3765861" y="3875031"/>
            <a:ext cx="1612278" cy="6597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DECLARATION POLITIQUE</a:t>
            </a:r>
          </a:p>
        </p:txBody>
      </p:sp>
      <p:sp>
        <p:nvSpPr>
          <p:cNvPr id="246" name="USA"/>
          <p:cNvSpPr txBox="1"/>
          <p:nvPr/>
        </p:nvSpPr>
        <p:spPr>
          <a:xfrm>
            <a:off x="2209657" y="6350146"/>
            <a:ext cx="511843" cy="396241"/>
          </a:xfrm>
          <a:prstGeom prst="rect">
            <a:avLst/>
          </a:prstGeom>
          <a:solidFill>
            <a:srgbClr val="FF8156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USA</a:t>
            </a:r>
          </a:p>
        </p:txBody>
      </p:sp>
      <p:sp>
        <p:nvSpPr>
          <p:cNvPr id="247" name="CHINE"/>
          <p:cNvSpPr txBox="1"/>
          <p:nvPr/>
        </p:nvSpPr>
        <p:spPr>
          <a:xfrm>
            <a:off x="3097330" y="6350146"/>
            <a:ext cx="710640" cy="396241"/>
          </a:xfrm>
          <a:prstGeom prst="rect">
            <a:avLst/>
          </a:prstGeom>
          <a:solidFill>
            <a:srgbClr val="FF8764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CHINE</a:t>
            </a:r>
          </a:p>
        </p:txBody>
      </p:sp>
      <p:sp>
        <p:nvSpPr>
          <p:cNvPr id="248" name="200 ETATS"/>
          <p:cNvSpPr txBox="1"/>
          <p:nvPr/>
        </p:nvSpPr>
        <p:spPr>
          <a:xfrm>
            <a:off x="4184346" y="6350146"/>
            <a:ext cx="1063698" cy="396241"/>
          </a:xfrm>
          <a:prstGeom prst="rect">
            <a:avLst/>
          </a:prstGeom>
          <a:solidFill>
            <a:srgbClr val="FF844D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200 ETATS</a:t>
            </a:r>
          </a:p>
        </p:txBody>
      </p:sp>
      <p:sp>
        <p:nvSpPr>
          <p:cNvPr id="249" name="MOBILISATION POLITIQUE"/>
          <p:cNvSpPr txBox="1"/>
          <p:nvPr/>
        </p:nvSpPr>
        <p:spPr>
          <a:xfrm>
            <a:off x="2025818" y="3875031"/>
            <a:ext cx="1612278" cy="659766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MOBILISATION POLITIQUE</a:t>
            </a:r>
          </a:p>
        </p:txBody>
      </p:sp>
      <p:sp>
        <p:nvSpPr>
          <p:cNvPr id="250" name="VALIDATION POLITIQUE ET ENGAGEMENT FINANCIER"/>
          <p:cNvSpPr txBox="1"/>
          <p:nvPr/>
        </p:nvSpPr>
        <p:spPr>
          <a:xfrm>
            <a:off x="6135851" y="5279264"/>
            <a:ext cx="2912502" cy="6597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VALIDATION POLITIQUE ET ENGAGEMENT FINANCIER</a:t>
            </a:r>
          </a:p>
        </p:txBody>
      </p:sp>
      <p:sp>
        <p:nvSpPr>
          <p:cNvPr id="251" name="MISE EN OEUVRE…"/>
          <p:cNvSpPr txBox="1"/>
          <p:nvPr/>
        </p:nvSpPr>
        <p:spPr>
          <a:xfrm>
            <a:off x="6135851" y="3338555"/>
            <a:ext cx="2912502" cy="9391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MISE EN OEUVRE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PLANS D’ACTION NATIONAUX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GESTION BANQUE MONDIALE</a:t>
            </a:r>
          </a:p>
        </p:txBody>
      </p:sp>
      <p:sp>
        <p:nvSpPr>
          <p:cNvPr id="252" name="EP"/>
          <p:cNvSpPr txBox="1"/>
          <p:nvPr/>
        </p:nvSpPr>
        <p:spPr>
          <a:xfrm>
            <a:off x="1088335" y="5924804"/>
            <a:ext cx="359258" cy="396241"/>
          </a:xfrm>
          <a:prstGeom prst="rect">
            <a:avLst/>
          </a:prstGeom>
          <a:solidFill>
            <a:srgbClr val="86FFF7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EP</a:t>
            </a:r>
          </a:p>
        </p:txBody>
      </p:sp>
      <p:sp>
        <p:nvSpPr>
          <p:cNvPr id="253" name="COASI"/>
          <p:cNvSpPr txBox="1"/>
          <p:nvPr/>
        </p:nvSpPr>
        <p:spPr>
          <a:xfrm>
            <a:off x="7079988" y="6249812"/>
            <a:ext cx="693115" cy="396241"/>
          </a:xfrm>
          <a:prstGeom prst="rect">
            <a:avLst/>
          </a:prstGeom>
          <a:solidFill>
            <a:srgbClr val="FF73FB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COASI</a:t>
            </a:r>
          </a:p>
        </p:txBody>
      </p:sp>
      <p:sp>
        <p:nvSpPr>
          <p:cNvPr id="254" name="ACP"/>
          <p:cNvSpPr txBox="1"/>
          <p:nvPr/>
        </p:nvSpPr>
        <p:spPr>
          <a:xfrm>
            <a:off x="7994388" y="6249812"/>
            <a:ext cx="500123" cy="396241"/>
          </a:xfrm>
          <a:prstGeom prst="rect">
            <a:avLst/>
          </a:prstGeom>
          <a:solidFill>
            <a:srgbClr val="FF6D4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ACP</a:t>
            </a:r>
          </a:p>
        </p:txBody>
      </p:sp>
      <p:sp>
        <p:nvSpPr>
          <p:cNvPr id="255" name="DELEGATIONS"/>
          <p:cNvSpPr txBox="1"/>
          <p:nvPr/>
        </p:nvSpPr>
        <p:spPr>
          <a:xfrm>
            <a:off x="2869687" y="4688939"/>
            <a:ext cx="1418430" cy="396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DELEGATIONS</a:t>
            </a:r>
          </a:p>
        </p:txBody>
      </p:sp>
      <p:sp>
        <p:nvSpPr>
          <p:cNvPr id="256" name="DELEGATIONS"/>
          <p:cNvSpPr txBox="1"/>
          <p:nvPr/>
        </p:nvSpPr>
        <p:spPr>
          <a:xfrm>
            <a:off x="5528280" y="2766328"/>
            <a:ext cx="1418430" cy="3962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DELEGATIONS</a:t>
            </a:r>
          </a:p>
        </p:txBody>
      </p:sp>
      <p:sp>
        <p:nvSpPr>
          <p:cNvPr id="257" name="BM"/>
          <p:cNvSpPr txBox="1"/>
          <p:nvPr/>
        </p:nvSpPr>
        <p:spPr>
          <a:xfrm>
            <a:off x="5052312" y="968684"/>
            <a:ext cx="449336" cy="396241"/>
          </a:xfrm>
          <a:prstGeom prst="rect">
            <a:avLst/>
          </a:prstGeom>
          <a:solidFill>
            <a:srgbClr val="DDFF29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BM</a:t>
            </a:r>
          </a:p>
        </p:txBody>
      </p:sp>
      <p:sp>
        <p:nvSpPr>
          <p:cNvPr id="258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UNE POLITIQUE EXTERIEURE EUROPEENNE AU PAS A PAS"/>
          <p:cNvSpPr txBox="1"/>
          <p:nvPr/>
        </p:nvSpPr>
        <p:spPr>
          <a:xfrm>
            <a:off x="1004981" y="287346"/>
            <a:ext cx="7134038" cy="4692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UNE POLITIQUE EXTERIEURE EUROPEENNE AU PAS A PAS</a:t>
            </a:r>
          </a:p>
        </p:txBody>
      </p:sp>
      <p:sp>
        <p:nvSpPr>
          <p:cNvPr id="261" name="Texte"/>
          <p:cNvSpPr txBox="1"/>
          <p:nvPr/>
        </p:nvSpPr>
        <p:spPr>
          <a:xfrm>
            <a:off x="4275479" y="3243579"/>
            <a:ext cx="593042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/>
          </a:p>
        </p:txBody>
      </p:sp>
      <p:sp>
        <p:nvSpPr>
          <p:cNvPr id="262" name="• Politique commerciale commune (Union douanière - Tarif(68) OMC (95)…"/>
          <p:cNvSpPr txBox="1"/>
          <p:nvPr/>
        </p:nvSpPr>
        <p:spPr>
          <a:xfrm>
            <a:off x="147018" y="1061639"/>
            <a:ext cx="8333369" cy="5778958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100">
                <a:solidFill>
                  <a:srgbClr val="FFFFFF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 </a:t>
            </a:r>
            <a:r>
              <a:t>Politique commerciale commune (Union douanière - Tarif(68) OMC (95)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 </a:t>
            </a:r>
            <a:r>
              <a:t>Marché Intérieur et politiques communes (Pêche, transports, concurrence)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</a:t>
            </a:r>
            <a:r>
              <a:t>Accords extérieurs (Accords association- Politique de Développement Yaoundé, Lomé, Cotonou)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 </a:t>
            </a:r>
            <a:r>
              <a:t>Politique d’élargissement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 </a:t>
            </a:r>
            <a:r>
              <a:t>Conseils Européens, Présidence tournante, 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</a:t>
            </a:r>
            <a:r>
              <a:t>Traité de Maastricht (92) 3 piliers 1. Communautaire 2 ; </a:t>
            </a:r>
            <a:r>
              <a:rPr b="1"/>
              <a:t>PESC</a:t>
            </a:r>
            <a:r>
              <a:t> 3 ; Justice &amp; Affaires intérieures. 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 </a:t>
            </a:r>
            <a:r>
              <a:t>Traité d’Amsterdam (97) Majorité qualifiée, HR pour PESC (Solana) COREU-COPS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t>Traité de Nice  (2000) Création organes politico-militaires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t>Schengen (85) </a:t>
            </a:r>
          </a:p>
          <a:p>
            <a:pPr>
              <a:defRPr sz="2100">
                <a:solidFill>
                  <a:srgbClr val="FFFFFF"/>
                </a:solidFill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 </a:t>
            </a:r>
            <a:r>
              <a:t>Pilier Justice &amp; Affaires intérieures : début d’harmonisation droit d’asile, Surveillance frontière FRONTEX– Espace judiciaire (EUROJUST) amorce du Parquet Européen (2001) EUROPOL </a:t>
            </a:r>
          </a:p>
        </p:txBody>
      </p:sp>
      <p:sp>
        <p:nvSpPr>
          <p:cNvPr id="263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Unknown-3.jpeg" descr="Unknown-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543" y="10131127"/>
            <a:ext cx="8429914" cy="591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52106" y="7634287"/>
            <a:ext cx="4556883" cy="3204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813820" y="9099748"/>
            <a:ext cx="8890001" cy="497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G_6165.jpg" descr="IMG_616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125294" y="9332158"/>
            <a:ext cx="9144001" cy="604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80575" y="111373"/>
            <a:ext cx="1568584" cy="235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6839" y="7969200"/>
            <a:ext cx="2718992" cy="2718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6600" y="8733184"/>
            <a:ext cx="1460500" cy="203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5859" y="144810"/>
            <a:ext cx="3556001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EU_diplomatic_missions.svg.png" descr="EU_diplomatic_missions.svg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13490" y="3242240"/>
            <a:ext cx="5936020" cy="3051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of 2008 Retreat.jpg" descr="Picture of 2008 Retreat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1699536" y="9476007"/>
            <a:ext cx="3362602" cy="225721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Ambassades / Délégations de l’Union Européenne dans le monde (140)"/>
          <p:cNvSpPr txBox="1"/>
          <p:nvPr/>
        </p:nvSpPr>
        <p:spPr>
          <a:xfrm>
            <a:off x="494425" y="6291875"/>
            <a:ext cx="8470914" cy="4057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Ambassades / Délégations de l’Union Européenne dans le monde (140)</a:t>
            </a:r>
          </a:p>
        </p:txBody>
      </p:sp>
      <p:sp>
        <p:nvSpPr>
          <p:cNvPr id="276" name="Haute Représentante…"/>
          <p:cNvSpPr txBox="1"/>
          <p:nvPr/>
        </p:nvSpPr>
        <p:spPr>
          <a:xfrm>
            <a:off x="6760530" y="2577712"/>
            <a:ext cx="2131552" cy="6597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Haute Représentante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F. Mogherini</a:t>
            </a:r>
          </a:p>
        </p:txBody>
      </p:sp>
      <p:sp>
        <p:nvSpPr>
          <p:cNvPr id="277" name="Présidents Junckers, Tadjani et Tusk…"/>
          <p:cNvSpPr txBox="1"/>
          <p:nvPr/>
        </p:nvSpPr>
        <p:spPr>
          <a:xfrm>
            <a:off x="120365" y="2503705"/>
            <a:ext cx="3442207" cy="6597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F4861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Présidents Junckers, Tadjani et Tusk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Commission, Parlement, Conseil</a:t>
            </a:r>
          </a:p>
        </p:txBody>
      </p:sp>
      <p:sp>
        <p:nvSpPr>
          <p:cNvPr id="278" name="L’EUROPE ET LE MONDE…"/>
          <p:cNvSpPr txBox="1"/>
          <p:nvPr/>
        </p:nvSpPr>
        <p:spPr>
          <a:xfrm>
            <a:off x="4293013" y="260038"/>
            <a:ext cx="2571918" cy="6756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5A971C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L’EUROPE ET LE MONDE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RELATIONS EXTERIEURES</a:t>
            </a:r>
          </a:p>
        </p:txBody>
      </p:sp>
      <p:sp>
        <p:nvSpPr>
          <p:cNvPr id="279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re"/>
          <p:cNvSpPr txBox="1"/>
          <p:nvPr>
            <p:ph type="title" idx="4294967295"/>
          </p:nvPr>
        </p:nvSpPr>
        <p:spPr>
          <a:xfrm>
            <a:off x="2169358" y="3371003"/>
            <a:ext cx="4601882" cy="1779474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 w="9525">
            <a:solidFill>
              <a:srgbClr val="F48618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/>
          <a:p>
            <a:pPr>
              <a:defRPr sz="1800">
                <a:solidFill>
                  <a:srgbClr val="FFFFFF"/>
                </a:solidFill>
              </a:defRPr>
            </a:pPr>
          </a:p>
        </p:txBody>
      </p:sp>
      <p:pic>
        <p:nvPicPr>
          <p:cNvPr id="282" name="IMG_0285.jpg" descr="IMG_02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001" y="155268"/>
            <a:ext cx="4640596" cy="3092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DSC00835.jpg" descr="DSC0083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4839" y="5273688"/>
            <a:ext cx="2286352" cy="1530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DSC00878.jpg" descr="DSC0087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833" y="152210"/>
            <a:ext cx="1899419" cy="1271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DSC02113.jpg" descr="DSC0211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048" y="1490193"/>
            <a:ext cx="1940989" cy="1299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DSC02120.jpg" descr="DSC0212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5833" y="2839459"/>
            <a:ext cx="1940989" cy="1299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0271.jpg" descr="IMG_027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59382" y="180959"/>
            <a:ext cx="2012256" cy="334658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OLE DE L’AMBASSADE / DELEGATION DE L’UE…"/>
          <p:cNvSpPr txBox="1"/>
          <p:nvPr/>
        </p:nvSpPr>
        <p:spPr>
          <a:xfrm>
            <a:off x="2046281" y="3433192"/>
            <a:ext cx="5459829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228600" defTabSz="449580">
              <a:defRPr b="1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          ROLE DE L’AMBASSADE / DELEGATION DE L’UE</a:t>
            </a:r>
          </a:p>
          <a:p>
            <a:pPr marL="457200" indent="-228600" algn="ctr" defTabSz="449580">
              <a:defRPr b="1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457200" indent="-228600" defTabSz="449580">
              <a:def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1.	 Gestion et animation des relations bilatérales EU- Pays hôte</a:t>
            </a:r>
          </a:p>
          <a:p>
            <a:pPr marL="457200" indent="-228600" defTabSz="449580">
              <a:def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2.	 Travailler en synergie avec  les EM sur place</a:t>
            </a:r>
          </a:p>
          <a:p>
            <a:pPr marL="457200" indent="-228600" defTabSz="449580">
              <a:defRPr b="1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3.	 Point focal des Institutions Européennes sur place</a:t>
            </a:r>
            <a:r>
              <a:rPr b="0"/>
              <a:t> </a:t>
            </a:r>
            <a:endParaRPr b="0"/>
          </a:p>
          <a:p>
            <a:pPr marL="457200" indent="-228600" defTabSz="449580">
              <a:defRPr b="1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b="0"/>
              <a:t>4.   </a:t>
            </a:r>
            <a:r>
              <a:t> Mise en oeuvre des programmes financés par l’UE</a:t>
            </a:r>
          </a:p>
          <a:p>
            <a:pPr marL="457200" indent="-228600" defTabSz="449580">
              <a:defRPr b="1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5.    Gestion interne de l’Ambassade/ Délégation</a:t>
            </a:r>
          </a:p>
        </p:txBody>
      </p:sp>
      <p:pic>
        <p:nvPicPr>
          <p:cNvPr id="289" name="DSC00217.jpg" descr="DSC00217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45150" y="5273688"/>
            <a:ext cx="2040711" cy="1530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1305.jpg" descr="IMG_1305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48497" y="3559995"/>
            <a:ext cx="2034027" cy="316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Teachers and pupils of Orinde Primary School by the side of .jpg" descr="Teachers and pupils of Orinde Primary School by the side of 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8653" y="5537991"/>
            <a:ext cx="1695349" cy="1271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Crabbé - juillet 2008 - 132.jpg" descr="Crabbé - juillet 2008 - 132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3100" y="4188725"/>
            <a:ext cx="1954207" cy="129934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Numéro de diapositive"/>
          <p:cNvSpPr txBox="1"/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Introducing PowerPoint 2011">
  <a:themeElements>
    <a:clrScheme name="Introducing PowerPoint 2011">
      <a:dk1>
        <a:srgbClr val="262626"/>
      </a:dk1>
      <a:lt1>
        <a:srgbClr val="FFFFFF"/>
      </a:lt1>
      <a:dk2>
        <a:srgbClr val="A7A7A7"/>
      </a:dk2>
      <a:lt2>
        <a:srgbClr val="535353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Introducing PowerPoint 2011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ntroducing PowerPoint 201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62626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62626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troducing PowerPoint 2011">
  <a:themeElements>
    <a:clrScheme name="Introducing PowerPoint 201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Introducing PowerPoint 2011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ntroducing PowerPoint 201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62626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62626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