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5"/>
  </p:notesMasterIdLst>
  <p:handoutMasterIdLst>
    <p:handoutMasterId r:id="rId46"/>
  </p:handoutMasterIdLst>
  <p:sldIdLst>
    <p:sldId id="341" r:id="rId2"/>
    <p:sldId id="257" r:id="rId3"/>
    <p:sldId id="336" r:id="rId4"/>
    <p:sldId id="338" r:id="rId5"/>
    <p:sldId id="280" r:id="rId6"/>
    <p:sldId id="258" r:id="rId7"/>
    <p:sldId id="287" r:id="rId8"/>
    <p:sldId id="288" r:id="rId9"/>
    <p:sldId id="289" r:id="rId10"/>
    <p:sldId id="325" r:id="rId11"/>
    <p:sldId id="281" r:id="rId12"/>
    <p:sldId id="282" r:id="rId13"/>
    <p:sldId id="322" r:id="rId14"/>
    <p:sldId id="290" r:id="rId15"/>
    <p:sldId id="291" r:id="rId16"/>
    <p:sldId id="292" r:id="rId17"/>
    <p:sldId id="293" r:id="rId18"/>
    <p:sldId id="330" r:id="rId19"/>
    <p:sldId id="294" r:id="rId20"/>
    <p:sldId id="295" r:id="rId21"/>
    <p:sldId id="296" r:id="rId22"/>
    <p:sldId id="340" r:id="rId23"/>
    <p:sldId id="297" r:id="rId24"/>
    <p:sldId id="298" r:id="rId25"/>
    <p:sldId id="299" r:id="rId26"/>
    <p:sldId id="335" r:id="rId27"/>
    <p:sldId id="283" r:id="rId28"/>
    <p:sldId id="343" r:id="rId29"/>
    <p:sldId id="344" r:id="rId30"/>
    <p:sldId id="345" r:id="rId31"/>
    <p:sldId id="346" r:id="rId32"/>
    <p:sldId id="347" r:id="rId33"/>
    <p:sldId id="332" r:id="rId34"/>
    <p:sldId id="333" r:id="rId35"/>
    <p:sldId id="334" r:id="rId36"/>
    <p:sldId id="337" r:id="rId37"/>
    <p:sldId id="300" r:id="rId38"/>
    <p:sldId id="262" r:id="rId39"/>
    <p:sldId id="263" r:id="rId40"/>
    <p:sldId id="328" r:id="rId41"/>
    <p:sldId id="339" r:id="rId42"/>
    <p:sldId id="319" r:id="rId43"/>
    <p:sldId id="342" r:id="rId4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4" autoAdjust="0"/>
    <p:restoredTop sz="94696" autoAdjust="0"/>
  </p:normalViewPr>
  <p:slideViewPr>
    <p:cSldViewPr>
      <p:cViewPr>
        <p:scale>
          <a:sx n="80" d="100"/>
          <a:sy n="80" d="100"/>
        </p:scale>
        <p:origin x="-1541"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F08A71-A77E-4C18-AB84-4948C2045A6C}" type="datetimeFigureOut">
              <a:rPr lang="nl-BE" smtClean="0"/>
              <a:pPr/>
              <a:t>4/05/2016</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9621E-2672-4F65-8C35-370C64999C58}" type="slidenum">
              <a:rPr lang="nl-BE" smtClean="0"/>
              <a:pPr/>
              <a:t>‹N°›</a:t>
            </a:fld>
            <a:endParaRPr lang="nl-BE"/>
          </a:p>
        </p:txBody>
      </p:sp>
    </p:spTree>
    <p:extLst>
      <p:ext uri="{BB962C8B-B14F-4D97-AF65-F5344CB8AC3E}">
        <p14:creationId xmlns:p14="http://schemas.microsoft.com/office/powerpoint/2010/main" val="273666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632F1-69E0-4696-9BA7-88FB23110F74}" type="datetimeFigureOut">
              <a:rPr lang="nl-BE" smtClean="0"/>
              <a:pPr/>
              <a:t>4/05/2016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F1010-7095-49B5-97E6-840CED63F250}" type="slidenum">
              <a:rPr lang="nl-BE" smtClean="0"/>
              <a:pPr/>
              <a:t>‹N°›</a:t>
            </a:fld>
            <a:endParaRPr lang="nl-BE"/>
          </a:p>
        </p:txBody>
      </p:sp>
    </p:spTree>
    <p:extLst>
      <p:ext uri="{BB962C8B-B14F-4D97-AF65-F5344CB8AC3E}">
        <p14:creationId xmlns:p14="http://schemas.microsoft.com/office/powerpoint/2010/main" val="9847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And</a:t>
            </a:r>
            <a:r>
              <a:rPr lang="nl-NL" dirty="0"/>
              <a:t> yes we have </a:t>
            </a:r>
            <a:r>
              <a:rPr lang="nl-NL" dirty="0" err="1"/>
              <a:t>come</a:t>
            </a:r>
            <a:r>
              <a:rPr lang="nl-NL" dirty="0"/>
              <a:t> a long way </a:t>
            </a:r>
            <a:r>
              <a:rPr lang="nl-NL" dirty="0" err="1"/>
              <a:t>since</a:t>
            </a:r>
            <a:r>
              <a:rPr lang="nl-NL" dirty="0"/>
              <a:t> the 6</a:t>
            </a:r>
            <a:r>
              <a:rPr lang="nl-NL" baseline="30000" dirty="0"/>
              <a:t>th</a:t>
            </a:r>
            <a:r>
              <a:rPr lang="nl-NL" dirty="0"/>
              <a:t> World President of Rotary International, </a:t>
            </a:r>
            <a:r>
              <a:rPr lang="nl-NL" dirty="0" err="1"/>
              <a:t>Arch</a:t>
            </a:r>
            <a:r>
              <a:rPr lang="nl-NL" dirty="0"/>
              <a:t> </a:t>
            </a:r>
            <a:r>
              <a:rPr lang="nl-NL" dirty="0" err="1"/>
              <a:t>Klumph</a:t>
            </a:r>
            <a:r>
              <a:rPr lang="nl-NL" dirty="0"/>
              <a:t>, </a:t>
            </a:r>
            <a:r>
              <a:rPr lang="nl-NL" dirty="0" err="1"/>
              <a:t>founded</a:t>
            </a:r>
            <a:r>
              <a:rPr lang="nl-NL" dirty="0"/>
              <a:t> the Rotary Foundation in 1917  “</a:t>
            </a:r>
            <a:r>
              <a:rPr lang="nl-NL" dirty="0" err="1"/>
              <a:t>for</a:t>
            </a:r>
            <a:r>
              <a:rPr lang="nl-NL" dirty="0"/>
              <a:t> the </a:t>
            </a:r>
            <a:r>
              <a:rPr lang="nl-NL" dirty="0" err="1"/>
              <a:t>purpose</a:t>
            </a:r>
            <a:r>
              <a:rPr lang="nl-NL" dirty="0"/>
              <a:t> of </a:t>
            </a:r>
            <a:r>
              <a:rPr lang="nl-NL" dirty="0" err="1"/>
              <a:t>doing</a:t>
            </a:r>
            <a:r>
              <a:rPr lang="nl-NL" dirty="0"/>
              <a:t> </a:t>
            </a:r>
            <a:r>
              <a:rPr lang="nl-NL" dirty="0" err="1"/>
              <a:t>good</a:t>
            </a:r>
            <a:r>
              <a:rPr lang="nl-NL" dirty="0"/>
              <a:t> in the </a:t>
            </a:r>
            <a:r>
              <a:rPr lang="nl-NL" dirty="0" err="1"/>
              <a:t>world</a:t>
            </a:r>
            <a:r>
              <a:rPr lang="nl-NL" dirty="0"/>
              <a:t> in </a:t>
            </a:r>
            <a:r>
              <a:rPr lang="nl-NL" dirty="0" err="1"/>
              <a:t>charitable</a:t>
            </a:r>
            <a:r>
              <a:rPr lang="nl-NL" dirty="0"/>
              <a:t>, </a:t>
            </a:r>
            <a:r>
              <a:rPr lang="nl-NL" dirty="0" err="1"/>
              <a:t>educational</a:t>
            </a:r>
            <a:r>
              <a:rPr lang="nl-NL" dirty="0"/>
              <a:t>, </a:t>
            </a:r>
            <a:r>
              <a:rPr lang="nl-NL" dirty="0" err="1"/>
              <a:t>and</a:t>
            </a:r>
            <a:r>
              <a:rPr lang="nl-NL" dirty="0"/>
              <a:t> </a:t>
            </a:r>
            <a:r>
              <a:rPr lang="nl-NL" dirty="0" err="1"/>
              <a:t>other</a:t>
            </a:r>
            <a:r>
              <a:rPr lang="nl-NL" dirty="0"/>
              <a:t> avenues of community service”. </a:t>
            </a:r>
          </a:p>
          <a:p>
            <a:r>
              <a:rPr lang="nl-NL" dirty="0"/>
              <a:t>The first </a:t>
            </a:r>
            <a:r>
              <a:rPr lang="nl-NL" dirty="0" err="1"/>
              <a:t>donation</a:t>
            </a:r>
            <a:r>
              <a:rPr lang="nl-NL" dirty="0"/>
              <a:t> </a:t>
            </a:r>
            <a:r>
              <a:rPr lang="nl-NL" dirty="0" err="1"/>
              <a:t>to</a:t>
            </a:r>
            <a:r>
              <a:rPr lang="nl-NL" dirty="0"/>
              <a:t> the Rotary Foundation was $26,50.</a:t>
            </a:r>
          </a:p>
          <a:p>
            <a:r>
              <a:rPr lang="nl-NL" dirty="0" err="1"/>
              <a:t>Today</a:t>
            </a:r>
            <a:r>
              <a:rPr lang="nl-NL" dirty="0"/>
              <a:t> we </a:t>
            </a:r>
            <a:r>
              <a:rPr lang="nl-NL" dirty="0" err="1" smtClean="0"/>
              <a:t>still</a:t>
            </a:r>
            <a:r>
              <a:rPr lang="nl-NL" dirty="0" smtClean="0"/>
              <a:t> </a:t>
            </a:r>
            <a:r>
              <a:rPr lang="nl-NL" dirty="0" err="1" smtClean="0"/>
              <a:t>embrace</a:t>
            </a:r>
            <a:r>
              <a:rPr lang="nl-NL" dirty="0" smtClean="0"/>
              <a:t> </a:t>
            </a:r>
            <a:r>
              <a:rPr lang="nl-NL" dirty="0"/>
              <a:t>the </a:t>
            </a:r>
            <a:r>
              <a:rPr lang="nl-NL" dirty="0" err="1"/>
              <a:t>same</a:t>
            </a:r>
            <a:r>
              <a:rPr lang="nl-NL" dirty="0"/>
              <a:t> </a:t>
            </a:r>
            <a:r>
              <a:rPr lang="nl-NL" dirty="0" err="1"/>
              <a:t>purpose</a:t>
            </a:r>
            <a:r>
              <a:rPr lang="nl-NL" dirty="0"/>
              <a:t> as </a:t>
            </a:r>
            <a:r>
              <a:rPr lang="nl-NL" dirty="0" err="1"/>
              <a:t>nearly</a:t>
            </a:r>
            <a:r>
              <a:rPr lang="nl-NL" dirty="0"/>
              <a:t> 100 </a:t>
            </a:r>
            <a:r>
              <a:rPr lang="nl-NL" dirty="0" err="1"/>
              <a:t>years</a:t>
            </a:r>
            <a:r>
              <a:rPr lang="nl-NL" dirty="0"/>
              <a:t> </a:t>
            </a:r>
            <a:r>
              <a:rPr lang="nl-NL" dirty="0" err="1"/>
              <a:t>ago</a:t>
            </a:r>
            <a:r>
              <a:rPr lang="nl-NL" dirty="0"/>
              <a:t>; the </a:t>
            </a:r>
            <a:r>
              <a:rPr lang="nl-NL" dirty="0" err="1"/>
              <a:t>scale</a:t>
            </a:r>
            <a:r>
              <a:rPr lang="nl-NL" dirty="0"/>
              <a:t> of operations, </a:t>
            </a:r>
            <a:r>
              <a:rPr lang="nl-NL" dirty="0" err="1"/>
              <a:t>however</a:t>
            </a:r>
            <a:r>
              <a:rPr lang="nl-NL" dirty="0"/>
              <a:t>, is of a </a:t>
            </a:r>
            <a:r>
              <a:rPr lang="nl-NL" dirty="0" err="1"/>
              <a:t>completely</a:t>
            </a:r>
            <a:r>
              <a:rPr lang="nl-NL" dirty="0"/>
              <a:t> different magnitude.</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extLst>
      <p:ext uri="{BB962C8B-B14F-4D97-AF65-F5344CB8AC3E}">
        <p14:creationId xmlns:p14="http://schemas.microsoft.com/office/powerpoint/2010/main" val="173797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endParaRPr lang="nl-BE" smtClean="0"/>
          </a:p>
        </p:txBody>
      </p:sp>
      <p:sp>
        <p:nvSpPr>
          <p:cNvPr id="60420" name="Tijdelijke aanduiding voor dianummer 3"/>
          <p:cNvSpPr>
            <a:spLocks noGrp="1"/>
          </p:cNvSpPr>
          <p:nvPr>
            <p:ph type="sldNum" sz="quarter" idx="5"/>
          </p:nvPr>
        </p:nvSpPr>
        <p:spPr>
          <a:noFill/>
        </p:spPr>
        <p:txBody>
          <a:bodyPr/>
          <a:lstStyle/>
          <a:p>
            <a:fld id="{C86D98F4-0F39-4055-B170-C01CD9D45CB3}" type="slidenum">
              <a:rPr lang="nl-NL" smtClean="0"/>
              <a:pPr/>
              <a:t>14</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0E6CEFB-26D3-41D1-851F-1B4E87BB7C57}" type="slidenum">
              <a:rPr lang="en-US" smtClean="0">
                <a:cs typeface="Arial" charset="0"/>
              </a:rPr>
              <a:pPr/>
              <a:t>15</a:t>
            </a:fld>
            <a:endParaRPr 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5041" y="4343438"/>
            <a:ext cx="5027920" cy="4115603"/>
          </a:xfrm>
          <a:noFill/>
          <a:ln/>
        </p:spPr>
        <p:txBody>
          <a:bodyPr/>
          <a:lstStyle/>
          <a:p>
            <a:pPr eaLnBrk="1" hangingPunct="1"/>
            <a:endParaRPr lang="fr-FR" sz="16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pPr defTabSz="912716"/>
            <a:fld id="{58DF827B-41E4-411C-A7CE-26F60C61387B}" type="slidenum">
              <a:rPr lang="en-US"/>
              <a:pPr defTabSz="912716"/>
              <a:t>37</a:t>
            </a:fld>
            <a:endParaRPr lang="en-US" dirty="0"/>
          </a:p>
        </p:txBody>
      </p:sp>
      <p:sp>
        <p:nvSpPr>
          <p:cNvPr id="25603" name="Rectangle 2"/>
          <p:cNvSpPr>
            <a:spLocks noGrp="1" noRot="1" noChangeAspect="1" noChangeArrowheads="1" noTextEdit="1"/>
          </p:cNvSpPr>
          <p:nvPr>
            <p:ph type="sldImg"/>
          </p:nvPr>
        </p:nvSpPr>
        <p:spPr>
          <a:xfrm>
            <a:off x="1143000" y="684213"/>
            <a:ext cx="4576763" cy="3432175"/>
          </a:xfrm>
          <a:ln/>
        </p:spPr>
      </p:sp>
      <p:sp>
        <p:nvSpPr>
          <p:cNvPr id="25604" name="Rectangle 3"/>
          <p:cNvSpPr>
            <a:spLocks noGrp="1" noChangeArrowheads="1"/>
          </p:cNvSpPr>
          <p:nvPr>
            <p:ph type="body" idx="1"/>
          </p:nvPr>
        </p:nvSpPr>
        <p:spPr>
          <a:xfrm>
            <a:off x="428920" y="4343439"/>
            <a:ext cx="6000163" cy="4115664"/>
          </a:xfrm>
          <a:noFill/>
        </p:spPr>
        <p:txBody>
          <a:bodyPr lIns="91411" tIns="45706" rIns="91411" bIns="45706"/>
          <a:lstStyle/>
          <a:p>
            <a:r>
              <a:rPr lang="fr-FR" smtClean="0"/>
              <a:t>Les administrateurs de la Fondation Rotary ont identifié six axes stratégiques pour le nouveau modèle de subventions. Ces axes couvrent des problèmes humanitaires vitaux que les Rotariens essaient déjà de résoudre. Ils permettront au Rotary d’être en phase avec d’autres efforts de développement internationaux et feront progresser la mission de la Fondation. Chaque axe a toutefois des objectifs spécifiques.</a:t>
            </a:r>
          </a:p>
          <a:p>
            <a:endParaRPr lang="fr-FR" smtClean="0"/>
          </a:p>
          <a:p>
            <a:r>
              <a:rPr lang="fr-FR" smtClean="0"/>
              <a:t>Les administrateurs encouragent les clubs et districts non pilotes à cibler leurs activités dans ces axes avant même que le plan ne soit étendu à l’ensemble du monde rotarien.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A921F9F1-0516-7249-8BD1-DDD6B224F66A}" type="slidenum">
              <a:rPr lang="en-US" smtClean="0"/>
              <a:pPr>
                <a:defRPr/>
              </a:pPr>
              <a:t>42</a:t>
            </a:fld>
            <a:endParaRPr lang="en-US"/>
          </a:p>
        </p:txBody>
      </p:sp>
    </p:spTree>
    <p:extLst>
      <p:ext uri="{BB962C8B-B14F-4D97-AF65-F5344CB8AC3E}">
        <p14:creationId xmlns:p14="http://schemas.microsoft.com/office/powerpoint/2010/main" val="105209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400"/>
            </a:lvl1pPr>
          </a:lstStyle>
          <a:p>
            <a:r>
              <a:rPr lang="nl-NL" smtClean="0"/>
              <a:t>Klik om de stijl te bewerken</a:t>
            </a:r>
            <a:endParaRPr lang="nl-NL"/>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sz="2400"/>
            </a:lvl1pPr>
          </a:lstStyle>
          <a:p>
            <a:r>
              <a:rPr lang="nl-NL" smtClean="0"/>
              <a:t>Klik om het opmaakprofiel van de modelondertitel te bewerken</a:t>
            </a:r>
            <a:endParaRPr lang="nl-NL"/>
          </a:p>
        </p:txBody>
      </p:sp>
      <p:sp>
        <p:nvSpPr>
          <p:cNvPr id="3076" name="Rectangle 4"/>
          <p:cNvSpPr>
            <a:spLocks noGrp="1" noChangeArrowheads="1"/>
          </p:cNvSpPr>
          <p:nvPr>
            <p:ph type="dt" sz="half" idx="2"/>
          </p:nvPr>
        </p:nvSpPr>
        <p:spPr>
          <a:xfrm>
            <a:off x="0" y="6629400"/>
            <a:ext cx="1905000" cy="228600"/>
          </a:xfrm>
        </p:spPr>
        <p:txBody>
          <a:bodyPr/>
          <a:lstStyle>
            <a:lvl1pPr>
              <a:defRPr b="1">
                <a:latin typeface="Arial" charset="0"/>
              </a:defRPr>
            </a:lvl1pPr>
          </a:lstStyle>
          <a:p>
            <a:fld id="{61E86D0A-1590-4766-92EA-65DC1BEEECDD}" type="datetime1">
              <a:rPr lang="nl-BE" smtClean="0"/>
              <a:pPr/>
              <a:t>4/05/2016</a:t>
            </a:fld>
            <a:endParaRPr lang="nl-BE"/>
          </a:p>
        </p:txBody>
      </p:sp>
      <p:sp>
        <p:nvSpPr>
          <p:cNvPr id="3077" name="Rectangle 5"/>
          <p:cNvSpPr>
            <a:spLocks noGrp="1" noChangeArrowheads="1"/>
          </p:cNvSpPr>
          <p:nvPr>
            <p:ph type="ftr" sz="quarter" idx="3"/>
          </p:nvPr>
        </p:nvSpPr>
        <p:spPr>
          <a:xfrm>
            <a:off x="3124200" y="6629400"/>
            <a:ext cx="2895600" cy="228600"/>
          </a:xfrm>
        </p:spPr>
        <p:txBody>
          <a:bodyPr/>
          <a:lstStyle>
            <a:lvl1pPr>
              <a:defRPr b="1">
                <a:latin typeface="Arial" charset="0"/>
              </a:defRPr>
            </a:lvl1pPr>
          </a:lstStyle>
          <a:p>
            <a:r>
              <a:rPr lang="fr-FR" smtClean="0"/>
              <a:t>Réunion de certification 2015-2016 - D.1620 - Johan De Leeuw DRFC</a:t>
            </a:r>
            <a:endParaRPr lang="nl-BE"/>
          </a:p>
        </p:txBody>
      </p:sp>
      <p:sp>
        <p:nvSpPr>
          <p:cNvPr id="3078" name="Rectangle 6"/>
          <p:cNvSpPr>
            <a:spLocks noGrp="1" noChangeArrowheads="1"/>
          </p:cNvSpPr>
          <p:nvPr>
            <p:ph type="sldNum" sz="quarter" idx="4"/>
          </p:nvPr>
        </p:nvSpPr>
        <p:spPr>
          <a:xfrm>
            <a:off x="7239000" y="6629400"/>
            <a:ext cx="1905000" cy="228600"/>
          </a:xfrm>
        </p:spPr>
        <p:txBody>
          <a:bodyPr/>
          <a:lstStyle>
            <a:lvl1pPr>
              <a:defRPr b="1">
                <a:latin typeface="Arial" charset="0"/>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FR"/>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4" name="Tijdelijke aanduiding voor datum 3"/>
          <p:cNvSpPr>
            <a:spLocks noGrp="1"/>
          </p:cNvSpPr>
          <p:nvPr>
            <p:ph type="dt" sz="half" idx="10"/>
          </p:nvPr>
        </p:nvSpPr>
        <p:spPr/>
        <p:txBody>
          <a:bodyPr/>
          <a:lstStyle>
            <a:lvl1pPr>
              <a:defRPr/>
            </a:lvl1pPr>
          </a:lstStyle>
          <a:p>
            <a:fld id="{4D20225C-966A-436C-82A4-91DE92B2BA82}" type="datetime1">
              <a:rPr lang="nl-BE" smtClean="0"/>
              <a:pPr/>
              <a:t>4/05/2016</a:t>
            </a:fld>
            <a:endParaRPr lang="nl-BE"/>
          </a:p>
        </p:txBody>
      </p:sp>
      <p:sp>
        <p:nvSpPr>
          <p:cNvPr id="5" name="Tijdelijke aanduiding voor voettekst 4"/>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6" name="Tijdelijke aanduiding voor dianummer 5"/>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4650" y="304800"/>
            <a:ext cx="2190750" cy="5943600"/>
          </a:xfrm>
        </p:spPr>
        <p:txBody>
          <a:bodyPr vert="eaVert"/>
          <a:lstStyle/>
          <a:p>
            <a:r>
              <a:rPr lang="nl-NL" smtClean="0"/>
              <a:t>Klik om de stijl te bewerken</a:t>
            </a:r>
            <a:endParaRPr lang="fr-FR"/>
          </a:p>
        </p:txBody>
      </p:sp>
      <p:sp>
        <p:nvSpPr>
          <p:cNvPr id="3" name="Tijdelijke aanduiding voor verticale tekst 2"/>
          <p:cNvSpPr>
            <a:spLocks noGrp="1"/>
          </p:cNvSpPr>
          <p:nvPr>
            <p:ph type="body" orient="vert" idx="1"/>
          </p:nvPr>
        </p:nvSpPr>
        <p:spPr>
          <a:xfrm>
            <a:off x="152400" y="304800"/>
            <a:ext cx="6419850" cy="5943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4" name="Tijdelijke aanduiding voor datum 3"/>
          <p:cNvSpPr>
            <a:spLocks noGrp="1"/>
          </p:cNvSpPr>
          <p:nvPr>
            <p:ph type="dt" sz="half" idx="10"/>
          </p:nvPr>
        </p:nvSpPr>
        <p:spPr/>
        <p:txBody>
          <a:bodyPr/>
          <a:lstStyle>
            <a:lvl1pPr>
              <a:defRPr/>
            </a:lvl1pPr>
          </a:lstStyle>
          <a:p>
            <a:fld id="{A1A4D2D9-5930-49FA-AB2B-3155DEA4C897}" type="datetime1">
              <a:rPr lang="nl-BE" smtClean="0"/>
              <a:pPr/>
              <a:t>4/05/2016</a:t>
            </a:fld>
            <a:endParaRPr lang="nl-BE"/>
          </a:p>
        </p:txBody>
      </p:sp>
      <p:sp>
        <p:nvSpPr>
          <p:cNvPr id="5" name="Tijdelijke aanduiding voor voettekst 4"/>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6" name="Tijdelijke aanduiding voor dianummer 5"/>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8458200" cy="1470025"/>
          </a:xfrm>
          <a:prstGeom prst="rect">
            <a:avLst/>
          </a:prstGeom>
        </p:spPr>
        <p:txBody>
          <a:bodyPr/>
          <a:lstStyle/>
          <a:p>
            <a:r>
              <a:rPr lang="nl-NL" smtClean="0"/>
              <a:t>Klik om de stijl te bewerken</a:t>
            </a:r>
            <a:endParaRPr lang="fr-BE" dirty="0"/>
          </a:p>
        </p:txBody>
      </p:sp>
      <p:sp>
        <p:nvSpPr>
          <p:cNvPr id="5" name="Subtitle 2"/>
          <p:cNvSpPr>
            <a:spLocks noGrp="1"/>
          </p:cNvSpPr>
          <p:nvPr>
            <p:ph type="subTitle" idx="1"/>
          </p:nvPr>
        </p:nvSpPr>
        <p:spPr>
          <a:xfrm>
            <a:off x="683568" y="3645024"/>
            <a:ext cx="846043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fr-BE" dirty="0"/>
          </a:p>
        </p:txBody>
      </p:sp>
      <p:sp>
        <p:nvSpPr>
          <p:cNvPr id="6" name="Slide Number Placeholder 1"/>
          <p:cNvSpPr>
            <a:spLocks noGrp="1"/>
          </p:cNvSpPr>
          <p:nvPr>
            <p:ph type="sldNum" sz="quarter" idx="10"/>
          </p:nvPr>
        </p:nvSpPr>
        <p:spPr/>
        <p:txBody>
          <a:bodyPr/>
          <a:lstStyle>
            <a:lvl1pPr>
              <a:defRPr/>
            </a:lvl1pPr>
          </a:lstStyle>
          <a:p>
            <a:fld id="{6C74F59E-F765-43B3-BF05-E5B60EC9CEA4}" type="slidenum">
              <a:rPr lang="nl-BE" smtClean="0"/>
              <a:pPr/>
              <a:t>‹N°›</a:t>
            </a:fld>
            <a:endParaRPr lang="nl-BE"/>
          </a:p>
        </p:txBody>
      </p:sp>
    </p:spTree>
    <p:extLst>
      <p:ext uri="{BB962C8B-B14F-4D97-AF65-F5344CB8AC3E}">
        <p14:creationId xmlns:p14="http://schemas.microsoft.com/office/powerpoint/2010/main" val="4266663229"/>
      </p:ext>
    </p:extLst>
  </p:cSld>
  <p:clrMapOvr>
    <a:masterClrMapping/>
  </p:clrMapOvr>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FR"/>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4" name="Tijdelijke aanduiding voor datum 3"/>
          <p:cNvSpPr>
            <a:spLocks noGrp="1"/>
          </p:cNvSpPr>
          <p:nvPr>
            <p:ph type="dt" sz="half" idx="10"/>
          </p:nvPr>
        </p:nvSpPr>
        <p:spPr/>
        <p:txBody>
          <a:bodyPr/>
          <a:lstStyle>
            <a:lvl1pPr>
              <a:defRPr/>
            </a:lvl1pPr>
          </a:lstStyle>
          <a:p>
            <a:fld id="{88DDF06A-D15D-4FBD-8A08-5CC70CF5CA97}" type="datetime1">
              <a:rPr lang="nl-BE" smtClean="0"/>
              <a:pPr/>
              <a:t>4/05/2016</a:t>
            </a:fld>
            <a:endParaRPr lang="nl-BE"/>
          </a:p>
        </p:txBody>
      </p:sp>
      <p:sp>
        <p:nvSpPr>
          <p:cNvPr id="5" name="Tijdelijke aanduiding voor voettekst 4"/>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6" name="Tijdelijke aanduiding voor dianummer 5"/>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fr-F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CDB313A9-911E-4BB6-A87E-31B5DCBBE530}" type="datetime1">
              <a:rPr lang="nl-BE" smtClean="0"/>
              <a:pPr/>
              <a:t>4/05/2016</a:t>
            </a:fld>
            <a:endParaRPr lang="nl-BE"/>
          </a:p>
        </p:txBody>
      </p:sp>
      <p:sp>
        <p:nvSpPr>
          <p:cNvPr id="5" name="Tijdelijke aanduiding voor voettekst 4"/>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6" name="Tijdelijke aanduiding voor dianummer 5"/>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FR"/>
          </a:p>
        </p:txBody>
      </p:sp>
      <p:sp>
        <p:nvSpPr>
          <p:cNvPr id="3" name="Tijdelijke aanduiding voor inhoud 2"/>
          <p:cNvSpPr>
            <a:spLocks noGrp="1"/>
          </p:cNvSpPr>
          <p:nvPr>
            <p:ph sz="half" idx="1"/>
          </p:nvPr>
        </p:nvSpPr>
        <p:spPr>
          <a:xfrm>
            <a:off x="13716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4" name="Tijdelijke aanduiding voor inhoud 3"/>
          <p:cNvSpPr>
            <a:spLocks noGrp="1"/>
          </p:cNvSpPr>
          <p:nvPr>
            <p:ph sz="half" idx="2"/>
          </p:nvPr>
        </p:nvSpPr>
        <p:spPr>
          <a:xfrm>
            <a:off x="5219700" y="1219200"/>
            <a:ext cx="3695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5" name="Tijdelijke aanduiding voor datum 4"/>
          <p:cNvSpPr>
            <a:spLocks noGrp="1"/>
          </p:cNvSpPr>
          <p:nvPr>
            <p:ph type="dt" sz="half" idx="10"/>
          </p:nvPr>
        </p:nvSpPr>
        <p:spPr/>
        <p:txBody>
          <a:bodyPr/>
          <a:lstStyle>
            <a:lvl1pPr>
              <a:defRPr/>
            </a:lvl1pPr>
          </a:lstStyle>
          <a:p>
            <a:fld id="{63953ACE-A463-4758-B79E-3D9766ADD13A}" type="datetime1">
              <a:rPr lang="nl-BE" smtClean="0"/>
              <a:pPr/>
              <a:t>4/05/2016</a:t>
            </a:fld>
            <a:endParaRPr lang="nl-BE"/>
          </a:p>
        </p:txBody>
      </p:sp>
      <p:sp>
        <p:nvSpPr>
          <p:cNvPr id="6" name="Tijdelijke aanduiding voor voettekst 5"/>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7" name="Tijdelijke aanduiding voor dianummer 6"/>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fr-F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7" name="Tijdelijke aanduiding voor datum 6"/>
          <p:cNvSpPr>
            <a:spLocks noGrp="1"/>
          </p:cNvSpPr>
          <p:nvPr>
            <p:ph type="dt" sz="half" idx="10"/>
          </p:nvPr>
        </p:nvSpPr>
        <p:spPr/>
        <p:txBody>
          <a:bodyPr/>
          <a:lstStyle>
            <a:lvl1pPr>
              <a:defRPr/>
            </a:lvl1pPr>
          </a:lstStyle>
          <a:p>
            <a:fld id="{28454363-C5F8-4002-9A26-2F7FF693A7E2}" type="datetime1">
              <a:rPr lang="nl-BE" smtClean="0"/>
              <a:pPr/>
              <a:t>4/05/2016</a:t>
            </a:fld>
            <a:endParaRPr lang="nl-BE"/>
          </a:p>
        </p:txBody>
      </p:sp>
      <p:sp>
        <p:nvSpPr>
          <p:cNvPr id="8" name="Tijdelijke aanduiding voor voettekst 7"/>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9" name="Tijdelijke aanduiding voor dianummer 8"/>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fr-FR"/>
          </a:p>
        </p:txBody>
      </p:sp>
      <p:sp>
        <p:nvSpPr>
          <p:cNvPr id="3" name="Tijdelijke aanduiding voor datum 2"/>
          <p:cNvSpPr>
            <a:spLocks noGrp="1"/>
          </p:cNvSpPr>
          <p:nvPr>
            <p:ph type="dt" sz="half" idx="10"/>
          </p:nvPr>
        </p:nvSpPr>
        <p:spPr/>
        <p:txBody>
          <a:bodyPr/>
          <a:lstStyle>
            <a:lvl1pPr>
              <a:defRPr/>
            </a:lvl1pPr>
          </a:lstStyle>
          <a:p>
            <a:fld id="{47663B9C-4078-471B-9DFD-587259259684}" type="datetime1">
              <a:rPr lang="nl-BE" smtClean="0"/>
              <a:pPr/>
              <a:t>4/05/2016</a:t>
            </a:fld>
            <a:endParaRPr lang="nl-BE"/>
          </a:p>
        </p:txBody>
      </p:sp>
      <p:sp>
        <p:nvSpPr>
          <p:cNvPr id="4" name="Tijdelijke aanduiding voor voettekst 3"/>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5" name="Tijdelijke aanduiding voor dianummer 4"/>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D3970288-49F1-437F-A8D6-B378B436AEAA}" type="datetime1">
              <a:rPr lang="nl-BE" smtClean="0"/>
              <a:pPr/>
              <a:t>4/05/2016</a:t>
            </a:fld>
            <a:endParaRPr lang="nl-BE"/>
          </a:p>
        </p:txBody>
      </p:sp>
      <p:sp>
        <p:nvSpPr>
          <p:cNvPr id="3" name="Tijdelijke aanduiding voor voettekst 2"/>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4" name="Tijdelijke aanduiding voor dianummer 3"/>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fr-F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0142F74E-5551-43AA-B455-EB8217759491}" type="datetime1">
              <a:rPr lang="nl-BE" smtClean="0"/>
              <a:pPr/>
              <a:t>4/05/2016</a:t>
            </a:fld>
            <a:endParaRPr lang="nl-BE"/>
          </a:p>
        </p:txBody>
      </p:sp>
      <p:sp>
        <p:nvSpPr>
          <p:cNvPr id="6" name="Tijdelijke aanduiding voor voettekst 5"/>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7" name="Tijdelijke aanduiding voor dianummer 6"/>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fr-F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fr-F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D0FF83A6-9EB4-40E6-A6C8-5CC930EDA5B8}" type="datetime1">
              <a:rPr lang="nl-BE" smtClean="0"/>
              <a:pPr/>
              <a:t>4/05/2016</a:t>
            </a:fld>
            <a:endParaRPr lang="nl-BE"/>
          </a:p>
        </p:txBody>
      </p:sp>
      <p:sp>
        <p:nvSpPr>
          <p:cNvPr id="6" name="Tijdelijke aanduiding voor voettekst 5"/>
          <p:cNvSpPr>
            <a:spLocks noGrp="1"/>
          </p:cNvSpPr>
          <p:nvPr>
            <p:ph type="ftr" sz="quarter" idx="11"/>
          </p:nvPr>
        </p:nvSpPr>
        <p:spPr/>
        <p:txBody>
          <a:bodyPr/>
          <a:lstStyle>
            <a:lvl1pPr>
              <a:defRPr/>
            </a:lvl1pPr>
          </a:lstStyle>
          <a:p>
            <a:r>
              <a:rPr lang="fr-FR" smtClean="0"/>
              <a:t>Réunion de certification 2015-2016 - D.1620 - Johan De Leeuw DRFC</a:t>
            </a:r>
            <a:endParaRPr lang="nl-BE"/>
          </a:p>
        </p:txBody>
      </p:sp>
      <p:sp>
        <p:nvSpPr>
          <p:cNvPr id="7" name="Tijdelijke aanduiding voor dianummer 6"/>
          <p:cNvSpPr>
            <a:spLocks noGrp="1"/>
          </p:cNvSpPr>
          <p:nvPr>
            <p:ph type="sldNum" sz="quarter" idx="12"/>
          </p:nvPr>
        </p:nvSpPr>
        <p:spPr/>
        <p:txBody>
          <a:bodyPr/>
          <a:lstStyle>
            <a:lvl1pPr>
              <a:defRPr/>
            </a:lvl1pPr>
          </a:lstStyle>
          <a:p>
            <a:fld id="{6C74F59E-F765-43B3-BF05-E5B60EC9CEA4}" type="slidenum">
              <a:rPr lang="nl-BE" smtClean="0"/>
              <a:pPr/>
              <a:t>‹N°›</a:t>
            </a:fld>
            <a:endParaRPr lang="nl-B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1219200"/>
            <a:ext cx="7543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6" name="Rectangle 2"/>
          <p:cNvSpPr>
            <a:spLocks noGrp="1" noChangeArrowheads="1"/>
          </p:cNvSpPr>
          <p:nvPr>
            <p:ph type="title"/>
          </p:nvPr>
        </p:nvSpPr>
        <p:spPr bwMode="auto">
          <a:xfrm>
            <a:off x="152400" y="304800"/>
            <a:ext cx="8763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8" name="Rectangle 4"/>
          <p:cNvSpPr>
            <a:spLocks noGrp="1" noChangeArrowheads="1"/>
          </p:cNvSpPr>
          <p:nvPr>
            <p:ph type="dt" sz="half" idx="2"/>
          </p:nvPr>
        </p:nvSpPr>
        <p:spPr bwMode="auto">
          <a:xfrm>
            <a:off x="0" y="647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ED23DC3C-233E-4180-8CE3-406BA227823B}" type="datetime1">
              <a:rPr lang="nl-BE" smtClean="0"/>
              <a:pPr/>
              <a:t>4/05/2016</a:t>
            </a:fld>
            <a:endParaRPr lang="nl-BE"/>
          </a:p>
        </p:txBody>
      </p:sp>
      <p:sp>
        <p:nvSpPr>
          <p:cNvPr id="1029" name="Rectangle 5"/>
          <p:cNvSpPr>
            <a:spLocks noGrp="1" noChangeArrowheads="1"/>
          </p:cNvSpPr>
          <p:nvPr>
            <p:ph type="ftr" sz="quarter" idx="3"/>
          </p:nvPr>
        </p:nvSpPr>
        <p:spPr bwMode="auto">
          <a:xfrm>
            <a:off x="2133600" y="6477000"/>
            <a:ext cx="4876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fr-FR" smtClean="0"/>
              <a:t>Réunion de certification 2015-2016 - D.1620 - Johan De Leeuw DRFC</a:t>
            </a:r>
            <a:endParaRPr lang="nl-BE"/>
          </a:p>
        </p:txBody>
      </p:sp>
      <p:sp>
        <p:nvSpPr>
          <p:cNvPr id="1030" name="Rectangle 6"/>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6C74F59E-F765-43B3-BF05-E5B60EC9CEA4}"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45" r:id="rId13"/>
  </p:sldLayoutIdLst>
  <p:transition>
    <p:fade thruBlk="1"/>
  </p:transition>
  <p:hf sldNum="0" hd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Narrow" pitchFamily="34" charset="0"/>
        </a:defRPr>
      </a:lvl2pPr>
      <a:lvl3pPr algn="ctr" rtl="0" eaLnBrk="1" fontAlgn="base" hangingPunct="1">
        <a:spcBef>
          <a:spcPct val="0"/>
        </a:spcBef>
        <a:spcAft>
          <a:spcPct val="0"/>
        </a:spcAft>
        <a:defRPr sz="3600" b="1">
          <a:solidFill>
            <a:schemeClr val="tx2"/>
          </a:solidFill>
          <a:latin typeface="Arial Narrow" pitchFamily="34" charset="0"/>
        </a:defRPr>
      </a:lvl3pPr>
      <a:lvl4pPr algn="ctr" rtl="0" eaLnBrk="1" fontAlgn="base" hangingPunct="1">
        <a:spcBef>
          <a:spcPct val="0"/>
        </a:spcBef>
        <a:spcAft>
          <a:spcPct val="0"/>
        </a:spcAft>
        <a:defRPr sz="3600" b="1">
          <a:solidFill>
            <a:schemeClr val="tx2"/>
          </a:solidFill>
          <a:latin typeface="Arial Narrow" pitchFamily="34" charset="0"/>
        </a:defRPr>
      </a:lvl4pPr>
      <a:lvl5pPr algn="ctr" rtl="0" eaLnBrk="1" fontAlgn="base" hangingPunct="1">
        <a:spcBef>
          <a:spcPct val="0"/>
        </a:spcBef>
        <a:spcAft>
          <a:spcPct val="0"/>
        </a:spcAft>
        <a:defRPr sz="3600" b="1">
          <a:solidFill>
            <a:schemeClr val="tx2"/>
          </a:solidFill>
          <a:latin typeface="Arial Narrow" pitchFamily="34" charset="0"/>
        </a:defRPr>
      </a:lvl5pPr>
      <a:lvl6pPr marL="457200" algn="ctr" rtl="0" eaLnBrk="1" fontAlgn="base" hangingPunct="1">
        <a:spcBef>
          <a:spcPct val="0"/>
        </a:spcBef>
        <a:spcAft>
          <a:spcPct val="0"/>
        </a:spcAft>
        <a:defRPr sz="3600" b="1">
          <a:solidFill>
            <a:schemeClr val="tx2"/>
          </a:solidFill>
          <a:latin typeface="Arial Narrow" pitchFamily="34" charset="0"/>
        </a:defRPr>
      </a:lvl6pPr>
      <a:lvl7pPr marL="914400" algn="ctr" rtl="0" eaLnBrk="1" fontAlgn="base" hangingPunct="1">
        <a:spcBef>
          <a:spcPct val="0"/>
        </a:spcBef>
        <a:spcAft>
          <a:spcPct val="0"/>
        </a:spcAft>
        <a:defRPr sz="3600" b="1">
          <a:solidFill>
            <a:schemeClr val="tx2"/>
          </a:solidFill>
          <a:latin typeface="Arial Narrow" pitchFamily="34" charset="0"/>
        </a:defRPr>
      </a:lvl7pPr>
      <a:lvl8pPr marL="1371600" algn="ctr" rtl="0" eaLnBrk="1" fontAlgn="base" hangingPunct="1">
        <a:spcBef>
          <a:spcPct val="0"/>
        </a:spcBef>
        <a:spcAft>
          <a:spcPct val="0"/>
        </a:spcAft>
        <a:defRPr sz="3600" b="1">
          <a:solidFill>
            <a:schemeClr val="tx2"/>
          </a:solidFill>
          <a:latin typeface="Arial Narrow" pitchFamily="34" charset="0"/>
        </a:defRPr>
      </a:lvl8pPr>
      <a:lvl9pPr marL="1828800" algn="ctr"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be/url?sa=i&amp;rct=j&amp;q=&amp;esrc=s&amp;frm=1&amp;source=images&amp;cd=&amp;cad=rja&amp;docid=GUSFZmP46kEUmM&amp;tbnid=XpbQybdGezRDLM:&amp;ved=0CAUQjRw&amp;url=http://www.tma-el.org/development-annual-giving-about.htm&amp;ei=ICtxUtH2K_GR0QXjvICYAw&amp;psig=AFQjCNErRgLsNaDjpYOb1lJMTR6XrLsG4g&amp;ust=1383233687703721" TargetMode="Externa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FztFSbkOeICS_M&amp;tbnid=Sqb1YhwEaYDLQM:&amp;ved=0CAUQjRw&amp;url=http://growingupbryce.wordpress.com/2013/04/03/giving-back/&amp;ei=CChxUt2IN8K80QWq0IDwBg&amp;psig=AFQjCNErRgLsNaDjpYOb1lJMTR6XrLsG4g&amp;ust=1383233687703721"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FztFSbkOeICS_M&amp;tbnid=Sqb1YhwEaYDLQM:&amp;ved=0CAUQjRw&amp;url=http://growingupbryce.wordpress.com/2013/04/03/giving-back/&amp;ei=CChxUt2IN8K80QWq0IDwBg&amp;psig=AFQjCNErRgLsNaDjpYOb1lJMTR6XrLsG4g&amp;ust=1383233687703721"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emf"/><Relationship Id="rId2" Type="http://schemas.openxmlformats.org/officeDocument/2006/relationships/hyperlink" Target="http://www.google.be/url?sa=i&amp;rct=j&amp;q=&amp;esrc=s&amp;frm=1&amp;source=images&amp;cd=&amp;cad=rja&amp;docid=GUSFZmP46kEUmM&amp;tbnid=XpbQybdGezRDLM:&amp;ved=0CAUQjRw&amp;url=http://www.tma-el.org/development-annual-giving-about.htm&amp;ei=ICtxUtH2K_GR0QXjvICYAw&amp;psig=AFQjCNErRgLsNaDjpYOb1lJMTR6XrLsG4g&amp;ust=1383233687703721"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ALebYHD9nAF2KM&amp;tbnid=Fao5j8rRMizV2M:&amp;ved=0CAUQjRw&amp;url=http://www.sfacademy.org/Giving_Make_A_Donation.aspx&amp;ei=lSpxUqC2E7Ga0AXXwYCoBA&amp;psig=AFQjCNErRgLsNaDjpYOb1lJMTR6XrLsG4g&amp;ust=1383233687703721"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be/url?sa=i&amp;rct=j&amp;q=&amp;esrc=s&amp;frm=1&amp;source=images&amp;cd=&amp;cad=rja&amp;docid=GUSFZmP46kEUmM&amp;tbnid=XpbQybdGezRDLM:&amp;ved=0CAUQjRw&amp;url=http://www.tma-el.org/development-annual-giving-about.htm&amp;ei=ICtxUtH2K_GR0QXjvICYAw&amp;psig=AFQjCNErRgLsNaDjpYOb1lJMTR6XrLsG4g&amp;ust=1383233687703721" TargetMode="Externa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bIIGrK2TgmhE1M&amp;tbnid=w5YuEJcEdpMNEM:&amp;ved=0CAUQjRw&amp;url=http://sylvialuyckx.blogspot.com/&amp;ei=PixxUt3YMoeR0AWL-YDIDQ&amp;psig=AFQjCNGO5PdfOmUVc7rWBCo2RY3AyBp-qg&amp;ust=1383234964825237"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clubrunner.blob.core.windows.net/00000050069/Images/T1516-EN.png"/>
          <p:cNvPicPr/>
          <p:nvPr/>
        </p:nvPicPr>
        <p:blipFill>
          <a:blip r:embed="rId2" cstate="print"/>
          <a:srcRect/>
          <a:stretch>
            <a:fillRect/>
          </a:stretch>
        </p:blipFill>
        <p:spPr bwMode="auto">
          <a:xfrm>
            <a:off x="1403648" y="620688"/>
            <a:ext cx="6132808"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C0280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24744"/>
            <a:ext cx="3726904" cy="4778719"/>
          </a:xfrm>
          <a:prstGeom prst="rect">
            <a:avLst/>
          </a:prstGeom>
          <a:ln>
            <a:noFill/>
          </a:ln>
          <a:effectLst>
            <a:outerShdw blurRad="292100" dist="139700" dir="2700000" algn="tl" rotWithShape="0">
              <a:srgbClr val="333333">
                <a:alpha val="65000"/>
              </a:srgbClr>
            </a:outerShdw>
          </a:effectLst>
        </p:spPr>
      </p:pic>
      <p:sp>
        <p:nvSpPr>
          <p:cNvPr id="2" name="Tekstvak 1"/>
          <p:cNvSpPr txBox="1"/>
          <p:nvPr/>
        </p:nvSpPr>
        <p:spPr>
          <a:xfrm>
            <a:off x="899592" y="2420888"/>
            <a:ext cx="3276600" cy="3416320"/>
          </a:xfrm>
          <a:prstGeom prst="rect">
            <a:avLst/>
          </a:prstGeom>
          <a:no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nl-NL" sz="3200" i="1" dirty="0" smtClean="0">
                <a:solidFill>
                  <a:srgbClr val="002060"/>
                </a:solidFill>
                <a:latin typeface="Arial Narrow"/>
                <a:cs typeface="Arial Narrow"/>
              </a:rPr>
              <a:t>“</a:t>
            </a:r>
            <a:r>
              <a:rPr lang="nl-NL" altLang="ja-JP" sz="3200" i="1" dirty="0" smtClean="0">
                <a:solidFill>
                  <a:srgbClr val="002060"/>
                </a:solidFill>
                <a:latin typeface="Arial Narrow"/>
                <a:cs typeface="Arial Narrow"/>
              </a:rPr>
              <a:t> </a:t>
            </a:r>
            <a:r>
              <a:rPr lang="nl-NL" sz="3200" i="1" dirty="0" err="1" smtClean="0">
                <a:solidFill>
                  <a:srgbClr val="002060"/>
                </a:solidFill>
                <a:latin typeface="Arial Narrow"/>
                <a:cs typeface="Arial Narrow"/>
              </a:rPr>
              <a:t>for</a:t>
            </a:r>
            <a:r>
              <a:rPr lang="nl-NL" sz="3200" i="1" dirty="0" smtClean="0">
                <a:solidFill>
                  <a:srgbClr val="002060"/>
                </a:solidFill>
                <a:latin typeface="Arial Narrow"/>
                <a:cs typeface="Arial Narrow"/>
              </a:rPr>
              <a:t> </a:t>
            </a:r>
            <a:r>
              <a:rPr lang="nl-NL" sz="3200" i="1" dirty="0">
                <a:solidFill>
                  <a:srgbClr val="002060"/>
                </a:solidFill>
                <a:latin typeface="Arial Narrow"/>
                <a:cs typeface="Arial Narrow"/>
              </a:rPr>
              <a:t>the </a:t>
            </a:r>
            <a:r>
              <a:rPr lang="nl-NL" sz="3200" i="1" dirty="0" err="1">
                <a:solidFill>
                  <a:srgbClr val="002060"/>
                </a:solidFill>
                <a:latin typeface="Arial Narrow"/>
                <a:cs typeface="Arial Narrow"/>
              </a:rPr>
              <a:t>purpose</a:t>
            </a:r>
            <a:r>
              <a:rPr lang="nl-NL" sz="3200" i="1" dirty="0">
                <a:solidFill>
                  <a:srgbClr val="002060"/>
                </a:solidFill>
                <a:latin typeface="Arial Narrow"/>
                <a:cs typeface="Arial Narrow"/>
              </a:rPr>
              <a:t> of </a:t>
            </a:r>
            <a:r>
              <a:rPr lang="nl-NL" sz="3200" i="1" dirty="0" err="1">
                <a:solidFill>
                  <a:srgbClr val="002060"/>
                </a:solidFill>
                <a:latin typeface="Arial Narrow"/>
                <a:cs typeface="Arial Narrow"/>
              </a:rPr>
              <a:t>doing</a:t>
            </a:r>
            <a:r>
              <a:rPr lang="nl-NL" sz="3200" i="1" dirty="0">
                <a:solidFill>
                  <a:srgbClr val="002060"/>
                </a:solidFill>
                <a:latin typeface="Arial Narrow"/>
                <a:cs typeface="Arial Narrow"/>
              </a:rPr>
              <a:t> </a:t>
            </a:r>
            <a:r>
              <a:rPr lang="nl-NL" sz="3200" i="1" dirty="0" err="1">
                <a:solidFill>
                  <a:srgbClr val="002060"/>
                </a:solidFill>
                <a:latin typeface="Arial Narrow"/>
                <a:cs typeface="Arial Narrow"/>
              </a:rPr>
              <a:t>good</a:t>
            </a:r>
            <a:r>
              <a:rPr lang="nl-NL" sz="3200" i="1" dirty="0">
                <a:solidFill>
                  <a:srgbClr val="002060"/>
                </a:solidFill>
                <a:latin typeface="Arial Narrow"/>
                <a:cs typeface="Arial Narrow"/>
              </a:rPr>
              <a:t> in the </a:t>
            </a:r>
            <a:r>
              <a:rPr lang="nl-NL" sz="3200" i="1" dirty="0" err="1">
                <a:solidFill>
                  <a:srgbClr val="002060"/>
                </a:solidFill>
                <a:latin typeface="Arial Narrow"/>
                <a:cs typeface="Arial Narrow"/>
              </a:rPr>
              <a:t>world</a:t>
            </a:r>
            <a:r>
              <a:rPr lang="nl-NL" sz="3200" i="1" dirty="0">
                <a:solidFill>
                  <a:srgbClr val="002060"/>
                </a:solidFill>
                <a:latin typeface="Arial Narrow"/>
                <a:cs typeface="Arial Narrow"/>
              </a:rPr>
              <a:t> in </a:t>
            </a:r>
            <a:r>
              <a:rPr lang="nl-NL" sz="3200" i="1" dirty="0" err="1">
                <a:solidFill>
                  <a:srgbClr val="002060"/>
                </a:solidFill>
                <a:latin typeface="Arial Narrow"/>
                <a:cs typeface="Arial Narrow"/>
              </a:rPr>
              <a:t>charitable</a:t>
            </a:r>
            <a:r>
              <a:rPr lang="nl-NL" sz="3200" i="1" dirty="0">
                <a:solidFill>
                  <a:srgbClr val="002060"/>
                </a:solidFill>
                <a:latin typeface="Arial Narrow"/>
                <a:cs typeface="Arial Narrow"/>
              </a:rPr>
              <a:t>, </a:t>
            </a:r>
            <a:r>
              <a:rPr lang="nl-NL" sz="3200" i="1" dirty="0" err="1">
                <a:solidFill>
                  <a:srgbClr val="002060"/>
                </a:solidFill>
                <a:latin typeface="Arial Narrow"/>
                <a:cs typeface="Arial Narrow"/>
              </a:rPr>
              <a:t>educational</a:t>
            </a:r>
            <a:r>
              <a:rPr lang="nl-NL" sz="3200" i="1" dirty="0">
                <a:solidFill>
                  <a:srgbClr val="002060"/>
                </a:solidFill>
                <a:latin typeface="Arial Narrow"/>
                <a:cs typeface="Arial Narrow"/>
              </a:rPr>
              <a:t>, </a:t>
            </a:r>
            <a:r>
              <a:rPr lang="nl-NL" sz="3200" i="1" dirty="0" err="1">
                <a:solidFill>
                  <a:srgbClr val="002060"/>
                </a:solidFill>
                <a:latin typeface="Arial Narrow"/>
                <a:cs typeface="Arial Narrow"/>
              </a:rPr>
              <a:t>and</a:t>
            </a:r>
            <a:r>
              <a:rPr lang="nl-NL" sz="3200" i="1" dirty="0">
                <a:solidFill>
                  <a:srgbClr val="002060"/>
                </a:solidFill>
                <a:latin typeface="Arial Narrow"/>
                <a:cs typeface="Arial Narrow"/>
              </a:rPr>
              <a:t> </a:t>
            </a:r>
            <a:r>
              <a:rPr lang="nl-NL" sz="3200" i="1" dirty="0" err="1">
                <a:solidFill>
                  <a:srgbClr val="002060"/>
                </a:solidFill>
                <a:latin typeface="Arial Narrow"/>
                <a:cs typeface="Arial Narrow"/>
              </a:rPr>
              <a:t>other</a:t>
            </a:r>
            <a:r>
              <a:rPr lang="nl-NL" sz="3200" i="1" dirty="0">
                <a:solidFill>
                  <a:srgbClr val="002060"/>
                </a:solidFill>
                <a:latin typeface="Arial Narrow"/>
                <a:cs typeface="Arial Narrow"/>
              </a:rPr>
              <a:t> avenues of community service."</a:t>
            </a:r>
            <a:r>
              <a:rPr lang="nl-NL" sz="3200" dirty="0">
                <a:solidFill>
                  <a:srgbClr val="002060"/>
                </a:solidFill>
                <a:latin typeface="Arial Narrow"/>
                <a:cs typeface="Arial Narrow"/>
              </a:rPr>
              <a:t> </a:t>
            </a:r>
          </a:p>
          <a:p>
            <a:endParaRPr lang="nl-NL" dirty="0">
              <a:solidFill>
                <a:srgbClr val="002060"/>
              </a:solidFill>
            </a:endParaRPr>
          </a:p>
        </p:txBody>
      </p:sp>
      <p:sp>
        <p:nvSpPr>
          <p:cNvPr id="3" name="Tekstvak 2"/>
          <p:cNvSpPr txBox="1"/>
          <p:nvPr/>
        </p:nvSpPr>
        <p:spPr>
          <a:xfrm>
            <a:off x="827584" y="1484784"/>
            <a:ext cx="3570208" cy="584775"/>
          </a:xfrm>
          <a:prstGeom prst="rect">
            <a:avLst/>
          </a:prstGeom>
          <a:noFill/>
        </p:spPr>
        <p:txBody>
          <a:bodyPr wrap="none" rtlCol="0">
            <a:spAutoFit/>
          </a:bodyPr>
          <a:lstStyle/>
          <a:p>
            <a:r>
              <a:rPr lang="nl-NL" sz="3200" b="1" dirty="0" err="1" smtClean="0">
                <a:solidFill>
                  <a:srgbClr val="002060"/>
                </a:solidFill>
                <a:latin typeface="Arial Narrow"/>
                <a:cs typeface="Arial Narrow"/>
              </a:rPr>
              <a:t>Arch</a:t>
            </a:r>
            <a:r>
              <a:rPr lang="nl-NL" sz="3200" b="1" dirty="0" smtClean="0">
                <a:solidFill>
                  <a:srgbClr val="002060"/>
                </a:solidFill>
                <a:latin typeface="Arial Narrow"/>
                <a:cs typeface="Arial Narrow"/>
              </a:rPr>
              <a:t> C. </a:t>
            </a:r>
            <a:r>
              <a:rPr lang="nl-NL" sz="3200" b="1" dirty="0" err="1" smtClean="0">
                <a:solidFill>
                  <a:srgbClr val="002060"/>
                </a:solidFill>
                <a:latin typeface="Arial Narrow"/>
                <a:cs typeface="Arial Narrow"/>
              </a:rPr>
              <a:t>Klumph</a:t>
            </a:r>
            <a:r>
              <a:rPr lang="nl-NL" sz="3200" b="1" dirty="0" smtClean="0">
                <a:solidFill>
                  <a:srgbClr val="002060"/>
                </a:solidFill>
                <a:latin typeface="Arial Narrow"/>
                <a:cs typeface="Arial Narrow"/>
              </a:rPr>
              <a:t> 1917</a:t>
            </a:r>
            <a:endParaRPr lang="nl-NL" sz="3200" b="1" dirty="0">
              <a:solidFill>
                <a:srgbClr val="002060"/>
              </a:solidFill>
              <a:latin typeface="Arial Narrow"/>
              <a:cs typeface="Arial Narrow"/>
            </a:endParaRPr>
          </a:p>
        </p:txBody>
      </p:sp>
      <p:pic>
        <p:nvPicPr>
          <p:cNvPr id="5" name="Picture 2" descr="http://www.graphics-for-rotarians.org/graphics/other/ROTFOUN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188640"/>
            <a:ext cx="1944216" cy="1236522"/>
          </a:xfrm>
          <a:prstGeom prst="rect">
            <a:avLst/>
          </a:prstGeom>
          <a:noFill/>
        </p:spPr>
      </p:pic>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7" name="Tijdelijke aanduiding voor voettekst 8"/>
          <p:cNvSpPr txBox="1">
            <a:spLocks/>
          </p:cNvSpPr>
          <p:nvPr/>
        </p:nvSpPr>
        <p:spPr>
          <a:xfrm>
            <a:off x="2667000" y="6356350"/>
            <a:ext cx="3352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Réunion de certification 2015-2016 - D.1620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smtClean="0">
                <a:ln>
                  <a:noFill/>
                </a:ln>
                <a:solidFill>
                  <a:schemeClr val="tx1"/>
                </a:solidFill>
                <a:effectLst/>
                <a:uLnTx/>
                <a:uFillTx/>
                <a:latin typeface="+mn-lt"/>
                <a:ea typeface="+mn-ea"/>
                <a:cs typeface="+mn-cs"/>
              </a:rPr>
              <a:t>Johan De Leeuw DRFC</a:t>
            </a:r>
            <a:endParaRPr kumimoji="0" lang="fr-FR"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40352" y="6244557"/>
            <a:ext cx="1080120" cy="613443"/>
          </a:xfrm>
          <a:prstGeom prst="rect">
            <a:avLst/>
          </a:prstGeom>
          <a:noFill/>
          <a:ln w="9525">
            <a:noFill/>
            <a:miter lim="800000"/>
            <a:headEnd/>
            <a:tailEnd/>
          </a:ln>
        </p:spPr>
      </p:pic>
    </p:spTree>
    <p:extLst>
      <p:ext uri="{BB962C8B-B14F-4D97-AF65-F5344CB8AC3E}">
        <p14:creationId xmlns:p14="http://schemas.microsoft.com/office/powerpoint/2010/main" val="141386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620688"/>
            <a:ext cx="4906888" cy="708688"/>
          </a:xfrm>
        </p:spPr>
        <p:txBody>
          <a:bodyPr>
            <a:normAutofit/>
          </a:bodyPr>
          <a:lstStyle/>
          <a:p>
            <a:r>
              <a:rPr lang="fr-FR" sz="2800" dirty="0" smtClean="0">
                <a:solidFill>
                  <a:schemeClr val="accent2">
                    <a:lumMod val="75000"/>
                  </a:schemeClr>
                </a:solidFill>
              </a:rPr>
              <a:t>The Rotary Foundation - </a:t>
            </a:r>
            <a:r>
              <a:rPr lang="fr-FR" sz="3200" b="1" dirty="0" smtClean="0">
                <a:solidFill>
                  <a:schemeClr val="accent2">
                    <a:lumMod val="75000"/>
                  </a:schemeClr>
                </a:solidFill>
              </a:rPr>
              <a:t>Histoire</a:t>
            </a:r>
            <a:endParaRPr lang="fr-FR" sz="3200" b="1" dirty="0">
              <a:solidFill>
                <a:schemeClr val="accent2">
                  <a:lumMod val="75000"/>
                </a:schemeClr>
              </a:solidFill>
            </a:endParaRPr>
          </a:p>
        </p:txBody>
      </p:sp>
      <p:sp>
        <p:nvSpPr>
          <p:cNvPr id="6" name="Tijdelijke aanduiding voor inhoud 5"/>
          <p:cNvSpPr>
            <a:spLocks noGrp="1"/>
          </p:cNvSpPr>
          <p:nvPr>
            <p:ph idx="1"/>
          </p:nvPr>
        </p:nvSpPr>
        <p:spPr>
          <a:xfrm>
            <a:off x="971600" y="1484784"/>
            <a:ext cx="7543800" cy="5029200"/>
          </a:xfrm>
          <a:ln>
            <a:solidFill>
              <a:schemeClr val="tx2">
                <a:lumMod val="75000"/>
              </a:schemeClr>
            </a:solidFill>
          </a:ln>
        </p:spPr>
        <p:txBody>
          <a:bodyPr>
            <a:normAutofit/>
          </a:bodyPr>
          <a:lstStyle/>
          <a:p>
            <a:r>
              <a:rPr lang="fr-FR" sz="1600" dirty="0" smtClean="0">
                <a:solidFill>
                  <a:schemeClr val="accent2">
                    <a:lumMod val="75000"/>
                  </a:schemeClr>
                </a:solidFill>
              </a:rPr>
              <a:t>1917- R.I. </a:t>
            </a:r>
            <a:r>
              <a:rPr lang="fr-FR" sz="1600" dirty="0" err="1" smtClean="0">
                <a:solidFill>
                  <a:schemeClr val="accent2">
                    <a:lumMod val="75000"/>
                  </a:schemeClr>
                </a:solidFill>
              </a:rPr>
              <a:t>President</a:t>
            </a:r>
            <a:r>
              <a:rPr lang="fr-FR" sz="1600" dirty="0" smtClean="0">
                <a:solidFill>
                  <a:schemeClr val="accent2">
                    <a:lumMod val="75000"/>
                  </a:schemeClr>
                </a:solidFill>
              </a:rPr>
              <a:t>  ARCH KLUMP	</a:t>
            </a:r>
          </a:p>
          <a:p>
            <a:pPr>
              <a:buNone/>
            </a:pPr>
            <a:r>
              <a:rPr lang="fr-FR" sz="1600" dirty="0" smtClean="0">
                <a:solidFill>
                  <a:schemeClr val="accent2">
                    <a:lumMod val="75000"/>
                  </a:schemeClr>
                </a:solidFill>
              </a:rPr>
              <a:t>		“The Rotary </a:t>
            </a:r>
            <a:r>
              <a:rPr lang="fr-FR" sz="1600" dirty="0" err="1" smtClean="0">
                <a:solidFill>
                  <a:schemeClr val="accent2">
                    <a:lumMod val="75000"/>
                  </a:schemeClr>
                </a:solidFill>
              </a:rPr>
              <a:t>Endowment</a:t>
            </a:r>
            <a:r>
              <a:rPr lang="fr-FR" sz="1600" dirty="0" smtClean="0">
                <a:solidFill>
                  <a:schemeClr val="accent2">
                    <a:lumMod val="75000"/>
                  </a:schemeClr>
                </a:solidFill>
              </a:rPr>
              <a:t> </a:t>
            </a:r>
            <a:r>
              <a:rPr lang="fr-FR" sz="1600" dirty="0" err="1" smtClean="0">
                <a:solidFill>
                  <a:schemeClr val="accent2">
                    <a:lumMod val="75000"/>
                  </a:schemeClr>
                </a:solidFill>
              </a:rPr>
              <a:t>fund</a:t>
            </a:r>
            <a:r>
              <a:rPr lang="fr-FR" sz="1600" dirty="0" smtClean="0">
                <a:solidFill>
                  <a:schemeClr val="accent2">
                    <a:lumMod val="75000"/>
                  </a:schemeClr>
                </a:solidFill>
              </a:rPr>
              <a:t>” </a:t>
            </a:r>
          </a:p>
          <a:p>
            <a:pPr>
              <a:buNone/>
            </a:pPr>
            <a:r>
              <a:rPr lang="fr-FR" sz="1600" dirty="0" smtClean="0">
                <a:solidFill>
                  <a:schemeClr val="accent2">
                    <a:lumMod val="75000"/>
                  </a:schemeClr>
                </a:solidFill>
              </a:rPr>
              <a:t>	</a:t>
            </a:r>
            <a:r>
              <a:rPr lang="fr-FR" sz="1800" b="1" i="1" dirty="0" smtClean="0">
                <a:solidFill>
                  <a:schemeClr val="accent2">
                    <a:lumMod val="75000"/>
                  </a:schemeClr>
                </a:solidFill>
              </a:rPr>
              <a:t>‘ Une fondation qui soutient les bonnes œuvres dans le monde. »</a:t>
            </a:r>
            <a:endParaRPr lang="fr-FR" sz="1600" b="1" i="1" dirty="0" smtClean="0">
              <a:solidFill>
                <a:schemeClr val="accent2">
                  <a:lumMod val="75000"/>
                </a:schemeClr>
              </a:solidFill>
            </a:endParaRPr>
          </a:p>
          <a:p>
            <a:r>
              <a:rPr lang="fr-FR" sz="1600" dirty="0" smtClean="0">
                <a:solidFill>
                  <a:schemeClr val="accent2">
                    <a:lumMod val="75000"/>
                  </a:schemeClr>
                </a:solidFill>
              </a:rPr>
              <a:t>1925  - 5.000 $ en caisse: The Rotary Foundation</a:t>
            </a:r>
          </a:p>
          <a:p>
            <a:r>
              <a:rPr lang="fr-FR" sz="1600" dirty="0" smtClean="0">
                <a:solidFill>
                  <a:schemeClr val="accent2">
                    <a:lumMod val="75000"/>
                  </a:schemeClr>
                </a:solidFill>
              </a:rPr>
              <a:t>1929 – première subvention : 500,00$-National Society for </a:t>
            </a:r>
            <a:r>
              <a:rPr lang="fr-FR" sz="1600" dirty="0" err="1" smtClean="0">
                <a:solidFill>
                  <a:schemeClr val="accent2">
                    <a:lumMod val="75000"/>
                  </a:schemeClr>
                </a:solidFill>
              </a:rPr>
              <a:t>Crippled</a:t>
            </a:r>
            <a:r>
              <a:rPr lang="fr-FR" sz="1600" dirty="0" smtClean="0">
                <a:solidFill>
                  <a:schemeClr val="accent2">
                    <a:lumMod val="75000"/>
                  </a:schemeClr>
                </a:solidFill>
              </a:rPr>
              <a:t> </a:t>
            </a:r>
            <a:r>
              <a:rPr lang="fr-FR" sz="1600" dirty="0" err="1" smtClean="0">
                <a:solidFill>
                  <a:schemeClr val="accent2">
                    <a:lumMod val="75000"/>
                  </a:schemeClr>
                </a:solidFill>
              </a:rPr>
              <a:t>Children</a:t>
            </a:r>
            <a:r>
              <a:rPr lang="fr-FR" sz="1600" dirty="0" smtClean="0">
                <a:solidFill>
                  <a:schemeClr val="accent2">
                    <a:lumMod val="75000"/>
                  </a:schemeClr>
                </a:solidFill>
              </a:rPr>
              <a:t>.</a:t>
            </a:r>
          </a:p>
          <a:p>
            <a:r>
              <a:rPr lang="fr-FR" sz="1600" dirty="0" smtClean="0">
                <a:solidFill>
                  <a:schemeClr val="accent2">
                    <a:lumMod val="75000"/>
                  </a:schemeClr>
                </a:solidFill>
              </a:rPr>
              <a:t>1948 – première bourse d’étude</a:t>
            </a:r>
          </a:p>
          <a:p>
            <a:r>
              <a:rPr lang="fr-FR" sz="1600" dirty="0" smtClean="0">
                <a:solidFill>
                  <a:schemeClr val="accent2">
                    <a:lumMod val="75000"/>
                  </a:schemeClr>
                </a:solidFill>
              </a:rPr>
              <a:t>1957 – Création des “ PAUL HARRIS FELLOWS”</a:t>
            </a:r>
          </a:p>
          <a:p>
            <a:r>
              <a:rPr lang="fr-FR" sz="1600" dirty="0" smtClean="0">
                <a:solidFill>
                  <a:schemeClr val="accent2">
                    <a:lumMod val="75000"/>
                  </a:schemeClr>
                </a:solidFill>
              </a:rPr>
              <a:t>1965 – Lancement du programme“ Matching Grants”</a:t>
            </a:r>
          </a:p>
          <a:p>
            <a:r>
              <a:rPr lang="fr-FR" sz="1600" dirty="0" smtClean="0">
                <a:solidFill>
                  <a:schemeClr val="accent2">
                    <a:lumMod val="75000"/>
                  </a:schemeClr>
                </a:solidFill>
                <a:latin typeface="Times New Roman" pitchFamily="18" charset="0"/>
                <a:cs typeface="Times New Roman" pitchFamily="18" charset="0"/>
              </a:rPr>
              <a:t>1978-  </a:t>
            </a:r>
            <a:r>
              <a:rPr lang="fr-FR" sz="1600" b="1" dirty="0" smtClean="0">
                <a:solidFill>
                  <a:schemeClr val="accent2">
                    <a:lumMod val="75000"/>
                  </a:schemeClr>
                </a:solidFill>
                <a:latin typeface="Times New Roman" pitchFamily="18" charset="0"/>
                <a:cs typeface="Times New Roman" pitchFamily="18" charset="0"/>
              </a:rPr>
              <a:t>3 H GRANTS</a:t>
            </a:r>
          </a:p>
          <a:p>
            <a:pPr lvl="2">
              <a:buNone/>
            </a:pPr>
            <a:r>
              <a:rPr lang="fr-FR" sz="1600" dirty="0" smtClean="0">
                <a:solidFill>
                  <a:schemeClr val="accent2">
                    <a:lumMod val="75000"/>
                  </a:schemeClr>
                </a:solidFill>
                <a:latin typeface="Times New Roman" pitchFamily="18" charset="0"/>
                <a:cs typeface="Times New Roman" pitchFamily="18" charset="0"/>
              </a:rPr>
              <a:t>	“HEALTH – HUNGER – HUMANITY”</a:t>
            </a:r>
          </a:p>
          <a:p>
            <a:pPr lvl="2">
              <a:buNone/>
            </a:pPr>
            <a:r>
              <a:rPr lang="fr-FR" sz="1200" i="1" dirty="0" smtClean="0">
                <a:solidFill>
                  <a:schemeClr val="accent2">
                    <a:lumMod val="75000"/>
                  </a:schemeClr>
                </a:solidFill>
                <a:latin typeface="Times New Roman" pitchFamily="18" charset="0"/>
                <a:cs typeface="Times New Roman" pitchFamily="18" charset="0"/>
              </a:rPr>
              <a:t>‘</a:t>
            </a:r>
            <a:r>
              <a:rPr lang="fr-FR" sz="1600" i="1" dirty="0" smtClean="0">
                <a:solidFill>
                  <a:schemeClr val="accent2">
                    <a:lumMod val="75000"/>
                  </a:schemeClr>
                </a:solidFill>
                <a:latin typeface="Times New Roman" pitchFamily="18" charset="0"/>
                <a:cs typeface="Times New Roman" pitchFamily="18" charset="0"/>
              </a:rPr>
              <a:t>To </a:t>
            </a:r>
            <a:r>
              <a:rPr lang="fr-FR" sz="1600" i="1" dirty="0" err="1" smtClean="0">
                <a:solidFill>
                  <a:schemeClr val="accent2">
                    <a:lumMod val="75000"/>
                  </a:schemeClr>
                </a:solidFill>
                <a:latin typeface="Times New Roman" pitchFamily="18" charset="0"/>
                <a:cs typeface="Times New Roman" pitchFamily="18" charset="0"/>
              </a:rPr>
              <a:t>improve</a:t>
            </a:r>
            <a:r>
              <a:rPr lang="fr-FR" sz="1600" i="1" dirty="0" smtClean="0">
                <a:solidFill>
                  <a:schemeClr val="accent2">
                    <a:lumMod val="75000"/>
                  </a:schemeClr>
                </a:solidFill>
                <a:latin typeface="Times New Roman" pitchFamily="18" charset="0"/>
                <a:cs typeface="Times New Roman" pitchFamily="18" charset="0"/>
              </a:rPr>
              <a:t> </a:t>
            </a:r>
            <a:r>
              <a:rPr lang="fr-FR" sz="1600" i="1" dirty="0" err="1" smtClean="0">
                <a:solidFill>
                  <a:schemeClr val="accent2">
                    <a:lumMod val="75000"/>
                  </a:schemeClr>
                </a:solidFill>
                <a:latin typeface="Times New Roman" pitchFamily="18" charset="0"/>
                <a:cs typeface="Times New Roman" pitchFamily="18" charset="0"/>
              </a:rPr>
              <a:t>Health</a:t>
            </a:r>
            <a:r>
              <a:rPr lang="fr-FR" sz="1600" i="1" dirty="0" smtClean="0">
                <a:solidFill>
                  <a:schemeClr val="accent2">
                    <a:lumMod val="75000"/>
                  </a:schemeClr>
                </a:solidFill>
                <a:latin typeface="Times New Roman" pitchFamily="18" charset="0"/>
                <a:cs typeface="Times New Roman" pitchFamily="18" charset="0"/>
              </a:rPr>
              <a:t> &amp; </a:t>
            </a:r>
            <a:r>
              <a:rPr lang="fr-FR" sz="1600" i="1" dirty="0" err="1" smtClean="0">
                <a:solidFill>
                  <a:schemeClr val="accent2">
                    <a:lumMod val="75000"/>
                  </a:schemeClr>
                </a:solidFill>
                <a:latin typeface="Times New Roman" pitchFamily="18" charset="0"/>
                <a:cs typeface="Times New Roman" pitchFamily="18" charset="0"/>
              </a:rPr>
              <a:t>Hunger</a:t>
            </a:r>
            <a:r>
              <a:rPr lang="fr-FR" sz="1600" i="1" dirty="0" smtClean="0">
                <a:solidFill>
                  <a:schemeClr val="accent2">
                    <a:lumMod val="75000"/>
                  </a:schemeClr>
                </a:solidFill>
                <a:latin typeface="Times New Roman" pitchFamily="18" charset="0"/>
                <a:cs typeface="Times New Roman" pitchFamily="18" charset="0"/>
              </a:rPr>
              <a:t> and </a:t>
            </a:r>
            <a:r>
              <a:rPr lang="fr-FR" sz="1600" i="1" dirty="0" err="1" smtClean="0">
                <a:solidFill>
                  <a:schemeClr val="accent2">
                    <a:lumMod val="75000"/>
                  </a:schemeClr>
                </a:solidFill>
                <a:latin typeface="Times New Roman" pitchFamily="18" charset="0"/>
                <a:cs typeface="Times New Roman" pitchFamily="18" charset="0"/>
              </a:rPr>
              <a:t>enhance</a:t>
            </a:r>
            <a:r>
              <a:rPr lang="fr-FR" sz="1600" i="1" dirty="0" smtClean="0">
                <a:solidFill>
                  <a:schemeClr val="accent2">
                    <a:lumMod val="75000"/>
                  </a:schemeClr>
                </a:solidFill>
                <a:latin typeface="Times New Roman" pitchFamily="18" charset="0"/>
                <a:cs typeface="Times New Roman" pitchFamily="18" charset="0"/>
              </a:rPr>
              <a:t> </a:t>
            </a:r>
            <a:r>
              <a:rPr lang="fr-FR" sz="1600" i="1" dirty="0" err="1" smtClean="0">
                <a:solidFill>
                  <a:schemeClr val="accent2">
                    <a:lumMod val="75000"/>
                  </a:schemeClr>
                </a:solidFill>
                <a:latin typeface="Times New Roman" pitchFamily="18" charset="0"/>
                <a:cs typeface="Times New Roman" pitchFamily="18" charset="0"/>
              </a:rPr>
              <a:t>human</a:t>
            </a:r>
            <a:r>
              <a:rPr lang="fr-FR" sz="1600" i="1" dirty="0" smtClean="0">
                <a:solidFill>
                  <a:schemeClr val="accent2">
                    <a:lumMod val="75000"/>
                  </a:schemeClr>
                </a:solidFill>
                <a:latin typeface="Times New Roman" pitchFamily="18" charset="0"/>
                <a:cs typeface="Times New Roman" pitchFamily="18" charset="0"/>
              </a:rPr>
              <a:t>, cultural en social </a:t>
            </a:r>
            <a:r>
              <a:rPr lang="fr-FR" sz="1600" i="1" dirty="0" err="1" smtClean="0">
                <a:solidFill>
                  <a:schemeClr val="accent2">
                    <a:lumMod val="75000"/>
                  </a:schemeClr>
                </a:solidFill>
                <a:latin typeface="Times New Roman" pitchFamily="18" charset="0"/>
                <a:cs typeface="Times New Roman" pitchFamily="18" charset="0"/>
              </a:rPr>
              <a:t>development</a:t>
            </a:r>
            <a:r>
              <a:rPr lang="fr-FR" sz="1600" i="1" dirty="0" smtClean="0">
                <a:solidFill>
                  <a:schemeClr val="accent2">
                    <a:lumMod val="75000"/>
                  </a:schemeClr>
                </a:solidFill>
                <a:latin typeface="Times New Roman" pitchFamily="18" charset="0"/>
                <a:cs typeface="Times New Roman" pitchFamily="18" charset="0"/>
              </a:rPr>
              <a:t> </a:t>
            </a:r>
            <a:r>
              <a:rPr lang="fr-FR" sz="1600" i="1" dirty="0" err="1" smtClean="0">
                <a:solidFill>
                  <a:schemeClr val="accent2">
                    <a:lumMod val="75000"/>
                  </a:schemeClr>
                </a:solidFill>
                <a:latin typeface="Times New Roman" pitchFamily="18" charset="0"/>
                <a:cs typeface="Times New Roman" pitchFamily="18" charset="0"/>
              </a:rPr>
              <a:t>among</a:t>
            </a:r>
            <a:r>
              <a:rPr lang="fr-FR" sz="1600" i="1" dirty="0" smtClean="0">
                <a:solidFill>
                  <a:schemeClr val="accent2">
                    <a:lumMod val="75000"/>
                  </a:schemeClr>
                </a:solidFill>
                <a:latin typeface="Times New Roman" pitchFamily="18" charset="0"/>
                <a:cs typeface="Times New Roman" pitchFamily="18" charset="0"/>
              </a:rPr>
              <a:t> people of the world’</a:t>
            </a:r>
            <a:endParaRPr lang="fr-FR" sz="1200" i="1" dirty="0" smtClean="0">
              <a:solidFill>
                <a:schemeClr val="accent2">
                  <a:lumMod val="75000"/>
                </a:schemeClr>
              </a:solidFill>
              <a:latin typeface="Times New Roman" pitchFamily="18" charset="0"/>
              <a:cs typeface="Times New Roman" pitchFamily="18" charset="0"/>
            </a:endParaRPr>
          </a:p>
          <a:p>
            <a:pPr lvl="2">
              <a:buNone/>
            </a:pPr>
            <a:endParaRPr lang="fr-FR" sz="1200" i="1" dirty="0" smtClean="0">
              <a:solidFill>
                <a:schemeClr val="accent2">
                  <a:lumMod val="75000"/>
                </a:schemeClr>
              </a:solidFill>
              <a:latin typeface="Times New Roman" pitchFamily="18" charset="0"/>
              <a:cs typeface="Times New Roman" pitchFamily="18" charset="0"/>
            </a:endParaRPr>
          </a:p>
          <a:p>
            <a:pPr lvl="2">
              <a:buNone/>
            </a:pPr>
            <a:r>
              <a:rPr lang="fr-FR" sz="2000" b="1" i="1" dirty="0" smtClean="0">
                <a:solidFill>
                  <a:schemeClr val="accent2">
                    <a:lumMod val="75000"/>
                  </a:schemeClr>
                </a:solidFill>
                <a:latin typeface="Times New Roman" pitchFamily="18" charset="0"/>
                <a:cs typeface="Times New Roman" pitchFamily="18" charset="0"/>
              </a:rPr>
              <a:t>1979 : première action de vaccination–</a:t>
            </a:r>
          </a:p>
          <a:p>
            <a:pPr lvl="2">
              <a:buNone/>
            </a:pPr>
            <a:r>
              <a:rPr lang="fr-FR" sz="2000" b="1" i="1" dirty="0" smtClean="0">
                <a:solidFill>
                  <a:schemeClr val="accent2">
                    <a:lumMod val="75000"/>
                  </a:schemeClr>
                </a:solidFill>
                <a:latin typeface="Times New Roman" pitchFamily="18" charset="0"/>
                <a:cs typeface="Times New Roman" pitchFamily="18" charset="0"/>
              </a:rPr>
              <a:t>	6.300.000 d’enfants ont été vacciné contre la poliomyélite.</a:t>
            </a:r>
            <a:endParaRPr lang="fr-FR" sz="2800" b="1" i="1" dirty="0" smtClean="0">
              <a:solidFill>
                <a:schemeClr val="accent2">
                  <a:lumMod val="75000"/>
                </a:schemeClr>
              </a:solidFill>
              <a:latin typeface="Times New Roman" pitchFamily="18" charset="0"/>
              <a:cs typeface="Times New Roman" pitchFamily="18" charset="0"/>
            </a:endParaRPr>
          </a:p>
          <a:p>
            <a:endParaRPr lang="nl-BE" sz="1600" dirty="0" smtClean="0">
              <a:solidFill>
                <a:schemeClr val="accent1">
                  <a:lumMod val="75000"/>
                </a:schemeClr>
              </a:solidFill>
            </a:endParaRPr>
          </a:p>
          <a:p>
            <a:endParaRPr lang="nl-BE" sz="1600" dirty="0">
              <a:solidFill>
                <a:schemeClr val="accent1">
                  <a:lumMod val="75000"/>
                </a:schemeClr>
              </a:solidFill>
            </a:endParaRPr>
          </a:p>
        </p:txBody>
      </p:sp>
      <p:sp>
        <p:nvSpPr>
          <p:cNvPr id="9" name="Tijdelijke aanduiding voor voettekst 8"/>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7" name="Picture 2" descr="http://www.graphics-for-rotarians.org/graphics/other/ROTFOUND.JPG"/>
          <p:cNvPicPr>
            <a:picLocks noChangeAspect="1" noChangeArrowheads="1"/>
          </p:cNvPicPr>
          <p:nvPr/>
        </p:nvPicPr>
        <p:blipFill>
          <a:blip r:embed="rId2" cstate="print"/>
          <a:srcRect/>
          <a:stretch>
            <a:fillRect/>
          </a:stretch>
        </p:blipFill>
        <p:spPr bwMode="auto">
          <a:xfrm>
            <a:off x="251520" y="188640"/>
            <a:ext cx="1944216" cy="1236522"/>
          </a:xfrm>
          <a:prstGeom prst="rect">
            <a:avLst/>
          </a:prstGeom>
          <a:noFill/>
        </p:spPr>
      </p:pic>
      <p:sp>
        <p:nvSpPr>
          <p:cNvPr id="8" name="Tekstvak 7"/>
          <p:cNvSpPr txBox="1"/>
          <p:nvPr/>
        </p:nvSpPr>
        <p:spPr>
          <a:xfrm>
            <a:off x="467544" y="6165304"/>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0"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548680"/>
            <a:ext cx="4402832" cy="780696"/>
          </a:xfrm>
        </p:spPr>
        <p:txBody>
          <a:bodyPr>
            <a:normAutofit fontScale="90000"/>
          </a:bodyPr>
          <a:lstStyle/>
          <a:p>
            <a:r>
              <a:rPr lang="fr-FR" sz="2800" dirty="0" smtClean="0">
                <a:solidFill>
                  <a:schemeClr val="accent2">
                    <a:lumMod val="75000"/>
                  </a:schemeClr>
                </a:solidFill>
              </a:rPr>
              <a:t>The Rotary Foundation -</a:t>
            </a:r>
            <a:r>
              <a:rPr lang="fr-FR" sz="2800" b="1" dirty="0" smtClean="0">
                <a:solidFill>
                  <a:schemeClr val="accent2">
                    <a:lumMod val="75000"/>
                  </a:schemeClr>
                </a:solidFill>
              </a:rPr>
              <a:t>Histoire</a:t>
            </a:r>
            <a:endParaRPr lang="fr-FR" sz="2800" b="1" dirty="0">
              <a:solidFill>
                <a:schemeClr val="accent2">
                  <a:lumMod val="75000"/>
                </a:schemeClr>
              </a:solidFill>
            </a:endParaRPr>
          </a:p>
        </p:txBody>
      </p:sp>
      <p:sp>
        <p:nvSpPr>
          <p:cNvPr id="6" name="Tijdelijke aanduiding voor inhoud 5"/>
          <p:cNvSpPr>
            <a:spLocks noGrp="1"/>
          </p:cNvSpPr>
          <p:nvPr>
            <p:ph idx="1"/>
          </p:nvPr>
        </p:nvSpPr>
        <p:spPr>
          <a:xfrm>
            <a:off x="467544" y="1556792"/>
            <a:ext cx="8229600" cy="4525963"/>
          </a:xfrm>
          <a:ln>
            <a:solidFill>
              <a:schemeClr val="tx2">
                <a:lumMod val="75000"/>
              </a:schemeClr>
            </a:solidFill>
          </a:ln>
        </p:spPr>
        <p:txBody>
          <a:bodyPr>
            <a:normAutofit/>
          </a:bodyPr>
          <a:lstStyle/>
          <a:p>
            <a:pPr lvl="2">
              <a:buNone/>
            </a:pPr>
            <a:endParaRPr lang="fr-FR" sz="1600" i="1" dirty="0" smtClean="0">
              <a:solidFill>
                <a:schemeClr val="accent1">
                  <a:lumMod val="75000"/>
                </a:schemeClr>
              </a:solidFill>
            </a:endParaRPr>
          </a:p>
          <a:p>
            <a:r>
              <a:rPr lang="nl-BE" sz="1600" dirty="0" smtClean="0">
                <a:solidFill>
                  <a:schemeClr val="accent2">
                    <a:lumMod val="75000"/>
                  </a:schemeClr>
                </a:solidFill>
              </a:rPr>
              <a:t>1985 </a:t>
            </a:r>
            <a:r>
              <a:rPr lang="fr-FR" sz="1600" dirty="0" smtClean="0">
                <a:solidFill>
                  <a:schemeClr val="accent2">
                    <a:lumMod val="75000"/>
                  </a:schemeClr>
                </a:solidFill>
              </a:rPr>
              <a:t>– Lancement du programme mondiale de l’ ‘Éradication de Polio’</a:t>
            </a:r>
          </a:p>
          <a:p>
            <a:r>
              <a:rPr lang="fr-FR" sz="1600" dirty="0" smtClean="0">
                <a:solidFill>
                  <a:schemeClr val="accent2">
                    <a:lumMod val="75000"/>
                  </a:schemeClr>
                </a:solidFill>
              </a:rPr>
              <a:t>1990 – SHARE system …..FSD</a:t>
            </a:r>
          </a:p>
          <a:p>
            <a:r>
              <a:rPr lang="fr-FR" sz="1600" dirty="0" smtClean="0">
                <a:solidFill>
                  <a:schemeClr val="accent2">
                    <a:lumMod val="75000"/>
                  </a:schemeClr>
                </a:solidFill>
              </a:rPr>
              <a:t>1982 – World Understanding and </a:t>
            </a:r>
            <a:r>
              <a:rPr lang="fr-FR" sz="1600" dirty="0" err="1" smtClean="0">
                <a:solidFill>
                  <a:schemeClr val="accent2">
                    <a:lumMod val="75000"/>
                  </a:schemeClr>
                </a:solidFill>
              </a:rPr>
              <a:t>Peace</a:t>
            </a:r>
            <a:r>
              <a:rPr lang="fr-FR" sz="1600" dirty="0" smtClean="0">
                <a:solidFill>
                  <a:schemeClr val="accent2">
                    <a:lumMod val="75000"/>
                  </a:schemeClr>
                </a:solidFill>
              </a:rPr>
              <a:t> </a:t>
            </a:r>
            <a:r>
              <a:rPr lang="fr-FR" sz="1600" dirty="0" err="1" smtClean="0">
                <a:solidFill>
                  <a:schemeClr val="accent2">
                    <a:lumMod val="75000"/>
                  </a:schemeClr>
                </a:solidFill>
              </a:rPr>
              <a:t>committee</a:t>
            </a:r>
            <a:r>
              <a:rPr lang="fr-FR" sz="1600" dirty="0" smtClean="0">
                <a:solidFill>
                  <a:schemeClr val="accent2">
                    <a:lumMod val="75000"/>
                  </a:schemeClr>
                </a:solidFill>
              </a:rPr>
              <a:t> – ‘</a:t>
            </a:r>
            <a:r>
              <a:rPr lang="fr-FR" sz="1600" i="1" dirty="0" smtClean="0">
                <a:solidFill>
                  <a:schemeClr val="accent2">
                    <a:lumMod val="75000"/>
                  </a:schemeClr>
                </a:solidFill>
              </a:rPr>
              <a:t>ROTARY PEACE FORUMS’</a:t>
            </a:r>
          </a:p>
          <a:p>
            <a:endParaRPr lang="fr-FR" sz="1600" dirty="0" smtClean="0">
              <a:solidFill>
                <a:schemeClr val="accent2">
                  <a:lumMod val="75000"/>
                </a:schemeClr>
              </a:solidFill>
            </a:endParaRPr>
          </a:p>
          <a:p>
            <a:pPr lvl="2">
              <a:buNone/>
            </a:pPr>
            <a:r>
              <a:rPr lang="fr-FR" sz="1800" b="1" dirty="0" smtClean="0">
                <a:solidFill>
                  <a:schemeClr val="accent2">
                    <a:lumMod val="75000"/>
                  </a:schemeClr>
                </a:solidFill>
                <a:latin typeface="Times New Roman" pitchFamily="18" charset="0"/>
                <a:cs typeface="Times New Roman" pitchFamily="18" charset="0"/>
              </a:rPr>
              <a:t>1999 – le 10.000 </a:t>
            </a:r>
            <a:r>
              <a:rPr lang="fr-FR" sz="1800" b="1" dirty="0" err="1" smtClean="0">
                <a:solidFill>
                  <a:schemeClr val="accent2">
                    <a:lumMod val="75000"/>
                  </a:schemeClr>
                </a:solidFill>
                <a:latin typeface="Times New Roman" pitchFamily="18" charset="0"/>
                <a:cs typeface="Times New Roman" pitchFamily="18" charset="0"/>
              </a:rPr>
              <a:t>ième</a:t>
            </a:r>
            <a:r>
              <a:rPr lang="fr-FR" sz="1800" b="1" dirty="0" smtClean="0">
                <a:solidFill>
                  <a:schemeClr val="accent2">
                    <a:lumMod val="75000"/>
                  </a:schemeClr>
                </a:solidFill>
                <a:latin typeface="Times New Roman" pitchFamily="18" charset="0"/>
                <a:cs typeface="Times New Roman" pitchFamily="18" charset="0"/>
              </a:rPr>
              <a:t> Matching Grant est accordé .</a:t>
            </a:r>
          </a:p>
          <a:p>
            <a:pPr lvl="2">
              <a:buNone/>
            </a:pPr>
            <a:r>
              <a:rPr lang="fr-FR" sz="1800" b="1" dirty="0" smtClean="0">
                <a:solidFill>
                  <a:schemeClr val="accent2">
                    <a:lumMod val="75000"/>
                  </a:schemeClr>
                </a:solidFill>
                <a:latin typeface="Times New Roman" pitchFamily="18" charset="0"/>
                <a:cs typeface="Times New Roman" pitchFamily="18" charset="0"/>
              </a:rPr>
              <a:t>		Un  total de 70.000.000 $ à déjà été accordé et ceci dans 181 	pays.</a:t>
            </a:r>
            <a:endParaRPr lang="fr-FR" i="1" dirty="0" smtClean="0">
              <a:solidFill>
                <a:schemeClr val="accent2">
                  <a:lumMod val="75000"/>
                </a:schemeClr>
              </a:solidFill>
            </a:endParaRPr>
          </a:p>
        </p:txBody>
      </p:sp>
      <p:sp>
        <p:nvSpPr>
          <p:cNvPr id="8" name="Tijdelijke aanduiding voor voettekst 7"/>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7" name="Picture 2" descr="http://www.graphics-for-rotarians.org/graphics/other/ROTFOUND.JPG"/>
          <p:cNvPicPr>
            <a:picLocks noChangeAspect="1" noChangeArrowheads="1"/>
          </p:cNvPicPr>
          <p:nvPr/>
        </p:nvPicPr>
        <p:blipFill>
          <a:blip r:embed="rId2" cstate="print"/>
          <a:srcRect/>
          <a:stretch>
            <a:fillRect/>
          </a:stretch>
        </p:blipFill>
        <p:spPr bwMode="auto">
          <a:xfrm>
            <a:off x="251520" y="188640"/>
            <a:ext cx="1944216" cy="1236522"/>
          </a:xfrm>
          <a:prstGeom prst="rect">
            <a:avLst/>
          </a:prstGeom>
          <a:noFill/>
        </p:spPr>
      </p:pic>
      <p:sp>
        <p:nvSpPr>
          <p:cNvPr id="9" name="Rechthoek 8"/>
          <p:cNvSpPr/>
          <p:nvPr/>
        </p:nvSpPr>
        <p:spPr>
          <a:xfrm>
            <a:off x="539552" y="4293096"/>
            <a:ext cx="7830616" cy="1477328"/>
          </a:xfrm>
          <a:prstGeom prst="rect">
            <a:avLst/>
          </a:prstGeom>
        </p:spPr>
        <p:txBody>
          <a:bodyPr wrap="square">
            <a:spAutoFit/>
          </a:bodyPr>
          <a:lstStyle/>
          <a:p>
            <a:pPr>
              <a:buFont typeface="Arial" pitchFamily="34" charset="0"/>
              <a:buChar char="•"/>
            </a:pPr>
            <a:r>
              <a:rPr lang="nl-BE" b="1" dirty="0" smtClean="0">
                <a:solidFill>
                  <a:schemeClr val="tx2">
                    <a:lumMod val="75000"/>
                  </a:schemeClr>
                </a:solidFill>
                <a:latin typeface="Times New Roman" pitchFamily="18" charset="0"/>
                <a:cs typeface="Times New Roman" pitchFamily="18" charset="0"/>
              </a:rPr>
              <a:t>   2013 – 01.07 – </a:t>
            </a:r>
            <a:r>
              <a:rPr lang="fr-BE" b="1" dirty="0" smtClean="0">
                <a:solidFill>
                  <a:schemeClr val="tx2">
                    <a:lumMod val="75000"/>
                  </a:schemeClr>
                </a:solidFill>
                <a:latin typeface="Times New Roman" pitchFamily="18" charset="0"/>
                <a:cs typeface="Times New Roman" pitchFamily="18" charset="0"/>
              </a:rPr>
              <a:t>Nouveau système de Subventions: </a:t>
            </a:r>
            <a:r>
              <a:rPr lang="fr-BE" b="1" u="sng" dirty="0" smtClean="0">
                <a:solidFill>
                  <a:schemeClr val="tx2">
                    <a:lumMod val="75000"/>
                  </a:schemeClr>
                </a:solidFill>
                <a:latin typeface="Times New Roman" pitchFamily="18" charset="0"/>
                <a:cs typeface="Times New Roman" pitchFamily="18" charset="0"/>
              </a:rPr>
              <a:t>FUTUR VISION PLAN</a:t>
            </a:r>
          </a:p>
          <a:p>
            <a:pPr>
              <a:buNone/>
            </a:pPr>
            <a:endParaRPr lang="fr-BE" b="1" dirty="0" smtClean="0">
              <a:solidFill>
                <a:schemeClr val="tx2">
                  <a:lumMod val="75000"/>
                </a:schemeClr>
              </a:solidFill>
              <a:latin typeface="Times New Roman" pitchFamily="18" charset="0"/>
              <a:cs typeface="Times New Roman" pitchFamily="18" charset="0"/>
            </a:endParaRPr>
          </a:p>
          <a:p>
            <a:pPr lvl="4">
              <a:buFont typeface="Wingdings" pitchFamily="2" charset="2"/>
              <a:buChar char="q"/>
            </a:pPr>
            <a:r>
              <a:rPr lang="fr-BE" b="1" dirty="0" smtClean="0">
                <a:solidFill>
                  <a:schemeClr val="tx2">
                    <a:lumMod val="75000"/>
                  </a:schemeClr>
                </a:solidFill>
                <a:latin typeface="Times New Roman" pitchFamily="18" charset="0"/>
                <a:cs typeface="Times New Roman" pitchFamily="18" charset="0"/>
              </a:rPr>
              <a:t>    DISTRICTGRANT</a:t>
            </a:r>
          </a:p>
          <a:p>
            <a:pPr lvl="3">
              <a:buNone/>
            </a:pPr>
            <a:endParaRPr lang="fr-BE" b="1" dirty="0" smtClean="0">
              <a:solidFill>
                <a:schemeClr val="accent2">
                  <a:lumMod val="75000"/>
                </a:schemeClr>
              </a:solidFill>
              <a:latin typeface="Times New Roman" pitchFamily="18" charset="0"/>
              <a:cs typeface="Times New Roman" pitchFamily="18" charset="0"/>
            </a:endParaRPr>
          </a:p>
          <a:p>
            <a:pPr lvl="4">
              <a:buFont typeface="Wingdings" pitchFamily="2" charset="2"/>
              <a:buChar char="q"/>
            </a:pPr>
            <a:r>
              <a:rPr lang="fr-BE" b="1" dirty="0" smtClean="0">
                <a:solidFill>
                  <a:schemeClr val="tx2">
                    <a:lumMod val="75000"/>
                  </a:schemeClr>
                </a:solidFill>
                <a:latin typeface="Times New Roman" pitchFamily="18" charset="0"/>
                <a:cs typeface="Times New Roman" pitchFamily="18" charset="0"/>
              </a:rPr>
              <a:t>    GLOBAL GRANT</a:t>
            </a:r>
            <a:endParaRPr lang="fr-BE" sz="1100" b="1" dirty="0">
              <a:solidFill>
                <a:schemeClr val="tx2">
                  <a:lumMod val="75000"/>
                </a:schemeClr>
              </a:solidFill>
            </a:endParaRPr>
          </a:p>
        </p:txBody>
      </p:sp>
      <p:sp>
        <p:nvSpPr>
          <p:cNvPr id="10" name="Tekstvak 9"/>
          <p:cNvSpPr txBox="1"/>
          <p:nvPr/>
        </p:nvSpPr>
        <p:spPr>
          <a:xfrm>
            <a:off x="539552" y="6165304"/>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1"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Picture 6" descr="Politie vindt ton in Limburgse woning"/>
          <p:cNvPicPr>
            <a:picLocks noGrp="1" noChangeAspect="1" noChangeArrowheads="1"/>
          </p:cNvPicPr>
          <p:nvPr>
            <p:ph idx="1"/>
          </p:nvPr>
        </p:nvPicPr>
        <p:blipFill>
          <a:blip r:embed="rId2"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5616" y="-603448"/>
            <a:ext cx="6277297" cy="6277297"/>
          </a:xfrm>
          <a:prstGeom prst="rect">
            <a:avLst/>
          </a:prstGeom>
          <a:noFill/>
        </p:spPr>
      </p:pic>
      <p:sp>
        <p:nvSpPr>
          <p:cNvPr id="21" name="Tijdelijke aanduiding voor voettekst 20"/>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1028" name="Picture 4" descr="Blauwe waterstraal, het bespatte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748964">
            <a:off x="4417621" y="2193975"/>
            <a:ext cx="3523479" cy="2351922"/>
          </a:xfrm>
          <a:prstGeom prst="rect">
            <a:avLst/>
          </a:prstGeom>
          <a:noFill/>
        </p:spPr>
      </p:pic>
      <p:pic>
        <p:nvPicPr>
          <p:cNvPr id="7" name="Picture 4" descr="Blauwe waterstraal, het bespatte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9064312" flipH="1">
            <a:off x="1146093" y="2397814"/>
            <a:ext cx="3370694" cy="2249938"/>
          </a:xfrm>
          <a:prstGeom prst="rect">
            <a:avLst/>
          </a:prstGeom>
          <a:noFill/>
        </p:spPr>
      </p:pic>
      <p:sp>
        <p:nvSpPr>
          <p:cNvPr id="8" name="Tekstvak 7"/>
          <p:cNvSpPr txBox="1"/>
          <p:nvPr/>
        </p:nvSpPr>
        <p:spPr>
          <a:xfrm rot="20057893">
            <a:off x="6147827" y="4640589"/>
            <a:ext cx="2732125" cy="58477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nl-BE" sz="3200" b="1" dirty="0" smtClean="0"/>
              <a:t>Fonds </a:t>
            </a:r>
            <a:r>
              <a:rPr lang="nl-BE" sz="3200" b="1" dirty="0" err="1" smtClean="0"/>
              <a:t>Annuel</a:t>
            </a:r>
            <a:endParaRPr lang="nl-BE" sz="3200" b="1" dirty="0"/>
          </a:p>
        </p:txBody>
      </p:sp>
      <p:sp>
        <p:nvSpPr>
          <p:cNvPr id="9" name="Tekstvak 8"/>
          <p:cNvSpPr txBox="1"/>
          <p:nvPr/>
        </p:nvSpPr>
        <p:spPr>
          <a:xfrm rot="2361112">
            <a:off x="137096" y="4642994"/>
            <a:ext cx="3107732" cy="523220"/>
          </a:xfrm>
          <a:prstGeom prst="rect">
            <a:avLst/>
          </a:prstGeom>
        </p:spPr>
        <p:style>
          <a:lnRef idx="0">
            <a:scrgbClr r="0" g="0" b="0"/>
          </a:lnRef>
          <a:fillRef idx="1003">
            <a:schemeClr val="lt2"/>
          </a:fillRef>
          <a:effectRef idx="0">
            <a:scrgbClr r="0" g="0" b="0"/>
          </a:effectRef>
          <a:fontRef idx="major"/>
        </p:style>
        <p:txBody>
          <a:bodyPr wrap="square" rtlCol="0">
            <a:spAutoFit/>
          </a:bodyPr>
          <a:lstStyle/>
          <a:p>
            <a:r>
              <a:rPr lang="nl-BE" sz="2800" b="1" dirty="0" err="1" smtClean="0"/>
              <a:t>Endowment</a:t>
            </a:r>
            <a:r>
              <a:rPr lang="nl-BE" sz="2800" b="1" dirty="0" smtClean="0"/>
              <a:t> </a:t>
            </a:r>
            <a:r>
              <a:rPr lang="nl-BE" sz="2800" b="1" dirty="0" err="1" smtClean="0"/>
              <a:t>fund</a:t>
            </a:r>
            <a:endParaRPr lang="nl-BE" sz="2800" b="1" dirty="0"/>
          </a:p>
        </p:txBody>
      </p:sp>
      <p:sp>
        <p:nvSpPr>
          <p:cNvPr id="10" name="Tekstvak 9"/>
          <p:cNvSpPr txBox="1"/>
          <p:nvPr/>
        </p:nvSpPr>
        <p:spPr>
          <a:xfrm>
            <a:off x="2339752" y="1412776"/>
            <a:ext cx="3888432" cy="792088"/>
          </a:xfrm>
          <a:prstGeom prst="rect">
            <a:avLst/>
          </a:prstGeom>
          <a:noFill/>
        </p:spPr>
        <p:txBody>
          <a:bodyPr wrap="square" rtlCol="0">
            <a:prstTxWarp prst="textChevronInverted">
              <a:avLst/>
            </a:prstTxWarp>
            <a:spAutoFit/>
          </a:bodyPr>
          <a:lstStyle/>
          <a:p>
            <a:r>
              <a:rPr lang="nl-BE" sz="700" dirty="0" smtClean="0">
                <a:solidFill>
                  <a:srgbClr val="FF0000"/>
                </a:solidFill>
              </a:rPr>
              <a:t>ROTARY FOUNDATION</a:t>
            </a:r>
            <a:endParaRPr lang="nl-BE" sz="700" dirty="0">
              <a:solidFill>
                <a:srgbClr val="FF0000"/>
              </a:solidFill>
            </a:endParaRPr>
          </a:p>
        </p:txBody>
      </p:sp>
      <p:sp>
        <p:nvSpPr>
          <p:cNvPr id="11" name="Stroomdiagram: Magnetische schijf 10"/>
          <p:cNvSpPr/>
          <p:nvPr/>
        </p:nvSpPr>
        <p:spPr>
          <a:xfrm>
            <a:off x="3275856" y="4077072"/>
            <a:ext cx="2088232" cy="2664296"/>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203848" y="5877272"/>
            <a:ext cx="2376264" cy="400110"/>
          </a:xfrm>
          <a:prstGeom prst="rect">
            <a:avLst/>
          </a:prstGeom>
          <a:noFill/>
        </p:spPr>
        <p:txBody>
          <a:bodyPr wrap="square" rtlCol="0">
            <a:spAutoFit/>
          </a:bodyPr>
          <a:lstStyle/>
          <a:p>
            <a:r>
              <a:rPr lang="nl-BE" sz="2000" b="1" dirty="0" smtClean="0"/>
              <a:t>Projets  des clubs</a:t>
            </a:r>
            <a:endParaRPr lang="nl-BE" sz="2000" b="1" dirty="0"/>
          </a:p>
        </p:txBody>
      </p:sp>
      <p:sp>
        <p:nvSpPr>
          <p:cNvPr id="14" name="PIJL-RECHTS 13"/>
          <p:cNvSpPr/>
          <p:nvPr/>
        </p:nvSpPr>
        <p:spPr>
          <a:xfrm>
            <a:off x="2195736" y="5517232"/>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RECHTS 14"/>
          <p:cNvSpPr/>
          <p:nvPr/>
        </p:nvSpPr>
        <p:spPr>
          <a:xfrm flipH="1">
            <a:off x="5220072" y="5517232"/>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detail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635896" y="4941168"/>
            <a:ext cx="1392939" cy="1094234"/>
          </a:xfrm>
          <a:prstGeom prst="rect">
            <a:avLst/>
          </a:prstGeom>
        </p:spPr>
      </p:pic>
      <p:pic>
        <p:nvPicPr>
          <p:cNvPr id="17" name="Picture 6" descr="http://clubrunner.blob.core.windows.net/00000008672/Stories/e65b8b7a-c3eb-421e-ab64-eb19e13306c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07904" y="2564904"/>
            <a:ext cx="1296143" cy="1292429"/>
          </a:xfrm>
          <a:prstGeom prst="rect">
            <a:avLst/>
          </a:prstGeom>
          <a:noFill/>
        </p:spPr>
      </p:pic>
      <p:pic>
        <p:nvPicPr>
          <p:cNvPr id="18" name="Picture 2" descr="http://www.graphics-for-rotarians.org/graphics/other/ROTFOUND.JPG"/>
          <p:cNvPicPr>
            <a:picLocks noChangeAspect="1" noChangeArrowheads="1"/>
          </p:cNvPicPr>
          <p:nvPr/>
        </p:nvPicPr>
        <p:blipFill>
          <a:blip r:embed="rId6" cstate="print">
            <a:clrChange>
              <a:clrFrom>
                <a:srgbClr val="FEFFFF"/>
              </a:clrFrom>
              <a:clrTo>
                <a:srgbClr val="FEFFFF">
                  <a:alpha val="0"/>
                </a:srgbClr>
              </a:clrTo>
            </a:clrChange>
          </a:blip>
          <a:srcRect/>
          <a:stretch>
            <a:fillRect/>
          </a:stretch>
        </p:blipFill>
        <p:spPr bwMode="auto">
          <a:xfrm>
            <a:off x="179512" y="188640"/>
            <a:ext cx="1944216" cy="1236522"/>
          </a:xfrm>
          <a:prstGeom prst="rect">
            <a:avLst/>
          </a:prstGeom>
          <a:noFill/>
        </p:spPr>
      </p:pic>
      <p:sp>
        <p:nvSpPr>
          <p:cNvPr id="19" name="Tekstvak 18"/>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20" name="Tekstvak 19"/>
          <p:cNvSpPr txBox="1"/>
          <p:nvPr/>
        </p:nvSpPr>
        <p:spPr>
          <a:xfrm>
            <a:off x="3203848" y="404664"/>
            <a:ext cx="2304256" cy="830997"/>
          </a:xfrm>
          <a:prstGeom prst="rect">
            <a:avLst/>
          </a:prstGeom>
          <a:noFill/>
        </p:spPr>
        <p:txBody>
          <a:bodyPr wrap="square" rtlCol="0">
            <a:spAutoFit/>
          </a:bodyPr>
          <a:lstStyle/>
          <a:p>
            <a:r>
              <a:rPr lang="nl-BE" sz="4800" b="1" dirty="0" smtClean="0">
                <a:solidFill>
                  <a:srgbClr val="FF0000"/>
                </a:solidFill>
              </a:rPr>
              <a:t>DONS</a:t>
            </a:r>
            <a:endParaRPr lang="nl-BE" sz="4800" b="1" dirty="0">
              <a:solidFill>
                <a:srgbClr val="FF0000"/>
              </a:solidFill>
            </a:endParaRPr>
          </a:p>
        </p:txBody>
      </p:sp>
      <p:pic>
        <p:nvPicPr>
          <p:cNvPr id="22" name="Afbeelding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80">
                                          <p:stCondLst>
                                            <p:cond delay="0"/>
                                          </p:stCondLst>
                                        </p:cTn>
                                        <p:tgtEl>
                                          <p:spTgt spid="20"/>
                                        </p:tgtEl>
                                      </p:cBhvr>
                                    </p:animEffect>
                                    <p:anim calcmode="lin" valueType="num">
                                      <p:cBhvr>
                                        <p:cTn id="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
                                        </p:tgtEl>
                                      </p:cBhvr>
                                      <p:to x="100000" y="60000"/>
                                    </p:animScale>
                                    <p:animScale>
                                      <p:cBhvr>
                                        <p:cTn id="22" dur="166" decel="50000">
                                          <p:stCondLst>
                                            <p:cond delay="676"/>
                                          </p:stCondLst>
                                        </p:cTn>
                                        <p:tgtEl>
                                          <p:spTgt spid="20"/>
                                        </p:tgtEl>
                                      </p:cBhvr>
                                      <p:to x="100000" y="100000"/>
                                    </p:animScale>
                                    <p:animScale>
                                      <p:cBhvr>
                                        <p:cTn id="23" dur="26">
                                          <p:stCondLst>
                                            <p:cond delay="1312"/>
                                          </p:stCondLst>
                                        </p:cTn>
                                        <p:tgtEl>
                                          <p:spTgt spid="20"/>
                                        </p:tgtEl>
                                      </p:cBhvr>
                                      <p:to x="100000" y="80000"/>
                                    </p:animScale>
                                    <p:animScale>
                                      <p:cBhvr>
                                        <p:cTn id="24" dur="166" decel="50000">
                                          <p:stCondLst>
                                            <p:cond delay="1338"/>
                                          </p:stCondLst>
                                        </p:cTn>
                                        <p:tgtEl>
                                          <p:spTgt spid="20"/>
                                        </p:tgtEl>
                                      </p:cBhvr>
                                      <p:to x="100000" y="100000"/>
                                    </p:animScale>
                                    <p:animScale>
                                      <p:cBhvr>
                                        <p:cTn id="25" dur="26">
                                          <p:stCondLst>
                                            <p:cond delay="1642"/>
                                          </p:stCondLst>
                                        </p:cTn>
                                        <p:tgtEl>
                                          <p:spTgt spid="20"/>
                                        </p:tgtEl>
                                      </p:cBhvr>
                                      <p:to x="100000" y="90000"/>
                                    </p:animScale>
                                    <p:animScale>
                                      <p:cBhvr>
                                        <p:cTn id="26" dur="166" decel="50000">
                                          <p:stCondLst>
                                            <p:cond delay="1668"/>
                                          </p:stCondLst>
                                        </p:cTn>
                                        <p:tgtEl>
                                          <p:spTgt spid="20"/>
                                        </p:tgtEl>
                                      </p:cBhvr>
                                      <p:to x="100000" y="100000"/>
                                    </p:animScale>
                                    <p:animScale>
                                      <p:cBhvr>
                                        <p:cTn id="27" dur="26">
                                          <p:stCondLst>
                                            <p:cond delay="1808"/>
                                          </p:stCondLst>
                                        </p:cTn>
                                        <p:tgtEl>
                                          <p:spTgt spid="20"/>
                                        </p:tgtEl>
                                      </p:cBhvr>
                                      <p:to x="100000" y="95000"/>
                                    </p:animScale>
                                    <p:animScale>
                                      <p:cBhvr>
                                        <p:cTn id="28" dur="166" decel="50000">
                                          <p:stCondLst>
                                            <p:cond delay="1834"/>
                                          </p:stCondLst>
                                        </p:cTn>
                                        <p:tgtEl>
                                          <p:spTgt spid="2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 calcmode="lin" valueType="num">
                                      <p:cBhvr>
                                        <p:cTn id="44" dur="500" fill="hold"/>
                                        <p:tgtEl>
                                          <p:spTgt spid="1028"/>
                                        </p:tgtEl>
                                        <p:attrNameLst>
                                          <p:attrName>ppt_w</p:attrName>
                                        </p:attrNameLst>
                                      </p:cBhvr>
                                      <p:tavLst>
                                        <p:tav tm="0">
                                          <p:val>
                                            <p:strVal val="2/3*#ppt_w"/>
                                          </p:val>
                                        </p:tav>
                                        <p:tav tm="100000">
                                          <p:val>
                                            <p:strVal val="#ppt_w"/>
                                          </p:val>
                                        </p:tav>
                                      </p:tavLst>
                                    </p:anim>
                                    <p:anim calcmode="lin" valueType="num">
                                      <p:cBhvr>
                                        <p:cTn id="45" dur="500" fill="hold"/>
                                        <p:tgtEl>
                                          <p:spTgt spid="1028"/>
                                        </p:tgtEl>
                                        <p:attrNameLst>
                                          <p:attrName>ppt_h</p:attrName>
                                        </p:attrNameLst>
                                      </p:cBhvr>
                                      <p:tavLst>
                                        <p:tav tm="0">
                                          <p:val>
                                            <p:strVal val="2/3*#ppt_h"/>
                                          </p:val>
                                        </p:tav>
                                        <p:tav tm="100000">
                                          <p:val>
                                            <p:strVal val="#ppt_h"/>
                                          </p:val>
                                        </p:tav>
                                      </p:tavLst>
                                    </p:anim>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80">
                                          <p:stCondLst>
                                            <p:cond delay="0"/>
                                          </p:stCondLst>
                                        </p:cTn>
                                        <p:tgtEl>
                                          <p:spTgt spid="11"/>
                                        </p:tgtEl>
                                      </p:cBhvr>
                                    </p:animEffect>
                                    <p:anim calcmode="lin" valueType="num">
                                      <p:cBhvr>
                                        <p:cTn id="5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9" dur="26">
                                          <p:stCondLst>
                                            <p:cond delay="650"/>
                                          </p:stCondLst>
                                        </p:cTn>
                                        <p:tgtEl>
                                          <p:spTgt spid="11"/>
                                        </p:tgtEl>
                                      </p:cBhvr>
                                      <p:to x="100000" y="60000"/>
                                    </p:animScale>
                                    <p:animScale>
                                      <p:cBhvr>
                                        <p:cTn id="60" dur="166" decel="50000">
                                          <p:stCondLst>
                                            <p:cond delay="676"/>
                                          </p:stCondLst>
                                        </p:cTn>
                                        <p:tgtEl>
                                          <p:spTgt spid="11"/>
                                        </p:tgtEl>
                                      </p:cBhvr>
                                      <p:to x="100000" y="100000"/>
                                    </p:animScale>
                                    <p:animScale>
                                      <p:cBhvr>
                                        <p:cTn id="61" dur="26">
                                          <p:stCondLst>
                                            <p:cond delay="1312"/>
                                          </p:stCondLst>
                                        </p:cTn>
                                        <p:tgtEl>
                                          <p:spTgt spid="11"/>
                                        </p:tgtEl>
                                      </p:cBhvr>
                                      <p:to x="100000" y="80000"/>
                                    </p:animScale>
                                    <p:animScale>
                                      <p:cBhvr>
                                        <p:cTn id="62" dur="166" decel="50000">
                                          <p:stCondLst>
                                            <p:cond delay="1338"/>
                                          </p:stCondLst>
                                        </p:cTn>
                                        <p:tgtEl>
                                          <p:spTgt spid="11"/>
                                        </p:tgtEl>
                                      </p:cBhvr>
                                      <p:to x="100000" y="100000"/>
                                    </p:animScale>
                                    <p:animScale>
                                      <p:cBhvr>
                                        <p:cTn id="63" dur="26">
                                          <p:stCondLst>
                                            <p:cond delay="1642"/>
                                          </p:stCondLst>
                                        </p:cTn>
                                        <p:tgtEl>
                                          <p:spTgt spid="11"/>
                                        </p:tgtEl>
                                      </p:cBhvr>
                                      <p:to x="100000" y="90000"/>
                                    </p:animScale>
                                    <p:animScale>
                                      <p:cBhvr>
                                        <p:cTn id="64" dur="166" decel="50000">
                                          <p:stCondLst>
                                            <p:cond delay="1668"/>
                                          </p:stCondLst>
                                        </p:cTn>
                                        <p:tgtEl>
                                          <p:spTgt spid="11"/>
                                        </p:tgtEl>
                                      </p:cBhvr>
                                      <p:to x="100000" y="100000"/>
                                    </p:animScale>
                                    <p:animScale>
                                      <p:cBhvr>
                                        <p:cTn id="65" dur="26">
                                          <p:stCondLst>
                                            <p:cond delay="1808"/>
                                          </p:stCondLst>
                                        </p:cTn>
                                        <p:tgtEl>
                                          <p:spTgt spid="11"/>
                                        </p:tgtEl>
                                      </p:cBhvr>
                                      <p:to x="100000" y="95000"/>
                                    </p:animScale>
                                    <p:animScale>
                                      <p:cBhvr>
                                        <p:cTn id="66" dur="166" decel="50000">
                                          <p:stCondLst>
                                            <p:cond delay="1834"/>
                                          </p:stCondLst>
                                        </p:cTn>
                                        <p:tgtEl>
                                          <p:spTgt spid="11"/>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80">
                                          <p:stCondLst>
                                            <p:cond delay="0"/>
                                          </p:stCondLst>
                                        </p:cTn>
                                        <p:tgtEl>
                                          <p:spTgt spid="12"/>
                                        </p:tgtEl>
                                      </p:cBhvr>
                                    </p:animEffect>
                                    <p:anim calcmode="lin" valueType="num">
                                      <p:cBhvr>
                                        <p:cTn id="7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5" dur="26">
                                          <p:stCondLst>
                                            <p:cond delay="650"/>
                                          </p:stCondLst>
                                        </p:cTn>
                                        <p:tgtEl>
                                          <p:spTgt spid="12"/>
                                        </p:tgtEl>
                                      </p:cBhvr>
                                      <p:to x="100000" y="60000"/>
                                    </p:animScale>
                                    <p:animScale>
                                      <p:cBhvr>
                                        <p:cTn id="76" dur="166" decel="50000">
                                          <p:stCondLst>
                                            <p:cond delay="676"/>
                                          </p:stCondLst>
                                        </p:cTn>
                                        <p:tgtEl>
                                          <p:spTgt spid="12"/>
                                        </p:tgtEl>
                                      </p:cBhvr>
                                      <p:to x="100000" y="100000"/>
                                    </p:animScale>
                                    <p:animScale>
                                      <p:cBhvr>
                                        <p:cTn id="77" dur="26">
                                          <p:stCondLst>
                                            <p:cond delay="1312"/>
                                          </p:stCondLst>
                                        </p:cTn>
                                        <p:tgtEl>
                                          <p:spTgt spid="12"/>
                                        </p:tgtEl>
                                      </p:cBhvr>
                                      <p:to x="100000" y="80000"/>
                                    </p:animScale>
                                    <p:animScale>
                                      <p:cBhvr>
                                        <p:cTn id="78" dur="166" decel="50000">
                                          <p:stCondLst>
                                            <p:cond delay="1338"/>
                                          </p:stCondLst>
                                        </p:cTn>
                                        <p:tgtEl>
                                          <p:spTgt spid="12"/>
                                        </p:tgtEl>
                                      </p:cBhvr>
                                      <p:to x="100000" y="100000"/>
                                    </p:animScale>
                                    <p:animScale>
                                      <p:cBhvr>
                                        <p:cTn id="79" dur="26">
                                          <p:stCondLst>
                                            <p:cond delay="1642"/>
                                          </p:stCondLst>
                                        </p:cTn>
                                        <p:tgtEl>
                                          <p:spTgt spid="12"/>
                                        </p:tgtEl>
                                      </p:cBhvr>
                                      <p:to x="100000" y="90000"/>
                                    </p:animScale>
                                    <p:animScale>
                                      <p:cBhvr>
                                        <p:cTn id="80" dur="166" decel="50000">
                                          <p:stCondLst>
                                            <p:cond delay="1668"/>
                                          </p:stCondLst>
                                        </p:cTn>
                                        <p:tgtEl>
                                          <p:spTgt spid="12"/>
                                        </p:tgtEl>
                                      </p:cBhvr>
                                      <p:to x="100000" y="100000"/>
                                    </p:animScale>
                                    <p:animScale>
                                      <p:cBhvr>
                                        <p:cTn id="81" dur="26">
                                          <p:stCondLst>
                                            <p:cond delay="1808"/>
                                          </p:stCondLst>
                                        </p:cTn>
                                        <p:tgtEl>
                                          <p:spTgt spid="12"/>
                                        </p:tgtEl>
                                      </p:cBhvr>
                                      <p:to x="100000" y="95000"/>
                                    </p:animScale>
                                    <p:animScale>
                                      <p:cBhvr>
                                        <p:cTn id="82" dur="166" decel="50000">
                                          <p:stCondLst>
                                            <p:cond delay="1834"/>
                                          </p:stCondLst>
                                        </p:cTn>
                                        <p:tgtEl>
                                          <p:spTgt spid="12"/>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down)">
                                      <p:cBhvr>
                                        <p:cTn id="85" dur="580">
                                          <p:stCondLst>
                                            <p:cond delay="0"/>
                                          </p:stCondLst>
                                        </p:cTn>
                                        <p:tgtEl>
                                          <p:spTgt spid="16"/>
                                        </p:tgtEl>
                                      </p:cBhvr>
                                    </p:animEffect>
                                    <p:anim calcmode="lin" valueType="num">
                                      <p:cBhvr>
                                        <p:cTn id="8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1" dur="26">
                                          <p:stCondLst>
                                            <p:cond delay="650"/>
                                          </p:stCondLst>
                                        </p:cTn>
                                        <p:tgtEl>
                                          <p:spTgt spid="16"/>
                                        </p:tgtEl>
                                      </p:cBhvr>
                                      <p:to x="100000" y="60000"/>
                                    </p:animScale>
                                    <p:animScale>
                                      <p:cBhvr>
                                        <p:cTn id="92" dur="166" decel="50000">
                                          <p:stCondLst>
                                            <p:cond delay="676"/>
                                          </p:stCondLst>
                                        </p:cTn>
                                        <p:tgtEl>
                                          <p:spTgt spid="16"/>
                                        </p:tgtEl>
                                      </p:cBhvr>
                                      <p:to x="100000" y="100000"/>
                                    </p:animScale>
                                    <p:animScale>
                                      <p:cBhvr>
                                        <p:cTn id="93" dur="26">
                                          <p:stCondLst>
                                            <p:cond delay="1312"/>
                                          </p:stCondLst>
                                        </p:cTn>
                                        <p:tgtEl>
                                          <p:spTgt spid="16"/>
                                        </p:tgtEl>
                                      </p:cBhvr>
                                      <p:to x="100000" y="80000"/>
                                    </p:animScale>
                                    <p:animScale>
                                      <p:cBhvr>
                                        <p:cTn id="94" dur="166" decel="50000">
                                          <p:stCondLst>
                                            <p:cond delay="1338"/>
                                          </p:stCondLst>
                                        </p:cTn>
                                        <p:tgtEl>
                                          <p:spTgt spid="16"/>
                                        </p:tgtEl>
                                      </p:cBhvr>
                                      <p:to x="100000" y="100000"/>
                                    </p:animScale>
                                    <p:animScale>
                                      <p:cBhvr>
                                        <p:cTn id="95" dur="26">
                                          <p:stCondLst>
                                            <p:cond delay="1642"/>
                                          </p:stCondLst>
                                        </p:cTn>
                                        <p:tgtEl>
                                          <p:spTgt spid="16"/>
                                        </p:tgtEl>
                                      </p:cBhvr>
                                      <p:to x="100000" y="90000"/>
                                    </p:animScale>
                                    <p:animScale>
                                      <p:cBhvr>
                                        <p:cTn id="96" dur="166" decel="50000">
                                          <p:stCondLst>
                                            <p:cond delay="1668"/>
                                          </p:stCondLst>
                                        </p:cTn>
                                        <p:tgtEl>
                                          <p:spTgt spid="16"/>
                                        </p:tgtEl>
                                      </p:cBhvr>
                                      <p:to x="100000" y="100000"/>
                                    </p:animScale>
                                    <p:animScale>
                                      <p:cBhvr>
                                        <p:cTn id="97" dur="26">
                                          <p:stCondLst>
                                            <p:cond delay="1808"/>
                                          </p:stCondLst>
                                        </p:cTn>
                                        <p:tgtEl>
                                          <p:spTgt spid="16"/>
                                        </p:tgtEl>
                                      </p:cBhvr>
                                      <p:to x="100000" y="95000"/>
                                    </p:animScale>
                                    <p:animScale>
                                      <p:cBhvr>
                                        <p:cTn id="98" dur="166" decel="50000">
                                          <p:stCondLst>
                                            <p:cond delay="1834"/>
                                          </p:stCondLst>
                                        </p:cTn>
                                        <p:tgtEl>
                                          <p:spTgt spid="16"/>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strips(downRight)">
                                      <p:cBhvr>
                                        <p:cTn id="103" dur="500"/>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downLeft)">
                                      <p:cBhvr>
                                        <p:cTn id="10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P spid="14" grpId="0" animBg="1"/>
      <p:bldP spid="15"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27784" y="260648"/>
            <a:ext cx="4248472" cy="836613"/>
          </a:xfrm>
        </p:spPr>
        <p:style>
          <a:lnRef idx="3">
            <a:schemeClr val="lt1"/>
          </a:lnRef>
          <a:fillRef idx="1">
            <a:schemeClr val="accent2"/>
          </a:fillRef>
          <a:effectRef idx="1">
            <a:schemeClr val="accent2"/>
          </a:effectRef>
          <a:fontRef idx="minor">
            <a:schemeClr val="lt1"/>
          </a:fontRef>
        </p:style>
        <p:txBody>
          <a:bodyPr/>
          <a:lstStyle/>
          <a:p>
            <a:pPr eaLnBrk="1" hangingPunct="1"/>
            <a:r>
              <a:rPr lang="fr-FR" dirty="0" smtClean="0">
                <a:solidFill>
                  <a:schemeClr val="bg1"/>
                </a:solidFill>
                <a:latin typeface="Arial Black" pitchFamily="34" charset="0"/>
              </a:rPr>
              <a:t>Les 3 fonds</a:t>
            </a:r>
          </a:p>
        </p:txBody>
      </p:sp>
      <p:sp>
        <p:nvSpPr>
          <p:cNvPr id="23" name="Tijdelijke aanduiding voor voettekst 22"/>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sp>
        <p:nvSpPr>
          <p:cNvPr id="13315" name="Rectangle 3"/>
          <p:cNvSpPr>
            <a:spLocks noChangeArrowheads="1"/>
          </p:cNvSpPr>
          <p:nvPr/>
        </p:nvSpPr>
        <p:spPr bwMode="auto">
          <a:xfrm>
            <a:off x="179512" y="3645024"/>
            <a:ext cx="2304926" cy="1080690"/>
          </a:xfrm>
          <a:prstGeom prst="rect">
            <a:avLst/>
          </a:prstGeom>
          <a:gradFill rotWithShape="1">
            <a:gsLst>
              <a:gs pos="0">
                <a:srgbClr val="CAAD02"/>
              </a:gs>
              <a:gs pos="50000">
                <a:srgbClr val="EADE97"/>
              </a:gs>
              <a:gs pos="100000">
                <a:srgbClr val="CAAD02"/>
              </a:gs>
            </a:gsLst>
            <a:lin ang="2700000" scaled="1"/>
          </a:gradFill>
          <a:ln w="9525">
            <a:solidFill>
              <a:schemeClr val="tx1"/>
            </a:solidFill>
            <a:miter lim="800000"/>
            <a:headEnd/>
            <a:tailEnd/>
          </a:ln>
        </p:spPr>
        <p:txBody>
          <a:bodyPr wrap="none" anchor="ctr"/>
          <a:lstStyle/>
          <a:p>
            <a:pPr algn="ctr" eaLnBrk="0" hangingPunct="0"/>
            <a:r>
              <a:rPr lang="fr-FR" sz="2400" b="1" dirty="0" smtClean="0"/>
              <a:t>Dons des</a:t>
            </a:r>
          </a:p>
          <a:p>
            <a:pPr algn="ctr" eaLnBrk="0" hangingPunct="0"/>
            <a:r>
              <a:rPr lang="fr-FR" sz="2400" b="1" dirty="0" smtClean="0"/>
              <a:t> personnes</a:t>
            </a:r>
          </a:p>
          <a:p>
            <a:pPr algn="ctr" eaLnBrk="0" hangingPunct="0"/>
            <a:r>
              <a:rPr lang="fr-FR" sz="2400" b="1" dirty="0" smtClean="0"/>
              <a:t>externes au R.I.</a:t>
            </a:r>
            <a:endParaRPr lang="fr-FR" sz="2400" b="1" dirty="0"/>
          </a:p>
        </p:txBody>
      </p:sp>
      <p:pic>
        <p:nvPicPr>
          <p:cNvPr id="13316" name="Picture 7" descr="APF_color"/>
          <p:cNvPicPr>
            <a:picLocks noChangeAspect="1" noChangeArrowheads="1"/>
          </p:cNvPicPr>
          <p:nvPr/>
        </p:nvPicPr>
        <p:blipFill>
          <a:blip r:embed="rId3" cstate="print"/>
          <a:srcRect l="2618" t="4016" r="2618" b="2678"/>
          <a:stretch>
            <a:fillRect/>
          </a:stretch>
        </p:blipFill>
        <p:spPr bwMode="auto">
          <a:xfrm>
            <a:off x="3783013" y="1484313"/>
            <a:ext cx="2046287" cy="1049337"/>
          </a:xfrm>
          <a:prstGeom prst="rect">
            <a:avLst/>
          </a:prstGeom>
          <a:ln>
            <a:noFill/>
          </a:ln>
          <a:effectLst>
            <a:outerShdw blurRad="292100" dist="139700" dir="2700000" algn="tl" rotWithShape="0">
              <a:srgbClr val="333333">
                <a:alpha val="65000"/>
              </a:srgbClr>
            </a:outerShdw>
          </a:effectLst>
        </p:spPr>
      </p:pic>
      <p:pic>
        <p:nvPicPr>
          <p:cNvPr id="323593" name="Picture 9" descr="PolioPlus-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4725144"/>
            <a:ext cx="2446337" cy="1341437"/>
          </a:xfrm>
          <a:prstGeom prst="rect">
            <a:avLst/>
          </a:prstGeom>
          <a:ln>
            <a:noFill/>
          </a:ln>
          <a:effectLst>
            <a:outerShdw blurRad="292100" dist="139700" dir="2700000" algn="tl" rotWithShape="0">
              <a:srgbClr val="333333">
                <a:alpha val="65000"/>
              </a:srgbClr>
            </a:outerShdw>
          </a:effectLst>
        </p:spPr>
      </p:pic>
      <p:sp>
        <p:nvSpPr>
          <p:cNvPr id="13319" name="Rectangle 12"/>
          <p:cNvSpPr>
            <a:spLocks noChangeArrowheads="1"/>
          </p:cNvSpPr>
          <p:nvPr/>
        </p:nvSpPr>
        <p:spPr bwMode="auto">
          <a:xfrm>
            <a:off x="7308304" y="2204864"/>
            <a:ext cx="1600200" cy="914400"/>
          </a:xfrm>
          <a:prstGeom prst="rect">
            <a:avLst/>
          </a:prstGeom>
          <a:solidFill>
            <a:srgbClr val="FFC000"/>
          </a:solidFill>
          <a:ln w="38100">
            <a:solidFill>
              <a:srgbClr val="FF0000"/>
            </a:solidFill>
            <a:miter lim="800000"/>
            <a:headEnd/>
            <a:tailEnd/>
          </a:ln>
          <a:effectLst>
            <a:glow rad="228600">
              <a:schemeClr val="accent1">
                <a:satMod val="175000"/>
                <a:alpha val="40000"/>
              </a:schemeClr>
            </a:glow>
          </a:effectLst>
        </p:spPr>
        <p:txBody>
          <a:bodyPr wrap="none" anchor="ctr"/>
          <a:lstStyle/>
          <a:p>
            <a:pPr algn="ctr" eaLnBrk="0" hangingPunct="0"/>
            <a:r>
              <a:rPr lang="fr-FR" sz="2800" b="1" i="1"/>
              <a:t>SHARE</a:t>
            </a:r>
            <a:r>
              <a:rPr lang="fr-FR" sz="2800" b="1"/>
              <a:t> </a:t>
            </a:r>
          </a:p>
        </p:txBody>
      </p:sp>
      <p:sp>
        <p:nvSpPr>
          <p:cNvPr id="13320" name="Text Box 13"/>
          <p:cNvSpPr txBox="1">
            <a:spLocks noChangeArrowheads="1"/>
          </p:cNvSpPr>
          <p:nvPr/>
        </p:nvSpPr>
        <p:spPr bwMode="auto">
          <a:xfrm rot="1499046">
            <a:off x="5851807" y="1996463"/>
            <a:ext cx="1998662" cy="307777"/>
          </a:xfrm>
          <a:prstGeom prst="rect">
            <a:avLst/>
          </a:prstGeom>
          <a:noFill/>
          <a:ln w="9525">
            <a:noFill/>
            <a:miter lim="800000"/>
            <a:headEnd/>
            <a:tailEnd/>
          </a:ln>
        </p:spPr>
        <p:txBody>
          <a:bodyPr>
            <a:spAutoFit/>
          </a:bodyPr>
          <a:lstStyle/>
          <a:p>
            <a:pPr eaLnBrk="0" hangingPunct="0">
              <a:spcBef>
                <a:spcPct val="50000"/>
              </a:spcBef>
            </a:pPr>
            <a:r>
              <a:rPr lang="fr-FR" sz="1400" b="1" dirty="0" smtClean="0"/>
              <a:t>Dons des clubs</a:t>
            </a:r>
            <a:endParaRPr lang="fr-FR" sz="1400" b="1" dirty="0"/>
          </a:p>
        </p:txBody>
      </p:sp>
      <p:sp>
        <p:nvSpPr>
          <p:cNvPr id="13322" name="Rectangle 3"/>
          <p:cNvSpPr>
            <a:spLocks noChangeArrowheads="1"/>
          </p:cNvSpPr>
          <p:nvPr/>
        </p:nvSpPr>
        <p:spPr bwMode="auto">
          <a:xfrm>
            <a:off x="179512" y="1052736"/>
            <a:ext cx="2305621" cy="954087"/>
          </a:xfrm>
          <a:prstGeom prst="rect">
            <a:avLst/>
          </a:prstGeom>
          <a:gradFill rotWithShape="1">
            <a:gsLst>
              <a:gs pos="0">
                <a:srgbClr val="CAAD02"/>
              </a:gs>
              <a:gs pos="50000">
                <a:srgbClr val="EADE97"/>
              </a:gs>
              <a:gs pos="100000">
                <a:srgbClr val="CAAD02"/>
              </a:gs>
            </a:gsLst>
            <a:lin ang="2700000" scaled="1"/>
          </a:gradFill>
          <a:ln w="9525">
            <a:solidFill>
              <a:schemeClr val="tx1"/>
            </a:solidFill>
            <a:miter lim="800000"/>
            <a:headEnd/>
            <a:tailEnd/>
          </a:ln>
        </p:spPr>
        <p:txBody>
          <a:bodyPr wrap="square" anchor="ctr">
            <a:spAutoFit/>
          </a:bodyPr>
          <a:lstStyle/>
          <a:p>
            <a:pPr algn="ctr" eaLnBrk="0" hangingPunct="0"/>
            <a:r>
              <a:rPr lang="fr-FR" sz="2800" b="1" dirty="0" smtClean="0"/>
              <a:t>Chèque au </a:t>
            </a:r>
            <a:r>
              <a:rPr lang="fr-FR" sz="2800" b="1" dirty="0"/>
              <a:t>gouverneur</a:t>
            </a:r>
          </a:p>
        </p:txBody>
      </p:sp>
      <p:cxnSp>
        <p:nvCxnSpPr>
          <p:cNvPr id="19" name="Rechte verbindingslijn met pijl 18"/>
          <p:cNvCxnSpPr>
            <a:stCxn id="13322" idx="3"/>
            <a:endCxn id="13316" idx="1"/>
          </p:cNvCxnSpPr>
          <p:nvPr/>
        </p:nvCxnSpPr>
        <p:spPr>
          <a:xfrm>
            <a:off x="2485133" y="1529780"/>
            <a:ext cx="1297880" cy="479202"/>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stCxn id="13315" idx="3"/>
          </p:cNvCxnSpPr>
          <p:nvPr/>
        </p:nvCxnSpPr>
        <p:spPr>
          <a:xfrm flipV="1">
            <a:off x="2484438" y="2152775"/>
            <a:ext cx="1298574" cy="2032594"/>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a:stCxn id="13315" idx="3"/>
          </p:cNvCxnSpPr>
          <p:nvPr/>
        </p:nvCxnSpPr>
        <p:spPr>
          <a:xfrm>
            <a:off x="2484438" y="4185369"/>
            <a:ext cx="1366811" cy="1512168"/>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stCxn id="13315" idx="3"/>
          </p:cNvCxnSpPr>
          <p:nvPr/>
        </p:nvCxnSpPr>
        <p:spPr>
          <a:xfrm flipV="1">
            <a:off x="2484438" y="3793778"/>
            <a:ext cx="1295474" cy="391591"/>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a:endCxn id="13319" idx="1"/>
          </p:cNvCxnSpPr>
          <p:nvPr/>
        </p:nvCxnSpPr>
        <p:spPr>
          <a:xfrm>
            <a:off x="5940152" y="1988840"/>
            <a:ext cx="1368152" cy="673224"/>
          </a:xfrm>
          <a:prstGeom prst="straightConnector1">
            <a:avLst/>
          </a:prstGeom>
          <a:ln w="666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a:endCxn id="13319" idx="1"/>
          </p:cNvCxnSpPr>
          <p:nvPr/>
        </p:nvCxnSpPr>
        <p:spPr>
          <a:xfrm flipV="1">
            <a:off x="5940152" y="2662064"/>
            <a:ext cx="1368152" cy="982960"/>
          </a:xfrm>
          <a:prstGeom prst="straightConnector1">
            <a:avLst/>
          </a:prstGeom>
          <a:ln w="666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3"/>
          <p:cNvSpPr>
            <a:spLocks noChangeArrowheads="1"/>
          </p:cNvSpPr>
          <p:nvPr/>
        </p:nvSpPr>
        <p:spPr bwMode="auto">
          <a:xfrm>
            <a:off x="179513" y="2252772"/>
            <a:ext cx="2304256" cy="1200329"/>
          </a:xfrm>
          <a:prstGeom prst="rect">
            <a:avLst/>
          </a:prstGeom>
          <a:gradFill rotWithShape="1">
            <a:gsLst>
              <a:gs pos="0">
                <a:srgbClr val="CAAD02"/>
              </a:gs>
              <a:gs pos="50000">
                <a:srgbClr val="EADE97"/>
              </a:gs>
              <a:gs pos="100000">
                <a:srgbClr val="CAAD02"/>
              </a:gs>
            </a:gsLst>
            <a:lin ang="2700000" scaled="1"/>
          </a:gradFill>
          <a:ln w="9525">
            <a:solidFill>
              <a:schemeClr val="tx1"/>
            </a:solidFill>
            <a:miter lim="800000"/>
            <a:headEnd/>
            <a:tailEnd/>
          </a:ln>
        </p:spPr>
        <p:txBody>
          <a:bodyPr wrap="square" anchor="ctr">
            <a:spAutoFit/>
          </a:bodyPr>
          <a:lstStyle/>
          <a:p>
            <a:pPr algn="ctr" eaLnBrk="0" hangingPunct="0"/>
            <a:r>
              <a:rPr lang="fr-FR" sz="2400" b="1" dirty="0" smtClean="0"/>
              <a:t>Dons personnels des rotariens</a:t>
            </a:r>
            <a:endParaRPr lang="fr-FR" sz="2400" b="1" dirty="0"/>
          </a:p>
        </p:txBody>
      </p:sp>
      <p:cxnSp>
        <p:nvCxnSpPr>
          <p:cNvPr id="25" name="Rechte verbindingslijn met pijl 24"/>
          <p:cNvCxnSpPr>
            <a:stCxn id="21" idx="3"/>
            <a:endCxn id="13316" idx="1"/>
          </p:cNvCxnSpPr>
          <p:nvPr/>
        </p:nvCxnSpPr>
        <p:spPr>
          <a:xfrm flipV="1">
            <a:off x="2483769" y="2008982"/>
            <a:ext cx="1299244" cy="843955"/>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36" name="Tekstvak 35"/>
          <p:cNvSpPr txBox="1"/>
          <p:nvPr/>
        </p:nvSpPr>
        <p:spPr>
          <a:xfrm rot="19478631">
            <a:off x="6065781" y="3211844"/>
            <a:ext cx="1358199" cy="369332"/>
          </a:xfrm>
          <a:prstGeom prst="rect">
            <a:avLst/>
          </a:prstGeom>
          <a:noFill/>
        </p:spPr>
        <p:txBody>
          <a:bodyPr wrap="square" rtlCol="0">
            <a:spAutoFit/>
          </a:bodyPr>
          <a:lstStyle/>
          <a:p>
            <a:r>
              <a:rPr lang="fr-FR" b="1" dirty="0" smtClean="0"/>
              <a:t>Revenus</a:t>
            </a:r>
            <a:endParaRPr lang="fr-FR" b="1" dirty="0"/>
          </a:p>
        </p:txBody>
      </p:sp>
      <p:sp>
        <p:nvSpPr>
          <p:cNvPr id="20" name="Tekstvak 19"/>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28" name="Tekstvak 27"/>
          <p:cNvSpPr txBox="1"/>
          <p:nvPr/>
        </p:nvSpPr>
        <p:spPr>
          <a:xfrm>
            <a:off x="3635896" y="3356992"/>
            <a:ext cx="2448272"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BE" sz="2400" b="1" dirty="0" smtClean="0"/>
              <a:t>ENDOWMENT FUND</a:t>
            </a:r>
            <a:endParaRPr lang="nl-BE" sz="2400" b="1" dirty="0"/>
          </a:p>
        </p:txBody>
      </p:sp>
      <p:cxnSp>
        <p:nvCxnSpPr>
          <p:cNvPr id="31" name="Rechte verbindingslijn met pijl 30"/>
          <p:cNvCxnSpPr/>
          <p:nvPr/>
        </p:nvCxnSpPr>
        <p:spPr>
          <a:xfrm>
            <a:off x="2411760" y="5332760"/>
            <a:ext cx="1368152" cy="256480"/>
          </a:xfrm>
          <a:prstGeom prst="straightConnector1">
            <a:avLst/>
          </a:prstGeom>
          <a:ln w="508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3"/>
          <p:cNvSpPr>
            <a:spLocks noChangeArrowheads="1"/>
          </p:cNvSpPr>
          <p:nvPr/>
        </p:nvSpPr>
        <p:spPr bwMode="auto">
          <a:xfrm>
            <a:off x="179512" y="4869160"/>
            <a:ext cx="2304926" cy="1080690"/>
          </a:xfrm>
          <a:prstGeom prst="rect">
            <a:avLst/>
          </a:prstGeom>
          <a:gradFill rotWithShape="1">
            <a:gsLst>
              <a:gs pos="0">
                <a:srgbClr val="CAAD02"/>
              </a:gs>
              <a:gs pos="50000">
                <a:srgbClr val="EADE97"/>
              </a:gs>
              <a:gs pos="100000">
                <a:srgbClr val="CAAD02"/>
              </a:gs>
            </a:gsLst>
            <a:lin ang="2700000" scaled="1"/>
          </a:gradFill>
          <a:ln w="9525">
            <a:solidFill>
              <a:schemeClr val="tx1"/>
            </a:solidFill>
            <a:miter lim="800000"/>
            <a:headEnd/>
            <a:tailEnd/>
          </a:ln>
        </p:spPr>
        <p:txBody>
          <a:bodyPr wrap="none" anchor="ctr"/>
          <a:lstStyle/>
          <a:p>
            <a:pPr algn="ctr" eaLnBrk="0" hangingPunct="0"/>
            <a:r>
              <a:rPr lang="fr-FR" sz="2400" b="1" dirty="0" smtClean="0"/>
              <a:t>Dons des</a:t>
            </a:r>
          </a:p>
          <a:p>
            <a:pPr algn="ctr" eaLnBrk="0" hangingPunct="0"/>
            <a:r>
              <a:rPr lang="fr-FR" sz="2400" b="1" dirty="0" smtClean="0"/>
              <a:t>Clubs et</a:t>
            </a:r>
          </a:p>
          <a:p>
            <a:pPr algn="ctr" eaLnBrk="0" hangingPunct="0"/>
            <a:r>
              <a:rPr lang="fr-FR" sz="2400" b="1" dirty="0" smtClean="0"/>
              <a:t>Rotariens.</a:t>
            </a:r>
            <a:endParaRPr lang="fr-FR" sz="2400" b="1" dirty="0"/>
          </a:p>
        </p:txBody>
      </p:sp>
      <p:pic>
        <p:nvPicPr>
          <p:cNvPr id="27"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359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31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235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3322"/>
                                        </p:tgtEl>
                                        <p:attrNameLst>
                                          <p:attrName>style.visibility</p:attrName>
                                        </p:attrNameLst>
                                      </p:cBhvr>
                                      <p:to>
                                        <p:strVal val="visible"/>
                                      </p:to>
                                    </p:set>
                                    <p:animEffect transition="in" filter="strips(downLeft)">
                                      <p:cBhvr>
                                        <p:cTn id="16" dur="500"/>
                                        <p:tgtEl>
                                          <p:spTgt spid="13322"/>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Left)">
                                      <p:cBhvr>
                                        <p:cTn id="24" dur="500"/>
                                        <p:tgtEl>
                                          <p:spTgt spid="21"/>
                                        </p:tgtEl>
                                      </p:cBhvr>
                                    </p:animEffect>
                                  </p:childTnLst>
                                </p:cTn>
                              </p:par>
                              <p:par>
                                <p:cTn id="25" presetID="18" presetClass="entr" presetSubtype="1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315"/>
                                        </p:tgtEl>
                                        <p:attrNameLst>
                                          <p:attrName>style.visibility</p:attrName>
                                        </p:attrNameLst>
                                      </p:cBhvr>
                                      <p:to>
                                        <p:strVal val="visible"/>
                                      </p:to>
                                    </p:set>
                                    <p:animEffect transition="in" filter="strips(downLeft)">
                                      <p:cBhvr>
                                        <p:cTn id="32" dur="500"/>
                                        <p:tgtEl>
                                          <p:spTgt spid="13315"/>
                                        </p:tgtEl>
                                      </p:cBhvr>
                                    </p:animEffect>
                                  </p:childTnLst>
                                </p:cTn>
                              </p:par>
                              <p:par>
                                <p:cTn id="33" presetID="18" presetClass="entr" presetSubtype="12"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trips(downLeft)">
                                      <p:cBhvr>
                                        <p:cTn id="35" dur="500"/>
                                        <p:tgtEl>
                                          <p:spTgt spid="22"/>
                                        </p:tgtEl>
                                      </p:cBhvr>
                                    </p:animEffect>
                                  </p:childTnLst>
                                </p:cTn>
                              </p:par>
                              <p:par>
                                <p:cTn id="36" presetID="18" presetClass="entr" presetSubtype="12"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strips(downLeft)">
                                      <p:cBhvr>
                                        <p:cTn id="38" dur="500"/>
                                        <p:tgtEl>
                                          <p:spTgt spid="26"/>
                                        </p:tgtEl>
                                      </p:cBhvr>
                                    </p:animEffect>
                                  </p:childTnLst>
                                </p:cTn>
                              </p:par>
                              <p:par>
                                <p:cTn id="39" presetID="4"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ox(i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trips(downLeft)">
                                      <p:cBhvr>
                                        <p:cTn id="46" dur="500"/>
                                        <p:tgtEl>
                                          <p:spTgt spid="30"/>
                                        </p:tgtEl>
                                      </p:cBhvr>
                                    </p:animEffect>
                                  </p:childTnLst>
                                </p:cTn>
                              </p:par>
                              <p:par>
                                <p:cTn id="47" presetID="18" presetClass="entr" presetSubtype="12"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3319"/>
                                        </p:tgtEl>
                                        <p:attrNameLst>
                                          <p:attrName>style.visibility</p:attrName>
                                        </p:attrNameLst>
                                      </p:cBhvr>
                                      <p:to>
                                        <p:strVal val="visible"/>
                                      </p:to>
                                    </p:set>
                                    <p:animEffect transition="in" filter="wedge">
                                      <p:cBhvr>
                                        <p:cTn id="54" dur="2000"/>
                                        <p:tgtEl>
                                          <p:spTgt spid="13319"/>
                                        </p:tgtEl>
                                      </p:cBhvr>
                                    </p:animEffect>
                                  </p:childTnLst>
                                </p:cTn>
                              </p:par>
                            </p:childTnLst>
                          </p:cTn>
                        </p:par>
                        <p:par>
                          <p:cTn id="55" fill="hold">
                            <p:stCondLst>
                              <p:cond delay="2000"/>
                            </p:stCondLst>
                            <p:childTnLst>
                              <p:par>
                                <p:cTn id="56" presetID="18" presetClass="entr" presetSubtype="12"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strips(downLeft)">
                                      <p:cBhvr>
                                        <p:cTn id="58" dur="500"/>
                                        <p:tgtEl>
                                          <p:spTgt spid="32"/>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13320"/>
                                        </p:tgtEl>
                                        <p:attrNameLst>
                                          <p:attrName>style.visibility</p:attrName>
                                        </p:attrNameLst>
                                      </p:cBhvr>
                                      <p:to>
                                        <p:strVal val="visible"/>
                                      </p:to>
                                    </p:set>
                                    <p:animEffect transition="in" filter="strips(downLeft)">
                                      <p:cBhvr>
                                        <p:cTn id="61" dur="500"/>
                                        <p:tgtEl>
                                          <p:spTgt spid="13320"/>
                                        </p:tgtEl>
                                      </p:cBhvr>
                                    </p:animEffect>
                                  </p:childTnLst>
                                </p:cTn>
                              </p:par>
                            </p:childTnLst>
                          </p:cTn>
                        </p:par>
                        <p:par>
                          <p:cTn id="62" fill="hold">
                            <p:stCondLst>
                              <p:cond delay="2500"/>
                            </p:stCondLst>
                            <p:childTnLst>
                              <p:par>
                                <p:cTn id="63" presetID="18" presetClass="entr" presetSubtype="12"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strips(downLeft)">
                                      <p:cBhvr>
                                        <p:cTn id="65" dur="500"/>
                                        <p:tgtEl>
                                          <p:spTgt spid="34"/>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down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9" grpId="0" animBg="1"/>
      <p:bldP spid="13320" grpId="0"/>
      <p:bldP spid="13322" grpId="0" animBg="1"/>
      <p:bldP spid="21" grpId="0" animBg="1"/>
      <p:bldP spid="36"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528" y="260648"/>
            <a:ext cx="8229600" cy="765175"/>
          </a:xfrm>
          <a:noFill/>
        </p:spPr>
        <p:txBody>
          <a:bodyPr>
            <a:normAutofit/>
          </a:bodyPr>
          <a:lstStyle/>
          <a:p>
            <a:r>
              <a:rPr lang="en-US" i="1" dirty="0" smtClean="0">
                <a:solidFill>
                  <a:srgbClr val="FF0000"/>
                </a:solidFill>
                <a:latin typeface="Arial Black" pitchFamily="34" charset="0"/>
              </a:rPr>
              <a:t>Le </a:t>
            </a:r>
            <a:r>
              <a:rPr lang="en-US" i="1" dirty="0" err="1" smtClean="0">
                <a:solidFill>
                  <a:srgbClr val="FF0000"/>
                </a:solidFill>
                <a:latin typeface="Arial Black" pitchFamily="34" charset="0"/>
              </a:rPr>
              <a:t>système</a:t>
            </a:r>
            <a:r>
              <a:rPr lang="en-US" i="1" dirty="0" smtClean="0">
                <a:solidFill>
                  <a:srgbClr val="FF0000"/>
                </a:solidFill>
                <a:latin typeface="Arial Black" pitchFamily="34" charset="0"/>
              </a:rPr>
              <a:t> “SHARE”</a:t>
            </a:r>
          </a:p>
        </p:txBody>
      </p:sp>
      <p:sp>
        <p:nvSpPr>
          <p:cNvPr id="28" name="Tijdelijke aanduiding voor voettekst 27"/>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sp>
        <p:nvSpPr>
          <p:cNvPr id="14340" name="Text Box 3"/>
          <p:cNvSpPr txBox="1">
            <a:spLocks noChangeArrowheads="1"/>
          </p:cNvSpPr>
          <p:nvPr/>
        </p:nvSpPr>
        <p:spPr bwMode="auto">
          <a:xfrm>
            <a:off x="1143000" y="1295400"/>
            <a:ext cx="7232650" cy="641350"/>
          </a:xfrm>
          <a:prstGeom prst="rect">
            <a:avLst/>
          </a:prstGeom>
          <a:noFill/>
          <a:ln w="9525">
            <a:noFill/>
            <a:miter lim="800000"/>
            <a:headEnd/>
            <a:tailEnd/>
          </a:ln>
        </p:spPr>
        <p:txBody>
          <a:bodyPr>
            <a:spAutoFit/>
          </a:bodyPr>
          <a:lstStyle/>
          <a:p>
            <a:pPr algn="ctr">
              <a:spcBef>
                <a:spcPct val="50000"/>
              </a:spcBef>
            </a:pPr>
            <a:endParaRPr lang="fr-FR" sz="3600" b="1">
              <a:solidFill>
                <a:srgbClr val="0033CC"/>
              </a:solidFill>
            </a:endParaRPr>
          </a:p>
        </p:txBody>
      </p:sp>
      <p:sp>
        <p:nvSpPr>
          <p:cNvPr id="14341" name="Text Box 4"/>
          <p:cNvSpPr txBox="1">
            <a:spLocks noChangeArrowheads="1"/>
          </p:cNvSpPr>
          <p:nvPr/>
        </p:nvSpPr>
        <p:spPr bwMode="auto">
          <a:xfrm>
            <a:off x="395536" y="3789040"/>
            <a:ext cx="2136775" cy="1061829"/>
          </a:xfrm>
          <a:prstGeom prst="rect">
            <a:avLst/>
          </a:prstGeom>
          <a:gradFill rotWithShape="1">
            <a:gsLst>
              <a:gs pos="0">
                <a:srgbClr val="CAAD02"/>
              </a:gs>
              <a:gs pos="50000">
                <a:srgbClr val="EADE97"/>
              </a:gs>
              <a:gs pos="100000">
                <a:srgbClr val="CAAD02"/>
              </a:gs>
            </a:gsLst>
            <a:lin ang="5400000" scaled="1"/>
          </a:gradFill>
          <a:ln w="12700">
            <a:solidFill>
              <a:schemeClr val="tx1"/>
            </a:solidFill>
            <a:miter lim="800000"/>
            <a:headEnd type="none" w="sm" len="sm"/>
            <a:tailEnd type="none" w="sm" len="sm"/>
          </a:ln>
        </p:spPr>
        <p:txBody>
          <a:bodyPr>
            <a:spAutoFit/>
          </a:bodyPr>
          <a:lstStyle/>
          <a:p>
            <a:pPr algn="ctr">
              <a:spcBef>
                <a:spcPct val="50000"/>
              </a:spcBef>
            </a:pPr>
            <a:r>
              <a:rPr kumimoji="1" lang="fr-FR" b="1" dirty="0" smtClean="0"/>
              <a:t>Résultat :</a:t>
            </a:r>
          </a:p>
          <a:p>
            <a:pPr algn="ctr">
              <a:spcBef>
                <a:spcPct val="50000"/>
              </a:spcBef>
            </a:pPr>
            <a:r>
              <a:rPr kumimoji="1" lang="fr-FR" b="1" dirty="0" smtClean="0"/>
              <a:t>206.000 US$ au Fonds ANNUEL</a:t>
            </a:r>
            <a:endParaRPr kumimoji="1" lang="fr-FR" dirty="0"/>
          </a:p>
        </p:txBody>
      </p:sp>
      <p:grpSp>
        <p:nvGrpSpPr>
          <p:cNvPr id="2" name="Group 5"/>
          <p:cNvGrpSpPr>
            <a:grpSpLocks/>
          </p:cNvGrpSpPr>
          <p:nvPr/>
        </p:nvGrpSpPr>
        <p:grpSpPr bwMode="auto">
          <a:xfrm>
            <a:off x="341313" y="1166813"/>
            <a:ext cx="8382000" cy="1976437"/>
            <a:chOff x="240" y="1728"/>
            <a:chExt cx="2994" cy="336"/>
          </a:xfrm>
        </p:grpSpPr>
        <p:sp>
          <p:nvSpPr>
            <p:cNvPr id="14348" name="Line 6"/>
            <p:cNvSpPr>
              <a:spLocks noChangeShapeType="1"/>
            </p:cNvSpPr>
            <p:nvPr/>
          </p:nvSpPr>
          <p:spPr bwMode="auto">
            <a:xfrm flipH="1">
              <a:off x="240" y="1872"/>
              <a:ext cx="2994" cy="0"/>
            </a:xfrm>
            <a:prstGeom prst="line">
              <a:avLst/>
            </a:prstGeom>
            <a:noFill/>
            <a:ln w="57150">
              <a:solidFill>
                <a:schemeClr val="tx1"/>
              </a:solidFill>
              <a:round/>
              <a:headEnd/>
              <a:tailEnd/>
            </a:ln>
          </p:spPr>
          <p:txBody>
            <a:bodyPr/>
            <a:lstStyle/>
            <a:p>
              <a:endParaRPr lang="nl-BE"/>
            </a:p>
          </p:txBody>
        </p:sp>
        <p:sp>
          <p:nvSpPr>
            <p:cNvPr id="14349" name="Line 7"/>
            <p:cNvSpPr>
              <a:spLocks noChangeShapeType="1"/>
            </p:cNvSpPr>
            <p:nvPr/>
          </p:nvSpPr>
          <p:spPr bwMode="auto">
            <a:xfrm>
              <a:off x="1056" y="1728"/>
              <a:ext cx="0" cy="336"/>
            </a:xfrm>
            <a:prstGeom prst="line">
              <a:avLst/>
            </a:prstGeom>
            <a:noFill/>
            <a:ln w="57150">
              <a:solidFill>
                <a:schemeClr val="tx1"/>
              </a:solidFill>
              <a:round/>
              <a:headEnd/>
              <a:tailEnd/>
            </a:ln>
          </p:spPr>
          <p:txBody>
            <a:bodyPr/>
            <a:lstStyle/>
            <a:p>
              <a:endParaRPr lang="nl-BE"/>
            </a:p>
          </p:txBody>
        </p:sp>
        <p:sp>
          <p:nvSpPr>
            <p:cNvPr id="14350" name="Line 8"/>
            <p:cNvSpPr>
              <a:spLocks noChangeShapeType="1"/>
            </p:cNvSpPr>
            <p:nvPr/>
          </p:nvSpPr>
          <p:spPr bwMode="auto">
            <a:xfrm>
              <a:off x="1824" y="1728"/>
              <a:ext cx="0" cy="336"/>
            </a:xfrm>
            <a:prstGeom prst="line">
              <a:avLst/>
            </a:prstGeom>
            <a:noFill/>
            <a:ln w="57150">
              <a:solidFill>
                <a:schemeClr val="tx1"/>
              </a:solidFill>
              <a:round/>
              <a:headEnd/>
              <a:tailEnd/>
            </a:ln>
          </p:spPr>
          <p:txBody>
            <a:bodyPr/>
            <a:lstStyle/>
            <a:p>
              <a:endParaRPr lang="nl-BE"/>
            </a:p>
          </p:txBody>
        </p:sp>
        <p:sp>
          <p:nvSpPr>
            <p:cNvPr id="14351" name="Line 9"/>
            <p:cNvSpPr>
              <a:spLocks noChangeShapeType="1"/>
            </p:cNvSpPr>
            <p:nvPr/>
          </p:nvSpPr>
          <p:spPr bwMode="auto">
            <a:xfrm>
              <a:off x="2544" y="1728"/>
              <a:ext cx="0" cy="336"/>
            </a:xfrm>
            <a:prstGeom prst="line">
              <a:avLst/>
            </a:prstGeom>
            <a:noFill/>
            <a:ln w="57150">
              <a:solidFill>
                <a:schemeClr val="tx1"/>
              </a:solidFill>
              <a:round/>
              <a:headEnd/>
              <a:tailEnd/>
            </a:ln>
          </p:spPr>
          <p:txBody>
            <a:bodyPr/>
            <a:lstStyle/>
            <a:p>
              <a:endParaRPr lang="nl-BE"/>
            </a:p>
          </p:txBody>
        </p:sp>
        <p:sp>
          <p:nvSpPr>
            <p:cNvPr id="14352" name="Text Box 10"/>
            <p:cNvSpPr txBox="1">
              <a:spLocks noChangeArrowheads="1"/>
            </p:cNvSpPr>
            <p:nvPr/>
          </p:nvSpPr>
          <p:spPr bwMode="auto">
            <a:xfrm>
              <a:off x="410" y="1761"/>
              <a:ext cx="550" cy="69"/>
            </a:xfrm>
            <a:prstGeom prst="rect">
              <a:avLst/>
            </a:prstGeom>
            <a:solidFill>
              <a:schemeClr val="bg1"/>
            </a:solidFill>
            <a:ln w="9525">
              <a:solidFill>
                <a:schemeClr val="tx1"/>
              </a:solidFill>
              <a:miter lim="800000"/>
              <a:headEnd/>
              <a:tailEnd/>
            </a:ln>
          </p:spPr>
          <p:txBody>
            <a:bodyPr anchor="b" anchorCtr="1">
              <a:spAutoFit/>
            </a:bodyPr>
            <a:lstStyle/>
            <a:p>
              <a:pPr algn="ctr">
                <a:spcBef>
                  <a:spcPct val="50000"/>
                </a:spcBef>
              </a:pPr>
              <a:r>
                <a:rPr lang="en-US" sz="2000" b="1" dirty="0" smtClean="0">
                  <a:solidFill>
                    <a:srgbClr val="003399"/>
                  </a:solidFill>
                  <a:latin typeface="Arial" charset="0"/>
                  <a:cs typeface="Arial" charset="0"/>
                </a:rPr>
                <a:t>2012-2013</a:t>
              </a:r>
              <a:endParaRPr lang="en-US" sz="2000" b="1" dirty="0">
                <a:solidFill>
                  <a:srgbClr val="003399"/>
                </a:solidFill>
                <a:latin typeface="Arial" charset="0"/>
                <a:cs typeface="Arial" charset="0"/>
              </a:endParaRPr>
            </a:p>
          </p:txBody>
        </p:sp>
        <p:sp>
          <p:nvSpPr>
            <p:cNvPr id="14353" name="Text Box 11"/>
            <p:cNvSpPr txBox="1">
              <a:spLocks noChangeArrowheads="1"/>
            </p:cNvSpPr>
            <p:nvPr/>
          </p:nvSpPr>
          <p:spPr bwMode="auto">
            <a:xfrm>
              <a:off x="1152" y="1761"/>
              <a:ext cx="576" cy="69"/>
            </a:xfrm>
            <a:prstGeom prst="rect">
              <a:avLst/>
            </a:prstGeom>
            <a:solidFill>
              <a:srgbClr val="003399"/>
            </a:solidFill>
            <a:ln w="9525">
              <a:solidFill>
                <a:schemeClr val="tx1"/>
              </a:solidFill>
              <a:miter lim="800000"/>
              <a:headEnd/>
              <a:tailEnd/>
            </a:ln>
          </p:spPr>
          <p:txBody>
            <a:bodyPr anchor="b" anchorCtr="1">
              <a:spAutoFit/>
            </a:bodyPr>
            <a:lstStyle/>
            <a:p>
              <a:pPr algn="ctr">
                <a:spcBef>
                  <a:spcPct val="50000"/>
                </a:spcBef>
              </a:pPr>
              <a:r>
                <a:rPr lang="en-US" sz="2000" b="1" dirty="0" smtClean="0">
                  <a:solidFill>
                    <a:schemeClr val="bg1"/>
                  </a:solidFill>
                  <a:latin typeface="Arial" charset="0"/>
                  <a:cs typeface="Arial" charset="0"/>
                </a:rPr>
                <a:t>2013-2014</a:t>
              </a:r>
              <a:endParaRPr lang="en-US" sz="2000" b="1" dirty="0">
                <a:solidFill>
                  <a:schemeClr val="bg1"/>
                </a:solidFill>
                <a:latin typeface="Arial" charset="0"/>
                <a:cs typeface="Arial" charset="0"/>
              </a:endParaRPr>
            </a:p>
          </p:txBody>
        </p:sp>
        <p:sp>
          <p:nvSpPr>
            <p:cNvPr id="14354" name="Text Box 12"/>
            <p:cNvSpPr txBox="1">
              <a:spLocks noChangeArrowheads="1"/>
            </p:cNvSpPr>
            <p:nvPr/>
          </p:nvSpPr>
          <p:spPr bwMode="auto">
            <a:xfrm>
              <a:off x="1920" y="1761"/>
              <a:ext cx="574" cy="69"/>
            </a:xfrm>
            <a:prstGeom prst="rect">
              <a:avLst/>
            </a:prstGeom>
            <a:solidFill>
              <a:srgbClr val="003399"/>
            </a:solidFill>
            <a:ln w="9525">
              <a:solidFill>
                <a:schemeClr val="tx1"/>
              </a:solidFill>
              <a:miter lim="800000"/>
              <a:headEnd/>
              <a:tailEnd/>
            </a:ln>
          </p:spPr>
          <p:txBody>
            <a:bodyPr anchor="b" anchorCtr="1">
              <a:spAutoFit/>
            </a:bodyPr>
            <a:lstStyle/>
            <a:p>
              <a:pPr algn="ctr">
                <a:spcBef>
                  <a:spcPct val="50000"/>
                </a:spcBef>
              </a:pPr>
              <a:r>
                <a:rPr lang="en-US" sz="2000" b="1" dirty="0" smtClean="0">
                  <a:solidFill>
                    <a:schemeClr val="bg1"/>
                  </a:solidFill>
                  <a:latin typeface="Arial" charset="0"/>
                  <a:cs typeface="Arial" charset="0"/>
                </a:rPr>
                <a:t>2014-2015</a:t>
              </a:r>
              <a:endParaRPr lang="en-US" sz="2000" b="1" dirty="0">
                <a:solidFill>
                  <a:schemeClr val="bg1"/>
                </a:solidFill>
                <a:latin typeface="Arial" charset="0"/>
                <a:cs typeface="Arial" charset="0"/>
              </a:endParaRPr>
            </a:p>
          </p:txBody>
        </p:sp>
        <p:sp>
          <p:nvSpPr>
            <p:cNvPr id="14355" name="Text Box 13"/>
            <p:cNvSpPr txBox="1">
              <a:spLocks noChangeArrowheads="1"/>
            </p:cNvSpPr>
            <p:nvPr/>
          </p:nvSpPr>
          <p:spPr bwMode="auto">
            <a:xfrm>
              <a:off x="2609" y="1761"/>
              <a:ext cx="541" cy="69"/>
            </a:xfrm>
            <a:prstGeom prst="rect">
              <a:avLst/>
            </a:prstGeom>
            <a:solidFill>
              <a:schemeClr val="bg1"/>
            </a:solidFill>
            <a:ln w="9525">
              <a:solidFill>
                <a:schemeClr val="tx1"/>
              </a:solidFill>
              <a:miter lim="800000"/>
              <a:headEnd/>
              <a:tailEnd/>
            </a:ln>
          </p:spPr>
          <p:txBody>
            <a:bodyPr anchor="b" anchorCtr="1">
              <a:spAutoFit/>
            </a:bodyPr>
            <a:lstStyle/>
            <a:p>
              <a:pPr algn="ctr">
                <a:spcBef>
                  <a:spcPct val="50000"/>
                </a:spcBef>
              </a:pPr>
              <a:r>
                <a:rPr lang="en-US" sz="2000" b="1" dirty="0" smtClean="0">
                  <a:solidFill>
                    <a:srgbClr val="003399"/>
                  </a:solidFill>
                  <a:latin typeface="Arial" charset="0"/>
                  <a:cs typeface="Arial" charset="0"/>
                </a:rPr>
                <a:t>2015-2016</a:t>
              </a:r>
              <a:endParaRPr lang="en-US" sz="2000" b="1" dirty="0">
                <a:solidFill>
                  <a:srgbClr val="003399"/>
                </a:solidFill>
                <a:latin typeface="Arial" charset="0"/>
                <a:cs typeface="Arial" charset="0"/>
              </a:endParaRPr>
            </a:p>
          </p:txBody>
        </p:sp>
        <p:sp>
          <p:nvSpPr>
            <p:cNvPr id="14356" name="Text Box 14"/>
            <p:cNvSpPr txBox="1">
              <a:spLocks noChangeArrowheads="1"/>
            </p:cNvSpPr>
            <p:nvPr/>
          </p:nvSpPr>
          <p:spPr bwMode="auto">
            <a:xfrm>
              <a:off x="259" y="1920"/>
              <a:ext cx="772" cy="119"/>
            </a:xfrm>
            <a:prstGeom prst="rect">
              <a:avLst/>
            </a:prstGeom>
            <a:solidFill>
              <a:schemeClr val="bg1"/>
            </a:solidFill>
            <a:ln w="9525">
              <a:solidFill>
                <a:schemeClr val="tx1"/>
              </a:solidFill>
              <a:miter lim="800000"/>
              <a:headEnd/>
              <a:tailEnd/>
            </a:ln>
          </p:spPr>
          <p:txBody>
            <a:bodyPr/>
            <a:lstStyle/>
            <a:p>
              <a:pPr>
                <a:spcBef>
                  <a:spcPct val="50000"/>
                </a:spcBef>
              </a:pPr>
              <a:r>
                <a:rPr lang="fr-BE" sz="2000" b="1" dirty="0" smtClean="0">
                  <a:solidFill>
                    <a:srgbClr val="003399"/>
                  </a:solidFill>
                </a:rPr>
                <a:t>Dons des clubs /des rotariens</a:t>
              </a:r>
              <a:endParaRPr lang="fr-BE" b="1" dirty="0">
                <a:solidFill>
                  <a:srgbClr val="003399"/>
                </a:solidFill>
              </a:endParaRPr>
            </a:p>
          </p:txBody>
        </p:sp>
        <p:sp>
          <p:nvSpPr>
            <p:cNvPr id="14357" name="Line 16"/>
            <p:cNvSpPr>
              <a:spLocks noChangeShapeType="1"/>
            </p:cNvSpPr>
            <p:nvPr/>
          </p:nvSpPr>
          <p:spPr bwMode="auto">
            <a:xfrm>
              <a:off x="240" y="1728"/>
              <a:ext cx="0" cy="336"/>
            </a:xfrm>
            <a:prstGeom prst="line">
              <a:avLst/>
            </a:prstGeom>
            <a:noFill/>
            <a:ln w="57150">
              <a:solidFill>
                <a:schemeClr val="tx1"/>
              </a:solidFill>
              <a:round/>
              <a:headEnd/>
              <a:tailEnd/>
            </a:ln>
          </p:spPr>
          <p:txBody>
            <a:bodyPr/>
            <a:lstStyle/>
            <a:p>
              <a:endParaRPr lang="nl-BE"/>
            </a:p>
          </p:txBody>
        </p:sp>
        <p:sp>
          <p:nvSpPr>
            <p:cNvPr id="14358" name="Line 17"/>
            <p:cNvSpPr>
              <a:spLocks noChangeShapeType="1"/>
            </p:cNvSpPr>
            <p:nvPr/>
          </p:nvSpPr>
          <p:spPr bwMode="auto">
            <a:xfrm>
              <a:off x="3216" y="1728"/>
              <a:ext cx="0" cy="336"/>
            </a:xfrm>
            <a:prstGeom prst="line">
              <a:avLst/>
            </a:prstGeom>
            <a:noFill/>
            <a:ln w="57150">
              <a:solidFill>
                <a:schemeClr val="tx1"/>
              </a:solidFill>
              <a:round/>
              <a:headEnd/>
              <a:tailEnd/>
            </a:ln>
          </p:spPr>
          <p:txBody>
            <a:bodyPr/>
            <a:lstStyle/>
            <a:p>
              <a:endParaRPr lang="nl-BE"/>
            </a:p>
          </p:txBody>
        </p:sp>
      </p:grpSp>
      <p:sp>
        <p:nvSpPr>
          <p:cNvPr id="14343" name="Rectangle 19"/>
          <p:cNvSpPr>
            <a:spLocks noChangeArrowheads="1"/>
          </p:cNvSpPr>
          <p:nvPr/>
        </p:nvSpPr>
        <p:spPr bwMode="auto">
          <a:xfrm>
            <a:off x="4860032" y="2276475"/>
            <a:ext cx="1800200" cy="788988"/>
          </a:xfrm>
          <a:prstGeom prst="rect">
            <a:avLst/>
          </a:prstGeom>
          <a:solidFill>
            <a:srgbClr val="003399"/>
          </a:solidFill>
          <a:ln w="9525">
            <a:solidFill>
              <a:schemeClr val="tx1"/>
            </a:solidFill>
            <a:miter lim="800000"/>
            <a:headEnd/>
            <a:tailEnd/>
          </a:ln>
        </p:spPr>
        <p:txBody>
          <a:bodyPr wrap="none" anchor="ctr"/>
          <a:lstStyle/>
          <a:p>
            <a:pPr algn="ctr" eaLnBrk="0" hangingPunct="0"/>
            <a:r>
              <a:rPr lang="fr-BE" sz="2000" b="1" dirty="0" smtClean="0">
                <a:solidFill>
                  <a:schemeClr val="bg1"/>
                </a:solidFill>
              </a:rPr>
              <a:t>Fonds investis</a:t>
            </a:r>
            <a:endParaRPr lang="fr-BE" sz="2000" b="1" dirty="0">
              <a:solidFill>
                <a:schemeClr val="bg1"/>
              </a:solidFill>
            </a:endParaRPr>
          </a:p>
        </p:txBody>
      </p:sp>
      <p:sp>
        <p:nvSpPr>
          <p:cNvPr id="14344" name="Text Box 20"/>
          <p:cNvSpPr txBox="1">
            <a:spLocks noChangeArrowheads="1"/>
          </p:cNvSpPr>
          <p:nvPr/>
        </p:nvSpPr>
        <p:spPr bwMode="auto">
          <a:xfrm>
            <a:off x="4355976" y="4293096"/>
            <a:ext cx="2451100" cy="1015663"/>
          </a:xfrm>
          <a:prstGeom prst="rect">
            <a:avLst/>
          </a:prstGeom>
          <a:gradFill rotWithShape="1">
            <a:gsLst>
              <a:gs pos="0">
                <a:srgbClr val="CAAD02"/>
              </a:gs>
              <a:gs pos="50000">
                <a:srgbClr val="EADE97"/>
              </a:gs>
              <a:gs pos="100000">
                <a:srgbClr val="CAAD02"/>
              </a:gs>
            </a:gsLst>
            <a:lin ang="5400000" scaled="1"/>
          </a:gradFill>
          <a:ln w="12700">
            <a:solidFill>
              <a:schemeClr val="tx1"/>
            </a:solidFill>
            <a:miter lim="800000"/>
            <a:headEnd type="none" w="sm" len="sm"/>
            <a:tailEnd type="none" w="sm" len="sm"/>
          </a:ln>
        </p:spPr>
        <p:txBody>
          <a:bodyPr>
            <a:spAutoFit/>
          </a:bodyPr>
          <a:lstStyle/>
          <a:p>
            <a:pPr algn="ctr">
              <a:spcBef>
                <a:spcPct val="10000"/>
              </a:spcBef>
            </a:pPr>
            <a:r>
              <a:rPr kumimoji="1" lang="en-US" b="1" dirty="0" smtClean="0"/>
              <a:t>103.000 USD</a:t>
            </a:r>
            <a:endParaRPr kumimoji="1" lang="en-US" b="1" dirty="0"/>
          </a:p>
          <a:p>
            <a:pPr algn="ctr">
              <a:spcBef>
                <a:spcPct val="10000"/>
              </a:spcBef>
            </a:pPr>
            <a:r>
              <a:rPr kumimoji="1" lang="en-US" b="1" dirty="0"/>
              <a:t> </a:t>
            </a:r>
            <a:r>
              <a:rPr kumimoji="1" lang="fr-LU" sz="2000" b="1" dirty="0" smtClean="0"/>
              <a:t>Fonds spécifique de District (FSD)</a:t>
            </a:r>
            <a:endParaRPr kumimoji="1" lang="fr-LU" b="1" dirty="0"/>
          </a:p>
        </p:txBody>
      </p:sp>
      <p:sp>
        <p:nvSpPr>
          <p:cNvPr id="14345" name="Rectangle 19"/>
          <p:cNvSpPr>
            <a:spLocks noChangeArrowheads="1"/>
          </p:cNvSpPr>
          <p:nvPr/>
        </p:nvSpPr>
        <p:spPr bwMode="auto">
          <a:xfrm>
            <a:off x="2771800" y="2276475"/>
            <a:ext cx="1872208" cy="788988"/>
          </a:xfrm>
          <a:prstGeom prst="rect">
            <a:avLst/>
          </a:prstGeom>
          <a:solidFill>
            <a:srgbClr val="003399"/>
          </a:solidFill>
          <a:ln w="9525">
            <a:solidFill>
              <a:schemeClr val="tx1"/>
            </a:solidFill>
            <a:miter lim="800000"/>
            <a:headEnd/>
            <a:tailEnd/>
          </a:ln>
        </p:spPr>
        <p:txBody>
          <a:bodyPr wrap="none" anchor="ctr"/>
          <a:lstStyle/>
          <a:p>
            <a:pPr algn="ctr" eaLnBrk="0" hangingPunct="0"/>
            <a:r>
              <a:rPr lang="fr-BE" sz="2000" b="1" dirty="0" smtClean="0">
                <a:solidFill>
                  <a:schemeClr val="bg1"/>
                </a:solidFill>
              </a:rPr>
              <a:t>Fonds investis</a:t>
            </a:r>
            <a:endParaRPr lang="fr-BE" sz="2000" b="1" dirty="0">
              <a:solidFill>
                <a:schemeClr val="bg1"/>
              </a:solidFill>
            </a:endParaRPr>
          </a:p>
        </p:txBody>
      </p:sp>
      <p:sp>
        <p:nvSpPr>
          <p:cNvPr id="14346" name="Text Box 14"/>
          <p:cNvSpPr txBox="1">
            <a:spLocks noChangeArrowheads="1"/>
          </p:cNvSpPr>
          <p:nvPr/>
        </p:nvSpPr>
        <p:spPr bwMode="auto">
          <a:xfrm>
            <a:off x="6948488" y="2276475"/>
            <a:ext cx="1612900" cy="701675"/>
          </a:xfrm>
          <a:prstGeom prst="rect">
            <a:avLst/>
          </a:prstGeom>
          <a:solidFill>
            <a:srgbClr val="FF0000"/>
          </a:solidFill>
          <a:ln w="9525">
            <a:solidFill>
              <a:schemeClr val="tx1"/>
            </a:solidFill>
            <a:miter lim="800000"/>
            <a:headEnd/>
            <a:tailEnd/>
          </a:ln>
        </p:spPr>
        <p:txBody>
          <a:bodyPr/>
          <a:lstStyle/>
          <a:p>
            <a:pPr algn="ctr">
              <a:spcBef>
                <a:spcPct val="50000"/>
              </a:spcBef>
            </a:pPr>
            <a:r>
              <a:rPr lang="en-US" sz="2800" b="1" dirty="0" smtClean="0">
                <a:solidFill>
                  <a:schemeClr val="bg1"/>
                </a:solidFill>
              </a:rPr>
              <a:t>SHARE</a:t>
            </a:r>
            <a:endParaRPr lang="en-US" sz="2800" b="1" dirty="0">
              <a:solidFill>
                <a:schemeClr val="bg1"/>
              </a:solidFill>
            </a:endParaRPr>
          </a:p>
        </p:txBody>
      </p:sp>
      <p:sp>
        <p:nvSpPr>
          <p:cNvPr id="14347" name="Text Box 20"/>
          <p:cNvSpPr txBox="1">
            <a:spLocks noChangeArrowheads="1"/>
          </p:cNvSpPr>
          <p:nvPr/>
        </p:nvSpPr>
        <p:spPr bwMode="auto">
          <a:xfrm>
            <a:off x="6876256" y="4293096"/>
            <a:ext cx="2127572" cy="1008112"/>
          </a:xfrm>
          <a:prstGeom prst="rect">
            <a:avLst/>
          </a:prstGeom>
          <a:gradFill rotWithShape="1">
            <a:gsLst>
              <a:gs pos="0">
                <a:srgbClr val="CAAD02"/>
              </a:gs>
              <a:gs pos="50000">
                <a:srgbClr val="EADE97"/>
              </a:gs>
              <a:gs pos="100000">
                <a:srgbClr val="CAAD02"/>
              </a:gs>
            </a:gsLst>
            <a:lin ang="5400000" scaled="1"/>
          </a:gradFill>
          <a:ln w="12700">
            <a:solidFill>
              <a:schemeClr val="tx1"/>
            </a:solidFill>
            <a:miter lim="800000"/>
            <a:headEnd type="none" w="sm" len="sm"/>
            <a:tailEnd type="none" w="sm" len="sm"/>
          </a:ln>
        </p:spPr>
        <p:txBody>
          <a:bodyPr wrap="square">
            <a:spAutoFit/>
          </a:bodyPr>
          <a:lstStyle/>
          <a:p>
            <a:pPr algn="ctr">
              <a:spcBef>
                <a:spcPct val="10000"/>
              </a:spcBef>
            </a:pPr>
            <a:r>
              <a:rPr kumimoji="1" lang="en-US" b="1" dirty="0" smtClean="0"/>
              <a:t>103.000  USD</a:t>
            </a:r>
          </a:p>
          <a:p>
            <a:pPr algn="ctr">
              <a:spcBef>
                <a:spcPct val="10000"/>
              </a:spcBef>
            </a:pPr>
            <a:endParaRPr kumimoji="1" lang="en-US" b="1" dirty="0"/>
          </a:p>
          <a:p>
            <a:pPr algn="ctr">
              <a:spcBef>
                <a:spcPct val="10000"/>
              </a:spcBef>
            </a:pPr>
            <a:r>
              <a:rPr kumimoji="1" lang="fr-LU" b="1" dirty="0" err="1" smtClean="0"/>
              <a:t>Endowment</a:t>
            </a:r>
            <a:r>
              <a:rPr kumimoji="1" lang="fr-LU" b="1" dirty="0" smtClean="0"/>
              <a:t> </a:t>
            </a:r>
            <a:r>
              <a:rPr kumimoji="1" lang="fr-LU" b="1" dirty="0" err="1" smtClean="0"/>
              <a:t>fund</a:t>
            </a:r>
            <a:endParaRPr kumimoji="1" lang="fr-LU" dirty="0"/>
          </a:p>
        </p:txBody>
      </p:sp>
      <p:pic>
        <p:nvPicPr>
          <p:cNvPr id="24" name="Picture 2" descr="http://www.graphics-for-rotarians.org/graphics/other/ROTFOUN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52320" y="260648"/>
            <a:ext cx="1180801" cy="750989"/>
          </a:xfrm>
          <a:prstGeom prst="rect">
            <a:avLst/>
          </a:prstGeom>
          <a:noFill/>
        </p:spPr>
      </p:pic>
      <p:cxnSp>
        <p:nvCxnSpPr>
          <p:cNvPr id="31" name="Rechte verbindingslijn met pijl 30"/>
          <p:cNvCxnSpPr>
            <a:stCxn id="14346" idx="2"/>
            <a:endCxn id="14344" idx="0"/>
          </p:cNvCxnSpPr>
          <p:nvPr/>
        </p:nvCxnSpPr>
        <p:spPr bwMode="auto">
          <a:xfrm flipH="1">
            <a:off x="5581526" y="2978150"/>
            <a:ext cx="2173412" cy="131494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2" name="Rechte verbindingslijn met pijl 31"/>
          <p:cNvCxnSpPr>
            <a:stCxn id="14346" idx="2"/>
            <a:endCxn id="14347" idx="0"/>
          </p:cNvCxnSpPr>
          <p:nvPr/>
        </p:nvCxnSpPr>
        <p:spPr bwMode="auto">
          <a:xfrm>
            <a:off x="7754938" y="2978150"/>
            <a:ext cx="185104" cy="1314946"/>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0" name="Gelijk 29"/>
          <p:cNvSpPr/>
          <p:nvPr/>
        </p:nvSpPr>
        <p:spPr bwMode="auto">
          <a:xfrm rot="5400000">
            <a:off x="1223628" y="3032956"/>
            <a:ext cx="626368" cy="698376"/>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27" name="Tekstvak 26"/>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29"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strips(downRight)">
                                      <p:cBhvr>
                                        <p:cTn id="14" dur="2000"/>
                                        <p:tgtEl>
                                          <p:spTgt spid="143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animEffect transition="in" filter="strips(downLeft)">
                                      <p:cBhvr>
                                        <p:cTn id="19" dur="2000"/>
                                        <p:tgtEl>
                                          <p:spTgt spid="14344"/>
                                        </p:tgtEl>
                                      </p:cBhvr>
                                    </p:animEffect>
                                  </p:childTnLst>
                                </p:cTn>
                              </p:par>
                              <p:par>
                                <p:cTn id="20" presetID="18"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down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animEffect transition="in" filter="strips(downRight)">
                                      <p:cBhvr>
                                        <p:cTn id="27" dur="2000"/>
                                        <p:tgtEl>
                                          <p:spTgt spid="14347"/>
                                        </p:tgtEl>
                                      </p:cBhvr>
                                    </p:animEffect>
                                  </p:childTnLst>
                                </p:cTn>
                              </p:par>
                              <p:par>
                                <p:cTn id="28" presetID="18" presetClass="entr" presetSubtype="12"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trips(downLeft)">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4" grpId="0" animBg="1"/>
      <p:bldP spid="14347"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684213" y="0"/>
            <a:ext cx="7772400" cy="836613"/>
          </a:xfrm>
        </p:spPr>
        <p:txBody>
          <a:bodyPr>
            <a:normAutofit/>
          </a:bodyPr>
          <a:lstStyle/>
          <a:p>
            <a:pPr eaLnBrk="1" hangingPunct="1"/>
            <a:r>
              <a:rPr lang="fr-FR" dirty="0" smtClean="0">
                <a:solidFill>
                  <a:srgbClr val="FF0000"/>
                </a:solidFill>
                <a:latin typeface="Arial Black" pitchFamily="34" charset="0"/>
              </a:rPr>
              <a:t>Modèle de Financement:</a:t>
            </a:r>
          </a:p>
        </p:txBody>
      </p:sp>
      <p:sp>
        <p:nvSpPr>
          <p:cNvPr id="22" name="Tijdelijke aanduiding voor voettekst 21"/>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sp>
        <p:nvSpPr>
          <p:cNvPr id="18437" name="Line 16"/>
          <p:cNvSpPr>
            <a:spLocks noChangeShapeType="1"/>
          </p:cNvSpPr>
          <p:nvPr/>
        </p:nvSpPr>
        <p:spPr bwMode="auto">
          <a:xfrm>
            <a:off x="6299200" y="1844675"/>
            <a:ext cx="0" cy="839788"/>
          </a:xfrm>
          <a:prstGeom prst="line">
            <a:avLst/>
          </a:prstGeom>
          <a:noFill/>
          <a:ln w="38227">
            <a:solidFill>
              <a:schemeClr val="tx1"/>
            </a:solidFill>
            <a:miter lim="800000"/>
            <a:headEnd/>
            <a:tailEnd type="triangle" w="med" len="med"/>
          </a:ln>
        </p:spPr>
        <p:txBody>
          <a:bodyPr/>
          <a:lstStyle/>
          <a:p>
            <a:endParaRPr lang="nl-BE"/>
          </a:p>
        </p:txBody>
      </p:sp>
      <p:sp>
        <p:nvSpPr>
          <p:cNvPr id="18438" name="Line 15"/>
          <p:cNvSpPr>
            <a:spLocks noChangeShapeType="1"/>
          </p:cNvSpPr>
          <p:nvPr/>
        </p:nvSpPr>
        <p:spPr bwMode="auto">
          <a:xfrm>
            <a:off x="1690688" y="1797050"/>
            <a:ext cx="7937" cy="850900"/>
          </a:xfrm>
          <a:prstGeom prst="line">
            <a:avLst/>
          </a:prstGeom>
          <a:noFill/>
          <a:ln w="38227">
            <a:solidFill>
              <a:schemeClr val="tx1"/>
            </a:solidFill>
            <a:miter lim="800000"/>
            <a:headEnd/>
            <a:tailEnd type="triangle" w="med" len="med"/>
          </a:ln>
        </p:spPr>
        <p:txBody>
          <a:bodyPr/>
          <a:lstStyle/>
          <a:p>
            <a:endParaRPr lang="nl-BE"/>
          </a:p>
        </p:txBody>
      </p:sp>
      <p:sp>
        <p:nvSpPr>
          <p:cNvPr id="18439" name="Rectangle 3"/>
          <p:cNvSpPr>
            <a:spLocks noChangeArrowheads="1"/>
          </p:cNvSpPr>
          <p:nvPr/>
        </p:nvSpPr>
        <p:spPr bwMode="auto">
          <a:xfrm>
            <a:off x="1258888" y="1776880"/>
            <a:ext cx="5616575" cy="402291"/>
          </a:xfrm>
          <a:prstGeom prst="rect">
            <a:avLst/>
          </a:prstGeom>
          <a:solidFill>
            <a:srgbClr val="FFFF00"/>
          </a:solidFill>
          <a:ln w="12600">
            <a:solidFill>
              <a:srgbClr val="FFFFFF"/>
            </a:solidFill>
            <a:miter lim="800000"/>
            <a:headEnd/>
            <a:tailEnd/>
          </a:ln>
        </p:spPr>
        <p:txBody>
          <a:bodyPr lIns="90000" tIns="46800" rIns="90000" bIns="46800" anchor="ctr">
            <a:spAutoFit/>
          </a:bodyPr>
          <a:lstStyle/>
          <a:p>
            <a:pPr algn="ctr" defTabSz="449263">
              <a:spcBef>
                <a:spcPts val="1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00"/>
                </a:solidFill>
              </a:rPr>
              <a:t>			</a:t>
            </a:r>
          </a:p>
        </p:txBody>
      </p:sp>
      <p:sp>
        <p:nvSpPr>
          <p:cNvPr id="18440" name="Rectangle 4"/>
          <p:cNvSpPr>
            <a:spLocks noChangeArrowheads="1"/>
          </p:cNvSpPr>
          <p:nvPr/>
        </p:nvSpPr>
        <p:spPr bwMode="auto">
          <a:xfrm>
            <a:off x="179512" y="2276872"/>
            <a:ext cx="2737668" cy="1731640"/>
          </a:xfrm>
          <a:prstGeom prst="rect">
            <a:avLst/>
          </a:prstGeom>
          <a:solidFill>
            <a:schemeClr val="accent1">
              <a:lumMod val="60000"/>
              <a:lumOff val="40000"/>
            </a:schemeClr>
          </a:solidFill>
          <a:ln w="12600">
            <a:solidFill>
              <a:srgbClr val="FFFFFF"/>
            </a:solidFill>
            <a:miter lim="800000"/>
            <a:headEnd/>
            <a:tailEnd/>
          </a:ln>
        </p:spPr>
        <p:txBody>
          <a:bodyPr lIns="90000" tIns="46800" rIns="90000" bIns="46800" anchor="ctr"/>
          <a:lstStyle/>
          <a:p>
            <a:pPr algn="ctr" defTabSz="449263">
              <a:spcBef>
                <a:spcPts val="175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LU" sz="2800" b="1" dirty="0" smtClean="0">
                <a:solidFill>
                  <a:schemeClr val="tx1">
                    <a:lumMod val="85000"/>
                    <a:lumOff val="15000"/>
                  </a:schemeClr>
                </a:solidFill>
              </a:rPr>
              <a:t>Fonds spécifique de district (FSD)</a:t>
            </a:r>
            <a:endParaRPr lang="fr-LU" sz="2800" b="1" dirty="0">
              <a:solidFill>
                <a:schemeClr val="tx1">
                  <a:lumMod val="85000"/>
                  <a:lumOff val="15000"/>
                </a:schemeClr>
              </a:solidFill>
            </a:endParaRPr>
          </a:p>
        </p:txBody>
      </p:sp>
      <p:sp>
        <p:nvSpPr>
          <p:cNvPr id="18441" name="Rectangle 5"/>
          <p:cNvSpPr>
            <a:spLocks noChangeArrowheads="1"/>
          </p:cNvSpPr>
          <p:nvPr/>
        </p:nvSpPr>
        <p:spPr bwMode="auto">
          <a:xfrm>
            <a:off x="5291138" y="2709863"/>
            <a:ext cx="2133600" cy="1323975"/>
          </a:xfrm>
          <a:prstGeom prst="rect">
            <a:avLst/>
          </a:prstGeom>
          <a:solidFill>
            <a:srgbClr val="99CC00"/>
          </a:solidFill>
          <a:ln w="12600">
            <a:solidFill>
              <a:srgbClr val="FFFFFF"/>
            </a:solidFill>
            <a:miter lim="800000"/>
            <a:headEnd/>
            <a:tailEnd/>
          </a:ln>
        </p:spPr>
        <p:txBody>
          <a:bodyPr lIns="90000" tIns="46800" rIns="90000" bIns="46800" anchor="ctr"/>
          <a:lstStyle/>
          <a:p>
            <a:pPr algn="ctr" defTabSz="449263">
              <a:spcBef>
                <a:spcPts val="175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BE" sz="2800" b="1" dirty="0" smtClean="0">
                <a:solidFill>
                  <a:schemeClr val="accent6">
                    <a:lumMod val="50000"/>
                  </a:schemeClr>
                </a:solidFill>
              </a:rPr>
              <a:t>Fonds Mondial </a:t>
            </a:r>
            <a:endParaRPr lang="fr-BE" sz="2800" b="1" dirty="0">
              <a:solidFill>
                <a:schemeClr val="accent6">
                  <a:lumMod val="50000"/>
                </a:schemeClr>
              </a:solidFill>
            </a:endParaRPr>
          </a:p>
        </p:txBody>
      </p:sp>
      <p:sp>
        <p:nvSpPr>
          <p:cNvPr id="18442" name="Text Box 6"/>
          <p:cNvSpPr txBox="1">
            <a:spLocks noChangeArrowheads="1"/>
          </p:cNvSpPr>
          <p:nvPr/>
        </p:nvSpPr>
        <p:spPr bwMode="auto">
          <a:xfrm>
            <a:off x="3563938" y="1773238"/>
            <a:ext cx="993775" cy="379412"/>
          </a:xfrm>
          <a:prstGeom prst="rect">
            <a:avLst/>
          </a:prstGeom>
          <a:noFill/>
          <a:ln w="12600">
            <a:solidFill>
              <a:srgbClr val="000000"/>
            </a:solidFill>
            <a:miter lim="800000"/>
            <a:headEnd/>
            <a:tailEnd/>
          </a:ln>
        </p:spPr>
        <p:txBody>
          <a:bodyPr wrap="none" lIns="90000" tIns="46800" rIns="90000" bIns="46800">
            <a:spAutoFit/>
          </a:bodyPr>
          <a:lstStyle/>
          <a:p>
            <a:pPr algn="ctr" defTabSz="449263">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rPr>
              <a:t>SHARE</a:t>
            </a:r>
          </a:p>
        </p:txBody>
      </p:sp>
      <p:sp>
        <p:nvSpPr>
          <p:cNvPr id="18443" name="Rectangle 9"/>
          <p:cNvSpPr>
            <a:spLocks noChangeArrowheads="1"/>
          </p:cNvSpPr>
          <p:nvPr/>
        </p:nvSpPr>
        <p:spPr bwMode="auto">
          <a:xfrm>
            <a:off x="4787900" y="5013175"/>
            <a:ext cx="1728316" cy="793899"/>
          </a:xfrm>
          <a:prstGeom prst="rect">
            <a:avLst/>
          </a:prstGeom>
          <a:solidFill>
            <a:srgbClr val="993366"/>
          </a:solidFill>
          <a:ln w="12600">
            <a:solidFill>
              <a:srgbClr val="FFFFFF"/>
            </a:solidFill>
            <a:miter lim="800000"/>
            <a:headEnd/>
            <a:tailEnd/>
          </a:ln>
        </p:spPr>
        <p:txBody>
          <a:bodyPr lIns="90000" tIns="46800" rIns="90000" bIns="46800" anchor="ctr"/>
          <a:lstStyle/>
          <a:p>
            <a:pPr algn="ctr" defTabSz="449263">
              <a:spcBef>
                <a:spcPts val="150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BE" b="1" dirty="0" smtClean="0">
                <a:solidFill>
                  <a:schemeClr val="bg1"/>
                </a:solidFill>
              </a:rPr>
              <a:t>Subvention mondiale</a:t>
            </a:r>
            <a:endParaRPr lang="fr-BE" b="1" dirty="0">
              <a:solidFill>
                <a:schemeClr val="bg1"/>
              </a:solidFill>
            </a:endParaRPr>
          </a:p>
        </p:txBody>
      </p:sp>
      <p:sp>
        <p:nvSpPr>
          <p:cNvPr id="18444" name="Rectangle 10"/>
          <p:cNvSpPr>
            <a:spLocks noChangeArrowheads="1"/>
          </p:cNvSpPr>
          <p:nvPr/>
        </p:nvSpPr>
        <p:spPr bwMode="auto">
          <a:xfrm>
            <a:off x="611560" y="5013176"/>
            <a:ext cx="1872208" cy="698376"/>
          </a:xfrm>
          <a:prstGeom prst="rect">
            <a:avLst/>
          </a:prstGeom>
          <a:solidFill>
            <a:srgbClr val="33CCCC"/>
          </a:solidFill>
          <a:ln w="12600">
            <a:solidFill>
              <a:srgbClr val="FFFFFF"/>
            </a:solidFill>
            <a:miter lim="800000"/>
            <a:headEnd/>
            <a:tailEnd/>
          </a:ln>
        </p:spPr>
        <p:txBody>
          <a:bodyPr lIns="90000" tIns="46800" rIns="90000" bIns="46800" anchor="ctr"/>
          <a:lstStyle/>
          <a:p>
            <a:pPr algn="ctr" defTabSz="449263">
              <a:spcBef>
                <a:spcPts val="150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accent6">
                    <a:lumMod val="50000"/>
                  </a:schemeClr>
                </a:solidFill>
              </a:rPr>
              <a:t>Subvention de district</a:t>
            </a:r>
            <a:endParaRPr lang="en-GB" b="1" dirty="0">
              <a:solidFill>
                <a:schemeClr val="accent6">
                  <a:lumMod val="50000"/>
                </a:schemeClr>
              </a:solidFill>
            </a:endParaRPr>
          </a:p>
        </p:txBody>
      </p:sp>
      <p:sp>
        <p:nvSpPr>
          <p:cNvPr id="18445" name="Line 12"/>
          <p:cNvSpPr>
            <a:spLocks noChangeShapeType="1"/>
          </p:cNvSpPr>
          <p:nvPr/>
        </p:nvSpPr>
        <p:spPr bwMode="auto">
          <a:xfrm>
            <a:off x="1258889" y="4029074"/>
            <a:ext cx="744" cy="984101"/>
          </a:xfrm>
          <a:prstGeom prst="line">
            <a:avLst/>
          </a:prstGeom>
          <a:noFill/>
          <a:ln w="38227">
            <a:solidFill>
              <a:schemeClr val="tx1"/>
            </a:solidFill>
            <a:miter lim="800000"/>
            <a:headEnd/>
            <a:tailEnd type="triangle" w="med" len="med"/>
          </a:ln>
        </p:spPr>
        <p:txBody>
          <a:bodyPr/>
          <a:lstStyle/>
          <a:p>
            <a:endParaRPr lang="nl-BE"/>
          </a:p>
        </p:txBody>
      </p:sp>
      <p:cxnSp>
        <p:nvCxnSpPr>
          <p:cNvPr id="18446" name="AutoShape 13"/>
          <p:cNvCxnSpPr>
            <a:cxnSpLocks noChangeShapeType="1"/>
          </p:cNvCxnSpPr>
          <p:nvPr/>
        </p:nvCxnSpPr>
        <p:spPr bwMode="auto">
          <a:xfrm>
            <a:off x="6156176" y="4077072"/>
            <a:ext cx="12700" cy="908050"/>
          </a:xfrm>
          <a:prstGeom prst="straightConnector1">
            <a:avLst/>
          </a:prstGeom>
          <a:noFill/>
          <a:ln w="38227">
            <a:solidFill>
              <a:schemeClr val="tx1"/>
            </a:solidFill>
            <a:miter lim="800000"/>
            <a:headEnd/>
            <a:tailEnd type="triangle" w="med" len="med"/>
          </a:ln>
        </p:spPr>
      </p:cxnSp>
      <p:sp>
        <p:nvSpPr>
          <p:cNvPr id="18447" name="Rectangle 17"/>
          <p:cNvSpPr>
            <a:spLocks noChangeArrowheads="1"/>
          </p:cNvSpPr>
          <p:nvPr/>
        </p:nvSpPr>
        <p:spPr bwMode="auto">
          <a:xfrm>
            <a:off x="611188" y="4244975"/>
            <a:ext cx="1577975" cy="373063"/>
          </a:xfrm>
          <a:prstGeom prst="rect">
            <a:avLst/>
          </a:prstGeom>
          <a:solidFill>
            <a:srgbClr val="9933FF"/>
          </a:solidFill>
          <a:ln w="9360">
            <a:solidFill>
              <a:srgbClr val="FFFFFF"/>
            </a:solidFill>
            <a:miter lim="800000"/>
            <a:headEnd/>
            <a:tailEnd/>
          </a:ln>
        </p:spPr>
        <p:txBody>
          <a:bodyPr wrap="none" lIns="90000" tIns="46800" rIns="90000" bIns="46800" anchor="ctr"/>
          <a:lstStyle/>
          <a:p>
            <a:pPr algn="ctr" defTabSz="449263">
              <a:spcBef>
                <a:spcPts val="11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rPr>
              <a:t>50% (max )</a:t>
            </a:r>
          </a:p>
        </p:txBody>
      </p:sp>
      <p:sp>
        <p:nvSpPr>
          <p:cNvPr id="18448" name="Rectangle 18"/>
          <p:cNvSpPr>
            <a:spLocks noChangeArrowheads="1"/>
          </p:cNvSpPr>
          <p:nvPr/>
        </p:nvSpPr>
        <p:spPr bwMode="auto">
          <a:xfrm>
            <a:off x="3125788" y="4244975"/>
            <a:ext cx="1444625" cy="373063"/>
          </a:xfrm>
          <a:prstGeom prst="rect">
            <a:avLst/>
          </a:prstGeom>
          <a:solidFill>
            <a:srgbClr val="9933FF"/>
          </a:solidFill>
          <a:ln w="9360">
            <a:solidFill>
              <a:srgbClr val="FFFFFF"/>
            </a:solidFill>
            <a:miter lim="800000"/>
            <a:headEnd/>
            <a:tailEnd/>
          </a:ln>
        </p:spPr>
        <p:txBody>
          <a:bodyPr wrap="none" lIns="90000" tIns="46800" rIns="90000" bIns="46800" anchor="ctr"/>
          <a:lstStyle/>
          <a:p>
            <a:pPr algn="ctr" defTabSz="449263">
              <a:spcBef>
                <a:spcPts val="1125"/>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rPr>
              <a:t>50% (min)</a:t>
            </a:r>
          </a:p>
        </p:txBody>
      </p:sp>
      <p:cxnSp>
        <p:nvCxnSpPr>
          <p:cNvPr id="18449" name="AutoShape 19"/>
          <p:cNvCxnSpPr>
            <a:cxnSpLocks noChangeShapeType="1"/>
            <a:stCxn id="18440" idx="3"/>
            <a:endCxn id="18448" idx="0"/>
          </p:cNvCxnSpPr>
          <p:nvPr/>
        </p:nvCxnSpPr>
        <p:spPr bwMode="auto">
          <a:xfrm>
            <a:off x="2917180" y="3142692"/>
            <a:ext cx="930921" cy="1102283"/>
          </a:xfrm>
          <a:prstGeom prst="bentConnector2">
            <a:avLst/>
          </a:prstGeom>
          <a:noFill/>
          <a:ln w="38100">
            <a:solidFill>
              <a:schemeClr val="tx1"/>
            </a:solidFill>
            <a:miter lim="800000"/>
            <a:headEnd/>
            <a:tailEnd/>
          </a:ln>
        </p:spPr>
      </p:cxnSp>
      <p:cxnSp>
        <p:nvCxnSpPr>
          <p:cNvPr id="18450" name="AutoShape 20"/>
          <p:cNvCxnSpPr>
            <a:cxnSpLocks noChangeShapeType="1"/>
            <a:stCxn id="18448" idx="2"/>
            <a:endCxn id="18443" idx="1"/>
          </p:cNvCxnSpPr>
          <p:nvPr/>
        </p:nvCxnSpPr>
        <p:spPr bwMode="auto">
          <a:xfrm rot="16200000" flipH="1">
            <a:off x="3921957" y="4544181"/>
            <a:ext cx="792087" cy="939799"/>
          </a:xfrm>
          <a:prstGeom prst="bentConnector2">
            <a:avLst/>
          </a:prstGeom>
          <a:noFill/>
          <a:ln w="38100">
            <a:solidFill>
              <a:schemeClr val="tx1"/>
            </a:solidFill>
            <a:miter lim="800000"/>
            <a:headEnd/>
            <a:tailEnd type="triangle" w="med" len="med"/>
          </a:ln>
        </p:spPr>
      </p:cxnSp>
      <p:sp>
        <p:nvSpPr>
          <p:cNvPr id="15377" name="Rectangle 3"/>
          <p:cNvSpPr>
            <a:spLocks noChangeArrowheads="1"/>
          </p:cNvSpPr>
          <p:nvPr/>
        </p:nvSpPr>
        <p:spPr bwMode="auto">
          <a:xfrm>
            <a:off x="1115616" y="981075"/>
            <a:ext cx="5544617" cy="647700"/>
          </a:xfrm>
          <a:prstGeom prst="rect">
            <a:avLst/>
          </a:prstGeom>
          <a:gradFill rotWithShape="1">
            <a:gsLst>
              <a:gs pos="0">
                <a:srgbClr val="CAAD02"/>
              </a:gs>
              <a:gs pos="50000">
                <a:srgbClr val="EADE97"/>
              </a:gs>
              <a:gs pos="100000">
                <a:srgbClr val="CAAD02"/>
              </a:gs>
            </a:gsLst>
            <a:lin ang="2700000" scaled="1"/>
          </a:gradFill>
          <a:ln w="9525">
            <a:solidFill>
              <a:schemeClr val="tx1"/>
            </a:solidFill>
            <a:miter lim="800000"/>
            <a:headEnd/>
            <a:tailEnd/>
          </a:ln>
        </p:spPr>
        <p:txBody>
          <a:bodyPr wrap="none" anchor="ctr"/>
          <a:lstStyle/>
          <a:p>
            <a:pPr algn="ctr" eaLnBrk="0" hangingPunct="0"/>
            <a:r>
              <a:rPr lang="fr-FR" sz="2800" b="1" dirty="0" smtClean="0"/>
              <a:t>Dons des clubs/ des rotariens</a:t>
            </a:r>
            <a:endParaRPr lang="fr-FR" sz="2800" b="1" dirty="0"/>
          </a:p>
        </p:txBody>
      </p:sp>
      <p:pic>
        <p:nvPicPr>
          <p:cNvPr id="19"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92280" y="620688"/>
            <a:ext cx="1790700" cy="1138885"/>
          </a:xfrm>
          <a:prstGeom prst="rect">
            <a:avLst/>
          </a:prstGeom>
          <a:noFill/>
        </p:spPr>
      </p:pic>
      <p:sp>
        <p:nvSpPr>
          <p:cNvPr id="26" name="Tekstvak 25"/>
          <p:cNvSpPr txBox="1"/>
          <p:nvPr/>
        </p:nvSpPr>
        <p:spPr>
          <a:xfrm>
            <a:off x="5364088" y="1835532"/>
            <a:ext cx="1152128" cy="369332"/>
          </a:xfrm>
          <a:prstGeom prst="rect">
            <a:avLst/>
          </a:prstGeom>
          <a:noFill/>
        </p:spPr>
        <p:txBody>
          <a:bodyPr wrap="square" rtlCol="0">
            <a:spAutoFit/>
          </a:bodyPr>
          <a:lstStyle/>
          <a:p>
            <a:r>
              <a:rPr lang="fr-FR" dirty="0" smtClean="0"/>
              <a:t>50 %</a:t>
            </a:r>
            <a:endParaRPr lang="fr-FR" dirty="0"/>
          </a:p>
        </p:txBody>
      </p:sp>
      <p:sp>
        <p:nvSpPr>
          <p:cNvPr id="27" name="Tekstvak 26"/>
          <p:cNvSpPr txBox="1"/>
          <p:nvPr/>
        </p:nvSpPr>
        <p:spPr>
          <a:xfrm>
            <a:off x="1700064" y="1772816"/>
            <a:ext cx="1152128" cy="369332"/>
          </a:xfrm>
          <a:prstGeom prst="rect">
            <a:avLst/>
          </a:prstGeom>
          <a:noFill/>
        </p:spPr>
        <p:txBody>
          <a:bodyPr wrap="square" rtlCol="0">
            <a:spAutoFit/>
          </a:bodyPr>
          <a:lstStyle/>
          <a:p>
            <a:r>
              <a:rPr lang="fr-FR" dirty="0" smtClean="0"/>
              <a:t>50 %</a:t>
            </a:r>
            <a:endParaRPr lang="fr-FR" dirty="0"/>
          </a:p>
        </p:txBody>
      </p:sp>
      <p:pic>
        <p:nvPicPr>
          <p:cNvPr id="23"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8439" grpId="0" animBg="1"/>
      <p:bldP spid="18440" grpId="0" animBg="1"/>
      <p:bldP spid="18441" grpId="0" animBg="1"/>
      <p:bldP spid="18442" grpId="0" animBg="1"/>
      <p:bldP spid="18443" grpId="0" animBg="1"/>
      <p:bldP spid="18444" grpId="0" animBg="1"/>
      <p:bldP spid="18445" grpId="0" animBg="1"/>
      <p:bldP spid="18447" grpId="0" animBg="1"/>
      <p:bldP spid="184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1560" y="692696"/>
            <a:ext cx="5544616" cy="830997"/>
          </a:xfrm>
          <a:prstGeom prst="rect">
            <a:avLst/>
          </a:prstGeom>
          <a:solidFill>
            <a:srgbClr val="FFFF00"/>
          </a:solidFill>
          <a:ln>
            <a:solidFill>
              <a:schemeClr val="accent4">
                <a:lumMod val="95000"/>
                <a:lumOff val="5000"/>
              </a:schemeClr>
            </a:solidFill>
          </a:ln>
        </p:spPr>
        <p:txBody>
          <a:bodyPr wrap="square" rtlCol="0">
            <a:spAutoFit/>
          </a:bodyPr>
          <a:lstStyle/>
          <a:p>
            <a:pPr algn="ctr"/>
            <a:r>
              <a:rPr lang="fr-BE" sz="2400" b="1" dirty="0" smtClean="0">
                <a:solidFill>
                  <a:srgbClr val="002060"/>
                </a:solidFill>
              </a:rPr>
              <a:t>Fonds Spécifique de District</a:t>
            </a:r>
          </a:p>
          <a:p>
            <a:pPr algn="ctr"/>
            <a:r>
              <a:rPr lang="fr-BE" sz="2400" b="1" dirty="0" smtClean="0">
                <a:solidFill>
                  <a:srgbClr val="002060"/>
                </a:solidFill>
              </a:rPr>
              <a:t>1620</a:t>
            </a:r>
            <a:endParaRPr lang="en-GB" dirty="0" smtClean="0">
              <a:solidFill>
                <a:srgbClr val="002060"/>
              </a:solidFill>
            </a:endParaRPr>
          </a:p>
        </p:txBody>
      </p:sp>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53200" y="304800"/>
            <a:ext cx="1790700" cy="1138885"/>
          </a:xfrm>
          <a:prstGeom prst="rect">
            <a:avLst/>
          </a:prstGeom>
          <a:noFill/>
        </p:spPr>
      </p:pic>
      <p:sp>
        <p:nvSpPr>
          <p:cNvPr id="4" name="Tekstvak 3"/>
          <p:cNvSpPr txBox="1"/>
          <p:nvPr/>
        </p:nvSpPr>
        <p:spPr>
          <a:xfrm>
            <a:off x="539552" y="1916832"/>
            <a:ext cx="5616624" cy="738664"/>
          </a:xfrm>
          <a:prstGeom prst="rect">
            <a:avLst/>
          </a:prstGeom>
          <a:solidFill>
            <a:srgbClr val="FFFF00"/>
          </a:solidFill>
          <a:ln>
            <a:solidFill>
              <a:schemeClr val="accent2">
                <a:lumMod val="75000"/>
              </a:schemeClr>
            </a:solidFill>
          </a:ln>
        </p:spPr>
        <p:txBody>
          <a:bodyPr wrap="square" rtlCol="0">
            <a:spAutoFit/>
          </a:bodyPr>
          <a:lstStyle/>
          <a:p>
            <a:pPr algn="ctr"/>
            <a:r>
              <a:rPr lang="fr-FR" dirty="0" smtClean="0">
                <a:solidFill>
                  <a:srgbClr val="002060"/>
                </a:solidFill>
              </a:rPr>
              <a:t>2015-2016 – à  la disposition du FSD:</a:t>
            </a:r>
          </a:p>
          <a:p>
            <a:pPr algn="ctr"/>
            <a:r>
              <a:rPr lang="fr-FR" dirty="0" smtClean="0">
                <a:solidFill>
                  <a:srgbClr val="002060"/>
                </a:solidFill>
              </a:rPr>
              <a:t> </a:t>
            </a:r>
            <a:r>
              <a:rPr lang="fr-FR" sz="2400" b="1" dirty="0" smtClean="0">
                <a:solidFill>
                  <a:srgbClr val="002060"/>
                </a:solidFill>
              </a:rPr>
              <a:t>103.000,00 US $</a:t>
            </a:r>
            <a:endParaRPr lang="fr-FR" dirty="0">
              <a:solidFill>
                <a:srgbClr val="002060"/>
              </a:solidFill>
            </a:endParaRPr>
          </a:p>
        </p:txBody>
      </p:sp>
      <p:sp>
        <p:nvSpPr>
          <p:cNvPr id="5" name="Tekstvak 4"/>
          <p:cNvSpPr txBox="1"/>
          <p:nvPr/>
        </p:nvSpPr>
        <p:spPr>
          <a:xfrm>
            <a:off x="1259632" y="3717032"/>
            <a:ext cx="2895600" cy="2277547"/>
          </a:xfrm>
          <a:prstGeom prst="rect">
            <a:avLst/>
          </a:prstGeom>
          <a:solidFill>
            <a:schemeClr val="accent1">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400" b="1" dirty="0" err="1" smtClean="0">
                <a:solidFill>
                  <a:srgbClr val="002060"/>
                </a:solidFill>
              </a:rPr>
              <a:t>Subv</a:t>
            </a:r>
            <a:r>
              <a:rPr lang="fr-FR" sz="2400" b="1" dirty="0" smtClean="0">
                <a:solidFill>
                  <a:srgbClr val="002060"/>
                </a:solidFill>
              </a:rPr>
              <a:t>. de District</a:t>
            </a:r>
          </a:p>
          <a:p>
            <a:r>
              <a:rPr lang="fr-FR" sz="2800" b="1" dirty="0" smtClean="0">
                <a:solidFill>
                  <a:srgbClr val="002060"/>
                </a:solidFill>
              </a:rPr>
              <a:t>    </a:t>
            </a:r>
            <a:endParaRPr lang="fr-FR" sz="2400" b="1" dirty="0">
              <a:solidFill>
                <a:srgbClr val="002060"/>
              </a:solidFill>
            </a:endParaRPr>
          </a:p>
          <a:p>
            <a:pPr algn="ctr"/>
            <a:r>
              <a:rPr lang="fr-FR" sz="2400" b="1" u="sng" dirty="0" smtClean="0">
                <a:solidFill>
                  <a:srgbClr val="002060"/>
                </a:solidFill>
              </a:rPr>
              <a:t>56.000,00 US $</a:t>
            </a:r>
          </a:p>
          <a:p>
            <a:pPr algn="ctr"/>
            <a:endParaRPr lang="fr-FR" sz="2400" b="1" dirty="0">
              <a:solidFill>
                <a:srgbClr val="002060"/>
              </a:solidFill>
            </a:endParaRPr>
          </a:p>
          <a:p>
            <a:pPr algn="ctr"/>
            <a:r>
              <a:rPr lang="fr-FR" sz="2400" b="1" dirty="0" smtClean="0">
                <a:solidFill>
                  <a:srgbClr val="002060"/>
                </a:solidFill>
              </a:rPr>
              <a:t>= 50 % FSD </a:t>
            </a:r>
          </a:p>
          <a:p>
            <a:endParaRPr lang="fr-FR" dirty="0"/>
          </a:p>
        </p:txBody>
      </p:sp>
      <p:sp>
        <p:nvSpPr>
          <p:cNvPr id="6" name="Tekstvak 5"/>
          <p:cNvSpPr txBox="1"/>
          <p:nvPr/>
        </p:nvSpPr>
        <p:spPr>
          <a:xfrm>
            <a:off x="5220072" y="3573016"/>
            <a:ext cx="3272408" cy="2369880"/>
          </a:xfrm>
          <a:prstGeom prst="rect">
            <a:avLst/>
          </a:prstGeom>
          <a:solidFill>
            <a:schemeClr val="accent1">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400" b="1" dirty="0" err="1" smtClean="0">
                <a:solidFill>
                  <a:schemeClr val="bg1"/>
                </a:solidFill>
              </a:rPr>
              <a:t>Subv</a:t>
            </a:r>
            <a:r>
              <a:rPr lang="fr-FR" sz="2400" b="1" dirty="0" smtClean="0">
                <a:solidFill>
                  <a:schemeClr val="bg1"/>
                </a:solidFill>
              </a:rPr>
              <a:t>. mondiales</a:t>
            </a:r>
          </a:p>
          <a:p>
            <a:endParaRPr lang="fr-FR" dirty="0">
              <a:solidFill>
                <a:schemeClr val="bg1"/>
              </a:solidFill>
            </a:endParaRPr>
          </a:p>
          <a:p>
            <a:pPr algn="ctr"/>
            <a:r>
              <a:rPr lang="fr-FR" b="1" dirty="0" smtClean="0">
                <a:solidFill>
                  <a:schemeClr val="bg1"/>
                </a:solidFill>
              </a:rPr>
              <a:t>56.000,00 US $</a:t>
            </a:r>
          </a:p>
          <a:p>
            <a:pPr algn="ctr"/>
            <a:endParaRPr lang="fr-FR" b="1" dirty="0">
              <a:solidFill>
                <a:schemeClr val="bg1"/>
              </a:solidFill>
            </a:endParaRPr>
          </a:p>
          <a:p>
            <a:pPr algn="ctr"/>
            <a:r>
              <a:rPr lang="fr-FR" b="1" dirty="0" smtClean="0">
                <a:solidFill>
                  <a:schemeClr val="bg1"/>
                </a:solidFill>
              </a:rPr>
              <a:t>= 50 % FSD </a:t>
            </a:r>
          </a:p>
          <a:p>
            <a:r>
              <a:rPr lang="fr-FR" b="1" dirty="0" smtClean="0">
                <a:solidFill>
                  <a:schemeClr val="bg1"/>
                </a:solidFill>
              </a:rPr>
              <a:t>+ transferts de l’</a:t>
            </a:r>
            <a:r>
              <a:rPr lang="fr-FR" b="1" dirty="0" err="1" smtClean="0">
                <a:solidFill>
                  <a:schemeClr val="bg1"/>
                </a:solidFill>
              </a:rPr>
              <a:t>exercercice</a:t>
            </a:r>
            <a:r>
              <a:rPr lang="fr-FR" b="1" dirty="0" smtClean="0">
                <a:solidFill>
                  <a:schemeClr val="bg1"/>
                </a:solidFill>
              </a:rPr>
              <a:t>  précédente</a:t>
            </a:r>
            <a:endParaRPr lang="fr-FR" dirty="0" smtClean="0">
              <a:solidFill>
                <a:schemeClr val="bg1"/>
              </a:solidFill>
            </a:endParaRPr>
          </a:p>
          <a:p>
            <a:endParaRPr lang="fr-FR" sz="1600" dirty="0" smtClean="0">
              <a:solidFill>
                <a:srgbClr val="002060"/>
              </a:solidFill>
            </a:endParaRPr>
          </a:p>
        </p:txBody>
      </p:sp>
      <p:cxnSp>
        <p:nvCxnSpPr>
          <p:cNvPr id="11" name="Rechte verbindingslijn met pijl 10"/>
          <p:cNvCxnSpPr>
            <a:stCxn id="4" idx="2"/>
            <a:endCxn id="5" idx="0"/>
          </p:cNvCxnSpPr>
          <p:nvPr/>
        </p:nvCxnSpPr>
        <p:spPr>
          <a:xfrm flipH="1">
            <a:off x="2707432" y="2655496"/>
            <a:ext cx="640432" cy="1061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2699792" y="2708920"/>
            <a:ext cx="640432" cy="10615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Rechte verbindingslijn met pijl 14"/>
          <p:cNvCxnSpPr>
            <a:stCxn id="4" idx="2"/>
            <a:endCxn id="6" idx="0"/>
          </p:cNvCxnSpPr>
          <p:nvPr/>
        </p:nvCxnSpPr>
        <p:spPr>
          <a:xfrm>
            <a:off x="3347864" y="2655496"/>
            <a:ext cx="3508412" cy="9175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6" name="Picture 3" descr="PPP_CGENE_CLP_Bulb_Side_Glowing"/>
          <p:cNvPicPr>
            <a:picLocks noChangeAspect="1" noChangeArrowheads="1"/>
          </p:cNvPicPr>
          <p:nvPr/>
        </p:nvPicPr>
        <p:blipFill>
          <a:blip r:embed="rId3" cstate="print"/>
          <a:srcRect/>
          <a:stretch>
            <a:fillRect/>
          </a:stretch>
        </p:blipFill>
        <p:spPr bwMode="auto">
          <a:xfrm rot="2595766">
            <a:off x="-196089" y="2715283"/>
            <a:ext cx="1642942" cy="1446664"/>
          </a:xfrm>
          <a:prstGeom prst="rect">
            <a:avLst/>
          </a:prstGeom>
          <a:noFill/>
          <a:ln w="9525">
            <a:noFill/>
            <a:miter lim="800000"/>
            <a:headEnd/>
            <a:tailEnd/>
          </a:ln>
        </p:spPr>
      </p:pic>
      <p:cxnSp>
        <p:nvCxnSpPr>
          <p:cNvPr id="22" name="Rechte verbindingslijn met pijl 21"/>
          <p:cNvCxnSpPr/>
          <p:nvPr/>
        </p:nvCxnSpPr>
        <p:spPr bwMode="auto">
          <a:xfrm>
            <a:off x="3131840" y="1556792"/>
            <a:ext cx="0" cy="36004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4" name="Tijdelijke aanduiding voor voettekst 13"/>
          <p:cNvSpPr>
            <a:spLocks noGrp="1"/>
          </p:cNvSpPr>
          <p:nvPr>
            <p:ph type="ftr" sz="quarter" idx="11"/>
          </p:nvPr>
        </p:nvSpPr>
        <p:spPr/>
        <p:txBody>
          <a:bodyPr/>
          <a:lstStyle/>
          <a:p>
            <a:r>
              <a:rPr lang="fr-FR" dirty="0" smtClean="0"/>
              <a:t>Réunion de certification 2015-2016 - D.1620 – </a:t>
            </a:r>
          </a:p>
          <a:p>
            <a:r>
              <a:rPr lang="fr-FR" dirty="0" smtClean="0"/>
              <a:t>Johan De Leeuw DRFC</a:t>
            </a:r>
            <a:endParaRPr lang="nl-BE" dirty="0"/>
          </a:p>
        </p:txBody>
      </p:sp>
      <p:pic>
        <p:nvPicPr>
          <p:cNvPr id="17"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40352"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FR" dirty="0"/>
          </a:p>
        </p:txBody>
      </p:sp>
      <p:pic>
        <p:nvPicPr>
          <p:cNvPr id="5" name="Content Placeholder 3"/>
          <p:cNvPicPr>
            <a:picLocks noGrp="1" noChangeAspect="1"/>
          </p:cNvPicPr>
          <p:nvPr>
            <p:ph sz="half" idx="1"/>
          </p:nvPr>
        </p:nvPicPr>
        <p:blipFill>
          <a:blip r:embed="rId2" cstate="print">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1524000" y="1371600"/>
            <a:ext cx="6400800" cy="4800600"/>
          </a:xfrm>
          <a:ln>
            <a:solidFill>
              <a:schemeClr val="accent2">
                <a:lumMod val="75000"/>
              </a:schemeClr>
            </a:solidFill>
          </a:ln>
        </p:spPr>
      </p:pic>
      <p:sp>
        <p:nvSpPr>
          <p:cNvPr id="10" name="Tijdelijke aanduiding voor voettekst 9"/>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fr-FR" dirty="0"/>
          </a:p>
        </p:txBody>
      </p:sp>
      <p:pic>
        <p:nvPicPr>
          <p:cNvPr id="8" name="Picture 2" descr="http://www.graphics-for-rotarians.org/graphics/other/ROTFOUN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228600"/>
            <a:ext cx="1790700" cy="1138885"/>
          </a:xfrm>
          <a:prstGeom prst="rect">
            <a:avLst/>
          </a:prstGeom>
          <a:noFill/>
        </p:spPr>
      </p:pic>
      <p:sp>
        <p:nvSpPr>
          <p:cNvPr id="11" name="Tekstvak 10"/>
          <p:cNvSpPr txBox="1"/>
          <p:nvPr/>
        </p:nvSpPr>
        <p:spPr>
          <a:xfrm>
            <a:off x="3419872" y="3573016"/>
            <a:ext cx="2376264" cy="369332"/>
          </a:xfrm>
          <a:prstGeom prst="rect">
            <a:avLst/>
          </a:prstGeom>
          <a:solidFill>
            <a:schemeClr val="bg1"/>
          </a:solidFill>
        </p:spPr>
        <p:txBody>
          <a:bodyPr wrap="square" rtlCol="0">
            <a:spAutoFit/>
          </a:bodyPr>
          <a:lstStyle/>
          <a:p>
            <a:endParaRPr lang="nl-BE" dirty="0"/>
          </a:p>
        </p:txBody>
      </p:sp>
      <p:pic>
        <p:nvPicPr>
          <p:cNvPr id="7"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7904" y="3573016"/>
            <a:ext cx="1944216" cy="110419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59632" y="1412776"/>
            <a:ext cx="6840760" cy="4216539"/>
          </a:xfrm>
          <a:prstGeom prst="rect">
            <a:avLst/>
          </a:prstGeom>
          <a:noFill/>
          <a:ln w="38100">
            <a:solidFill>
              <a:schemeClr val="tx1"/>
            </a:solidFill>
          </a:ln>
        </p:spPr>
        <p:txBody>
          <a:bodyPr wrap="square" rtlCol="0">
            <a:spAutoFit/>
          </a:bodyPr>
          <a:lstStyle/>
          <a:p>
            <a:r>
              <a:rPr lang="fr-FR" sz="3600" b="1" u="sng" dirty="0" smtClean="0">
                <a:solidFill>
                  <a:schemeClr val="accent2">
                    <a:lumMod val="75000"/>
                  </a:schemeClr>
                </a:solidFill>
              </a:rPr>
              <a:t>1. CLUB DISTRICT GRANT </a:t>
            </a:r>
            <a:r>
              <a:rPr lang="fr-FR" sz="1600" b="1" u="sng" dirty="0" smtClean="0">
                <a:solidFill>
                  <a:schemeClr val="accent2">
                    <a:lumMod val="75000"/>
                  </a:schemeClr>
                </a:solidFill>
              </a:rPr>
              <a:t>(subvention de district)</a:t>
            </a:r>
            <a:endParaRPr lang="fr-FR" sz="3600" b="1" u="sng" dirty="0" smtClean="0">
              <a:solidFill>
                <a:schemeClr val="accent2">
                  <a:lumMod val="75000"/>
                </a:schemeClr>
              </a:solidFill>
            </a:endParaRPr>
          </a:p>
          <a:p>
            <a:endParaRPr lang="fr-FR" dirty="0">
              <a:solidFill>
                <a:schemeClr val="accent2">
                  <a:lumMod val="75000"/>
                </a:schemeClr>
              </a:solidFill>
            </a:endParaRPr>
          </a:p>
          <a:p>
            <a:pPr>
              <a:buFontTx/>
              <a:buChar char="-"/>
            </a:pPr>
            <a:r>
              <a:rPr lang="fr-FR" dirty="0" smtClean="0">
                <a:solidFill>
                  <a:schemeClr val="accent2">
                    <a:lumMod val="75000"/>
                  </a:schemeClr>
                </a:solidFill>
              </a:rPr>
              <a:t> </a:t>
            </a:r>
            <a:r>
              <a:rPr lang="fr-FR" b="1" dirty="0" smtClean="0">
                <a:solidFill>
                  <a:schemeClr val="accent2">
                    <a:lumMod val="75000"/>
                  </a:schemeClr>
                </a:solidFill>
              </a:rPr>
              <a:t>Projets locaux</a:t>
            </a:r>
          </a:p>
          <a:p>
            <a:pPr>
              <a:buFontTx/>
              <a:buChar char="-"/>
            </a:pPr>
            <a:endParaRPr lang="fr-FR" b="1" dirty="0">
              <a:solidFill>
                <a:schemeClr val="accent2">
                  <a:lumMod val="75000"/>
                </a:schemeClr>
              </a:solidFill>
            </a:endParaRPr>
          </a:p>
          <a:p>
            <a:pPr>
              <a:buFontTx/>
              <a:buChar char="-"/>
            </a:pPr>
            <a:r>
              <a:rPr lang="fr-FR" b="1" dirty="0" smtClean="0">
                <a:solidFill>
                  <a:schemeClr val="accent2">
                    <a:lumMod val="75000"/>
                  </a:schemeClr>
                </a:solidFill>
              </a:rPr>
              <a:t> Projets Internationaux</a:t>
            </a:r>
          </a:p>
          <a:p>
            <a:pPr>
              <a:buFontTx/>
              <a:buChar char="-"/>
            </a:pPr>
            <a:endParaRPr lang="fr-FR" b="1" dirty="0">
              <a:solidFill>
                <a:schemeClr val="accent2">
                  <a:lumMod val="75000"/>
                </a:schemeClr>
              </a:solidFill>
            </a:endParaRPr>
          </a:p>
          <a:p>
            <a:pPr>
              <a:buFontTx/>
              <a:buChar char="-"/>
            </a:pPr>
            <a:r>
              <a:rPr lang="fr-FR" b="1" dirty="0" smtClean="0">
                <a:solidFill>
                  <a:schemeClr val="accent2">
                    <a:lumMod val="75000"/>
                  </a:schemeClr>
                </a:solidFill>
              </a:rPr>
              <a:t> Seul ou en collaboration avec d’autres clubs</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Équipes de formation professionnelle</a:t>
            </a:r>
          </a:p>
          <a:p>
            <a:pPr>
              <a:buFontTx/>
              <a:buChar char="-"/>
            </a:pPr>
            <a:endParaRPr lang="fr-FR" b="1" dirty="0">
              <a:solidFill>
                <a:schemeClr val="accent2">
                  <a:lumMod val="75000"/>
                </a:schemeClr>
              </a:solidFill>
            </a:endParaRPr>
          </a:p>
          <a:p>
            <a:pPr>
              <a:buFontTx/>
              <a:buChar char="-"/>
            </a:pPr>
            <a:r>
              <a:rPr lang="fr-FR" b="1" dirty="0" smtClean="0">
                <a:solidFill>
                  <a:schemeClr val="accent2">
                    <a:lumMod val="75000"/>
                  </a:schemeClr>
                </a:solidFill>
              </a:rPr>
              <a:t> Bourses d’études  de club ( n’importe quel niveau/ local ou international)</a:t>
            </a:r>
            <a:endParaRPr lang="fr-FR" dirty="0" smtClean="0">
              <a:solidFill>
                <a:schemeClr val="accent2">
                  <a:lumMod val="75000"/>
                </a:schemeClr>
              </a:solidFill>
            </a:endParaRPr>
          </a:p>
          <a:p>
            <a:pPr>
              <a:buFontTx/>
              <a:buChar char="-"/>
            </a:pPr>
            <a:endParaRPr lang="fr-FR" dirty="0" smtClean="0">
              <a:solidFill>
                <a:schemeClr val="accent2">
                  <a:lumMod val="75000"/>
                </a:schemeClr>
              </a:solidFill>
            </a:endParaRPr>
          </a:p>
          <a:p>
            <a:pPr>
              <a:buFontTx/>
              <a:buChar char="-"/>
            </a:pPr>
            <a:r>
              <a:rPr lang="fr-FR" b="1" dirty="0" smtClean="0">
                <a:solidFill>
                  <a:schemeClr val="accent2">
                    <a:lumMod val="75000"/>
                  </a:schemeClr>
                </a:solidFill>
              </a:rPr>
              <a:t>Le projet s’inscrit dans la mission du R.F.: « </a:t>
            </a:r>
            <a:r>
              <a:rPr lang="en-US" b="1" dirty="0" smtClean="0">
                <a:solidFill>
                  <a:schemeClr val="accent2">
                    <a:lumMod val="75000"/>
                  </a:schemeClr>
                </a:solidFill>
              </a:rPr>
              <a:t>Doing Good in the World</a:t>
            </a:r>
            <a:r>
              <a:rPr lang="fr-FR" b="1" dirty="0" smtClean="0">
                <a:solidFill>
                  <a:schemeClr val="accent2">
                    <a:lumMod val="75000"/>
                  </a:schemeClr>
                </a:solidFill>
              </a:rPr>
              <a:t> </a:t>
            </a:r>
            <a:r>
              <a:rPr lang="fr-FR" b="1" dirty="0" smtClean="0"/>
              <a:t>»</a:t>
            </a:r>
            <a:endParaRPr lang="fr-FR" dirty="0"/>
          </a:p>
        </p:txBody>
      </p:sp>
      <p:pic>
        <p:nvPicPr>
          <p:cNvPr id="5"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88640"/>
            <a:ext cx="1790700" cy="1138885"/>
          </a:xfrm>
          <a:prstGeom prst="rect">
            <a:avLst/>
          </a:prstGeom>
          <a:noFill/>
        </p:spPr>
      </p:pic>
      <p:sp>
        <p:nvSpPr>
          <p:cNvPr id="6" name="Tekstvak 5"/>
          <p:cNvSpPr txBox="1"/>
          <p:nvPr/>
        </p:nvSpPr>
        <p:spPr>
          <a:xfrm>
            <a:off x="467544" y="6165304"/>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8" name="Tijdelijke aanduiding voor voettekst 7"/>
          <p:cNvSpPr>
            <a:spLocks noGrp="1"/>
          </p:cNvSpPr>
          <p:nvPr>
            <p:ph type="ftr" sz="quarter" idx="11"/>
          </p:nvPr>
        </p:nvSpPr>
        <p:spPr/>
        <p:txBody>
          <a:bodyPr/>
          <a:lstStyle/>
          <a:p>
            <a:r>
              <a:rPr lang="fr-FR" dirty="0" smtClean="0"/>
              <a:t>Réunion de certification 2015-2016 - D.1620 – </a:t>
            </a:r>
          </a:p>
          <a:p>
            <a:r>
              <a:rPr lang="fr-FR" dirty="0" smtClean="0"/>
              <a:t>Johan De Leeuw DRFC</a:t>
            </a:r>
            <a:endParaRPr lang="nl-BE" dirty="0"/>
          </a:p>
        </p:txBody>
      </p:sp>
      <p:pic>
        <p:nvPicPr>
          <p:cNvPr id="9"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40352"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547664" y="1052736"/>
            <a:ext cx="5760640"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BE" sz="2800" b="1" dirty="0" smtClean="0">
                <a:solidFill>
                  <a:schemeClr val="bg1"/>
                </a:solidFill>
              </a:rPr>
              <a:t>THE ROTARY FOUNDATION</a:t>
            </a:r>
            <a:endParaRPr lang="nl-BE" sz="2800" b="1" dirty="0">
              <a:solidFill>
                <a:schemeClr val="bg1"/>
              </a:solidFill>
            </a:endParaRPr>
          </a:p>
        </p:txBody>
      </p:sp>
      <p:sp>
        <p:nvSpPr>
          <p:cNvPr id="5" name="Tekstvak 4"/>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78850"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3648" y="1628800"/>
            <a:ext cx="6314984" cy="4024606"/>
          </a:xfrm>
          <a:prstGeom prst="rect">
            <a:avLst/>
          </a:prstGeom>
          <a:noFill/>
        </p:spPr>
      </p:pic>
      <p:sp>
        <p:nvSpPr>
          <p:cNvPr id="6" name="Tijdelijke aanduiding voor voettekst 5"/>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7"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5616" y="1556792"/>
            <a:ext cx="5975176" cy="393954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b="1" dirty="0" smtClean="0"/>
              <a:t>Modalités : Subvention de </a:t>
            </a:r>
            <a:r>
              <a:rPr lang="fr-FR" sz="3200" b="1" dirty="0" smtClean="0"/>
              <a:t>DISTRICT</a:t>
            </a:r>
            <a:r>
              <a:rPr lang="fr-FR" sz="2000" b="1" dirty="0" smtClean="0"/>
              <a:t> 	</a:t>
            </a:r>
            <a:endParaRPr lang="fr-FR" sz="2000" b="1" u="sng" dirty="0" smtClean="0"/>
          </a:p>
          <a:p>
            <a:r>
              <a:rPr lang="fr-FR" dirty="0" smtClean="0"/>
              <a:t>	</a:t>
            </a:r>
            <a:r>
              <a:rPr lang="fr-FR" sz="2000" b="1" u="sng" dirty="0" smtClean="0"/>
              <a:t>= DISTRICT GRANT</a:t>
            </a:r>
            <a:endParaRPr lang="fr-FR" b="1" u="sng" dirty="0" smtClean="0"/>
          </a:p>
          <a:p>
            <a:endParaRPr lang="fr-FR" dirty="0" smtClean="0"/>
          </a:p>
          <a:p>
            <a:r>
              <a:rPr lang="fr-FR" dirty="0" smtClean="0"/>
              <a:t>Le district établira chaque année :</a:t>
            </a:r>
          </a:p>
          <a:p>
            <a:pPr>
              <a:buFontTx/>
              <a:buChar char="-"/>
            </a:pPr>
            <a:r>
              <a:rPr lang="fr-FR" dirty="0" smtClean="0"/>
              <a:t> une liste des projets des clubs</a:t>
            </a:r>
          </a:p>
          <a:p>
            <a:pPr>
              <a:buFontTx/>
              <a:buChar char="-"/>
            </a:pPr>
            <a:endParaRPr lang="fr-FR" dirty="0" smtClean="0"/>
          </a:p>
          <a:p>
            <a:pPr>
              <a:buFontTx/>
              <a:buChar char="-"/>
            </a:pPr>
            <a:r>
              <a:rPr lang="fr-FR" dirty="0" smtClean="0"/>
              <a:t> au plus tard pour le 15 mai de l’année du projet</a:t>
            </a:r>
          </a:p>
          <a:p>
            <a:pPr>
              <a:buFontTx/>
              <a:buChar char="-"/>
            </a:pPr>
            <a:endParaRPr lang="fr-FR" dirty="0" smtClean="0"/>
          </a:p>
          <a:p>
            <a:pPr>
              <a:buFontTx/>
              <a:buChar char="-"/>
            </a:pPr>
            <a:r>
              <a:rPr lang="fr-FR" dirty="0" smtClean="0"/>
              <a:t> à mentionner :</a:t>
            </a:r>
          </a:p>
          <a:p>
            <a:r>
              <a:rPr lang="fr-FR" dirty="0" smtClean="0"/>
              <a:t>	- nom du club</a:t>
            </a:r>
          </a:p>
          <a:p>
            <a:r>
              <a:rPr lang="fr-FR" dirty="0" smtClean="0"/>
              <a:t>	- description du projet</a:t>
            </a:r>
          </a:p>
          <a:p>
            <a:r>
              <a:rPr lang="fr-FR" dirty="0" smtClean="0"/>
              <a:t>	- type d’ activité </a:t>
            </a:r>
          </a:p>
          <a:p>
            <a:r>
              <a:rPr lang="fr-FR" dirty="0" smtClean="0"/>
              <a:t>	- montant (US $)</a:t>
            </a:r>
            <a:endParaRPr lang="fr-FR" dirty="0"/>
          </a:p>
        </p:txBody>
      </p:sp>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332656"/>
            <a:ext cx="1790700" cy="1138885"/>
          </a:xfrm>
          <a:prstGeom prst="rect">
            <a:avLst/>
          </a:prstGeom>
          <a:noFill/>
        </p:spPr>
      </p:pic>
      <p:sp>
        <p:nvSpPr>
          <p:cNvPr id="6" name="Tekstvak 5"/>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7" name="Tijdelijke aanduiding voor voettekst 6"/>
          <p:cNvSpPr>
            <a:spLocks noGrp="1"/>
          </p:cNvSpPr>
          <p:nvPr>
            <p:ph type="ftr" sz="quarter" idx="11"/>
          </p:nvPr>
        </p:nvSpPr>
        <p:spPr/>
        <p:txBody>
          <a:bodyPr/>
          <a:lstStyle/>
          <a:p>
            <a:r>
              <a:rPr lang="fr-FR" dirty="0" smtClean="0"/>
              <a:t>Réunion de certification 2015-2016 - D.1620 – </a:t>
            </a:r>
          </a:p>
          <a:p>
            <a:r>
              <a:rPr lang="fr-FR" dirty="0" smtClean="0"/>
              <a:t>Johan De Leeuw DRFC</a:t>
            </a:r>
            <a:endParaRPr lang="nl-BE" dirty="0"/>
          </a:p>
        </p:txBody>
      </p:sp>
      <p:pic>
        <p:nvPicPr>
          <p:cNvPr id="8"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1412776"/>
            <a:ext cx="6984776" cy="424731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u="sng" dirty="0" smtClean="0"/>
              <a:t>Document à établir par le club</a:t>
            </a:r>
            <a:endParaRPr lang="fr-FR" dirty="0" smtClean="0"/>
          </a:p>
          <a:p>
            <a:pPr algn="ctr"/>
            <a:endParaRPr lang="fr-FR" dirty="0" smtClean="0"/>
          </a:p>
          <a:p>
            <a:r>
              <a:rPr lang="fr-FR" dirty="0" smtClean="0"/>
              <a:t>	-  Date limite :     </a:t>
            </a:r>
            <a:r>
              <a:rPr lang="fr-FR" sz="3200" b="1" dirty="0" smtClean="0"/>
              <a:t>30 juin </a:t>
            </a:r>
            <a:r>
              <a:rPr lang="fr-FR" sz="1600" b="1" dirty="0" smtClean="0"/>
              <a:t>(avant le début de 			             			l’année rotarienne)</a:t>
            </a:r>
            <a:endParaRPr lang="fr-FR" b="1" dirty="0" smtClean="0"/>
          </a:p>
          <a:p>
            <a:endParaRPr lang="fr-FR" dirty="0" smtClean="0"/>
          </a:p>
          <a:p>
            <a:r>
              <a:rPr lang="fr-FR" dirty="0" smtClean="0"/>
              <a:t>	-  à mentionner :</a:t>
            </a:r>
          </a:p>
          <a:p>
            <a:r>
              <a:rPr lang="fr-FR" dirty="0" smtClean="0"/>
              <a:t>		- description du projet</a:t>
            </a:r>
          </a:p>
          <a:p>
            <a:r>
              <a:rPr lang="fr-FR" dirty="0" smtClean="0"/>
              <a:t>		- type d’activité</a:t>
            </a:r>
          </a:p>
          <a:p>
            <a:r>
              <a:rPr lang="fr-FR" dirty="0" smtClean="0"/>
              <a:t>		- montant total du projet</a:t>
            </a:r>
          </a:p>
          <a:p>
            <a:r>
              <a:rPr lang="fr-FR" dirty="0" smtClean="0"/>
              <a:t>		- plan de financement</a:t>
            </a:r>
          </a:p>
          <a:p>
            <a:r>
              <a:rPr lang="fr-FR" dirty="0" smtClean="0"/>
              <a:t>		- montant de subvention demandée</a:t>
            </a:r>
          </a:p>
          <a:p>
            <a:endParaRPr lang="fr-FR" dirty="0" smtClean="0"/>
          </a:p>
          <a:p>
            <a:r>
              <a:rPr lang="fr-FR" dirty="0" smtClean="0"/>
              <a:t>	-  à envoyer au secrétaire de la commission R.F.</a:t>
            </a:r>
          </a:p>
          <a:p>
            <a:endParaRPr lang="nl-BE" dirty="0" smtClean="0"/>
          </a:p>
        </p:txBody>
      </p:sp>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260648"/>
            <a:ext cx="1790700" cy="1138885"/>
          </a:xfrm>
          <a:prstGeom prst="rect">
            <a:avLst/>
          </a:prstGeom>
          <a:noFill/>
        </p:spPr>
      </p:pic>
      <p:sp>
        <p:nvSpPr>
          <p:cNvPr id="6" name="Tekstvak 5"/>
          <p:cNvSpPr txBox="1"/>
          <p:nvPr/>
        </p:nvSpPr>
        <p:spPr>
          <a:xfrm>
            <a:off x="1835696" y="908720"/>
            <a:ext cx="6192688"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2000" b="1" dirty="0" smtClean="0"/>
              <a:t>Subvention du district                             club</a:t>
            </a:r>
            <a:endParaRPr lang="fr-FR" sz="2000" b="1" dirty="0"/>
          </a:p>
        </p:txBody>
      </p:sp>
      <p:sp>
        <p:nvSpPr>
          <p:cNvPr id="7" name="PIJL-RECHTS 6"/>
          <p:cNvSpPr/>
          <p:nvPr/>
        </p:nvSpPr>
        <p:spPr bwMode="auto">
          <a:xfrm>
            <a:off x="4283968" y="908720"/>
            <a:ext cx="792088" cy="340616"/>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9" name="Tijdelijke aanduiding voor voettekst 8"/>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10"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2049" name="Afbeelding 8" descr="TRF Logo Color"/>
          <p:cNvPicPr>
            <a:picLocks noChangeAspect="1" noChangeArrowheads="1"/>
          </p:cNvPicPr>
          <p:nvPr/>
        </p:nvPicPr>
        <p:blipFill>
          <a:blip r:embed="rId2" cstate="print"/>
          <a:srcRect/>
          <a:stretch>
            <a:fillRect/>
          </a:stretch>
        </p:blipFill>
        <p:spPr bwMode="auto">
          <a:xfrm>
            <a:off x="467544" y="476672"/>
            <a:ext cx="1485900" cy="914400"/>
          </a:xfrm>
          <a:prstGeom prst="rect">
            <a:avLst/>
          </a:prstGeom>
          <a:noFill/>
        </p:spPr>
      </p:pic>
      <p:sp>
        <p:nvSpPr>
          <p:cNvPr id="2050" name="Text Box 2"/>
          <p:cNvSpPr txBox="1">
            <a:spLocks noChangeArrowheads="1"/>
          </p:cNvSpPr>
          <p:nvPr/>
        </p:nvSpPr>
        <p:spPr bwMode="auto">
          <a:xfrm>
            <a:off x="1489844" y="1628800"/>
            <a:ext cx="5962476" cy="323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DEMANDE DE SUBVENTION DE DISTRICT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39580" tIns="45720" rIns="539580" bIns="45720" numCol="1" anchor="ctr" anchorCtr="0" compatLnSpc="1">
            <a:prstTxWarp prst="textNoShape">
              <a:avLst/>
            </a:prstTxWarp>
            <a:spAutoFit/>
          </a:bodyPr>
          <a:lstStyle/>
          <a:p>
            <a:endParaRPr lang="nl-BE"/>
          </a:p>
        </p:txBody>
      </p:sp>
      <p:sp>
        <p:nvSpPr>
          <p:cNvPr id="2053" name="Rectangle 5"/>
          <p:cNvSpPr>
            <a:spLocks noChangeArrowheads="1"/>
          </p:cNvSpPr>
          <p:nvPr/>
        </p:nvSpPr>
        <p:spPr bwMode="auto">
          <a:xfrm>
            <a:off x="350418" y="2564904"/>
            <a:ext cx="8398046" cy="3185487"/>
          </a:xfrm>
          <a:prstGeom prst="rect">
            <a:avLst/>
          </a:prstGeom>
          <a:noFill/>
          <a:ln w="9525">
            <a:solidFill>
              <a:schemeClr val="tx2">
                <a:lumMod val="50000"/>
              </a:schemeClr>
            </a:solidFill>
            <a:miter lim="800000"/>
            <a:headEnd/>
            <a:tailEnd/>
          </a:ln>
          <a:effectLst/>
        </p:spPr>
        <p:txBody>
          <a:bodyPr vert="horz" wrap="none" lIns="539580" tIns="45720" rIns="53958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District 1620</a:t>
            </a: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Année 2015-2016</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NOM de l’action : …………………………………</a:t>
            </a: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NOM du Club Initiateur : ………………………………….</a:t>
            </a: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Nr. de compte en banque du club initiateur :…………………….</a:t>
            </a: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Note préalable importante</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nl-B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L’action ne doit pas débuter avant l’approbation par la</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Commission Fondation Rotary du District.</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9"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484784"/>
            <a:ext cx="7969696" cy="4093428"/>
          </a:xfrm>
          <a:prstGeom prst="rect">
            <a:avLst/>
          </a:prstGeom>
          <a:noFill/>
          <a:ln>
            <a:solidFill>
              <a:schemeClr val="tx2">
                <a:lumMod val="75000"/>
              </a:schemeClr>
            </a:solidFill>
          </a:ln>
        </p:spPr>
        <p:txBody>
          <a:bodyPr wrap="square" rtlCol="0">
            <a:spAutoFit/>
          </a:bodyPr>
          <a:lstStyle/>
          <a:p>
            <a:r>
              <a:rPr lang="fr-FR" sz="2000" b="1" dirty="0" smtClean="0"/>
              <a:t>Règlement du district – Subvention de district</a:t>
            </a:r>
          </a:p>
          <a:p>
            <a:endParaRPr lang="fr-FR" dirty="0" smtClean="0"/>
          </a:p>
          <a:p>
            <a:endParaRPr lang="fr-FR" dirty="0" smtClean="0"/>
          </a:p>
          <a:p>
            <a:pPr marL="342900" indent="-342900">
              <a:buFontTx/>
              <a:buAutoNum type="arabicPeriod"/>
            </a:pPr>
            <a:r>
              <a:rPr lang="fr-FR" sz="2000" dirty="0" smtClean="0"/>
              <a:t>Avoir versé </a:t>
            </a:r>
            <a:r>
              <a:rPr lang="fr-FR" sz="2400" b="1" dirty="0"/>
              <a:t>à la </a:t>
            </a:r>
            <a:r>
              <a:rPr lang="fr-FR" sz="2400" b="1" dirty="0" smtClean="0"/>
              <a:t>R.F</a:t>
            </a:r>
            <a:r>
              <a:rPr lang="fr-FR" sz="2000" dirty="0" smtClean="0"/>
              <a:t>. pendant les 3 derniers années précédant la demande</a:t>
            </a:r>
          </a:p>
          <a:p>
            <a:pPr marL="342900" indent="-342900"/>
            <a:r>
              <a:rPr lang="fr-FR" sz="2000" dirty="0" smtClean="0"/>
              <a:t>2.  Le max. de la subvention au club ne peut excéder l’investissement du Club dans le projet.</a:t>
            </a:r>
          </a:p>
          <a:p>
            <a:pPr marL="457200" indent="-457200"/>
            <a:r>
              <a:rPr lang="fr-FR" sz="2000" dirty="0" smtClean="0"/>
              <a:t> 3. Le max. de la subvention au club ne peut excéder les versements des 3 dernières années</a:t>
            </a:r>
          </a:p>
          <a:p>
            <a:pPr marL="457200" indent="-457200"/>
            <a:r>
              <a:rPr lang="fr-FR" sz="2000" dirty="0" smtClean="0"/>
              <a:t>4.  Le max. de la subvention au club est au max. égal à 10 % du ‘GRANT de District’.</a:t>
            </a:r>
          </a:p>
          <a:p>
            <a:pPr marL="342900" indent="-342900"/>
            <a:r>
              <a:rPr lang="fr-FR" sz="2000" dirty="0" smtClean="0"/>
              <a:t>5.    Les  club grants précédents doivent être terminés</a:t>
            </a:r>
          </a:p>
          <a:p>
            <a:pPr marL="342900" indent="-342900"/>
            <a:r>
              <a:rPr lang="fr-FR" sz="2000" dirty="0" smtClean="0"/>
              <a:t>…./….</a:t>
            </a:r>
            <a:endParaRPr lang="fr-FR" sz="1600" dirty="0"/>
          </a:p>
        </p:txBody>
      </p:sp>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332656"/>
            <a:ext cx="1790700" cy="1138885"/>
          </a:xfrm>
          <a:prstGeom prst="rect">
            <a:avLst/>
          </a:prstGeom>
          <a:noFill/>
        </p:spPr>
      </p:pic>
      <p:sp>
        <p:nvSpPr>
          <p:cNvPr id="6" name="Tekstvak 5"/>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7" name="Tijdelijke aanduiding voor voettekst 6"/>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8"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2204864"/>
            <a:ext cx="8424936" cy="3170099"/>
          </a:xfrm>
          <a:prstGeom prst="rect">
            <a:avLst/>
          </a:prstGeom>
          <a:noFill/>
          <a:ln>
            <a:solidFill>
              <a:schemeClr val="tx2">
                <a:lumMod val="50000"/>
              </a:schemeClr>
            </a:solidFill>
          </a:ln>
        </p:spPr>
        <p:txBody>
          <a:bodyPr wrap="square" rtlCol="0">
            <a:spAutoFit/>
          </a:bodyPr>
          <a:lstStyle/>
          <a:p>
            <a:r>
              <a:rPr lang="fr-FR" sz="2000" dirty="0" smtClean="0"/>
              <a:t>6. La subvention de contrepartie n’a pas de retards de remise de rapports</a:t>
            </a:r>
          </a:p>
          <a:p>
            <a:r>
              <a:rPr lang="fr-FR" sz="2000" dirty="0" smtClean="0"/>
              <a:t>7. Si les demandes &gt; budget Distr. Gr. : partage selon demandes.</a:t>
            </a:r>
          </a:p>
          <a:p>
            <a:r>
              <a:rPr lang="fr-FR" sz="2000" dirty="0" smtClean="0"/>
              <a:t>8. Le Club doit être certifié selon les règles de la Fondation :</a:t>
            </a:r>
          </a:p>
          <a:p>
            <a:r>
              <a:rPr lang="fr-FR" sz="2000" dirty="0" smtClean="0"/>
              <a:t>	- participer à la réunion de certification</a:t>
            </a:r>
          </a:p>
          <a:p>
            <a:r>
              <a:rPr lang="fr-FR" sz="2000" dirty="0" smtClean="0"/>
              <a:t>	- signer le document « Protocol d’accord »</a:t>
            </a:r>
          </a:p>
          <a:p>
            <a:r>
              <a:rPr lang="fr-FR" sz="2000" dirty="0" smtClean="0"/>
              <a:t>9. Le Projet : s’inscrit dans le champ de mission de la RF: </a:t>
            </a:r>
          </a:p>
          <a:p>
            <a:r>
              <a:rPr lang="fr-FR" sz="2000" dirty="0" smtClean="0"/>
              <a:t>                      «Faire le bien dans le monde »</a:t>
            </a:r>
            <a:endParaRPr lang="fr-FR" sz="2400" dirty="0" smtClean="0"/>
          </a:p>
          <a:p>
            <a:r>
              <a:rPr lang="fr-FR" sz="2000" dirty="0" smtClean="0"/>
              <a:t>10. Une subvention /an/club</a:t>
            </a:r>
          </a:p>
          <a:p>
            <a:r>
              <a:rPr lang="fr-FR" sz="2000" dirty="0" smtClean="0"/>
              <a:t>11. Les sommes accordés au club seront versés après avoir reçu le rapport </a:t>
            </a:r>
          </a:p>
          <a:p>
            <a:r>
              <a:rPr lang="fr-FR" sz="2000" dirty="0" smtClean="0"/>
              <a:t>     final du projet.</a:t>
            </a:r>
            <a:endParaRPr lang="fr-FR" sz="2000" dirty="0"/>
          </a:p>
        </p:txBody>
      </p:sp>
      <p:pic>
        <p:nvPicPr>
          <p:cNvPr id="5"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332656"/>
            <a:ext cx="1790700" cy="1138885"/>
          </a:xfrm>
          <a:prstGeom prst="rect">
            <a:avLst/>
          </a:prstGeom>
          <a:noFill/>
        </p:spPr>
      </p:pic>
      <p:sp>
        <p:nvSpPr>
          <p:cNvPr id="8" name="Rechthoek 7"/>
          <p:cNvSpPr/>
          <p:nvPr/>
        </p:nvSpPr>
        <p:spPr>
          <a:xfrm>
            <a:off x="479699" y="1412776"/>
            <a:ext cx="8052741" cy="461665"/>
          </a:xfrm>
          <a:prstGeom prst="rect">
            <a:avLst/>
          </a:prstGeom>
        </p:spPr>
        <p:txBody>
          <a:bodyPr wrap="square">
            <a:spAutoFit/>
          </a:bodyPr>
          <a:lstStyle/>
          <a:p>
            <a:r>
              <a:rPr lang="fr-FR" sz="2400" b="1" dirty="0" smtClean="0"/>
              <a:t>Règlement du district – Subvention du district (suite)</a:t>
            </a:r>
          </a:p>
        </p:txBody>
      </p:sp>
      <p:sp>
        <p:nvSpPr>
          <p:cNvPr id="6" name="Tekstvak 5"/>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9" name="Tijdelijke aanduiding voor voettekst 8"/>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10"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899592" y="332656"/>
            <a:ext cx="7848872" cy="6186309"/>
          </a:xfrm>
          <a:prstGeom prst="rect">
            <a:avLst/>
          </a:prstGeom>
          <a:noFill/>
          <a:ln>
            <a:solidFill>
              <a:schemeClr val="accent2">
                <a:lumMod val="75000"/>
              </a:schemeClr>
            </a:solidFill>
          </a:ln>
        </p:spPr>
        <p:txBody>
          <a:bodyPr wrap="square" rtlCol="0">
            <a:spAutoFit/>
          </a:bodyPr>
          <a:lstStyle/>
          <a:p>
            <a:r>
              <a:rPr lang="fr-FR" sz="3600" b="1" u="sng" dirty="0" smtClean="0">
                <a:solidFill>
                  <a:schemeClr val="accent2">
                    <a:lumMod val="75000"/>
                  </a:schemeClr>
                </a:solidFill>
              </a:rPr>
              <a:t>2. GLOBAL GRANT</a:t>
            </a:r>
            <a:r>
              <a:rPr lang="fr-FR" sz="1600" b="1" u="sng" dirty="0" smtClean="0">
                <a:solidFill>
                  <a:schemeClr val="accent2">
                    <a:lumMod val="75000"/>
                  </a:schemeClr>
                </a:solidFill>
              </a:rPr>
              <a:t> (subventions mondiales)</a:t>
            </a:r>
            <a:endParaRPr lang="fr-FR" sz="3600" b="1" u="sng" dirty="0" smtClean="0">
              <a:solidFill>
                <a:schemeClr val="accent2">
                  <a:lumMod val="75000"/>
                </a:schemeClr>
              </a:solidFill>
            </a:endParaRPr>
          </a:p>
          <a:p>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Le projet s’inscrit dans le périmètre des “6 axes stratégiques”</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Budget  total du Projet  minimum 30.000,00 US $ </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Subvention minimum 15.000,00 US $ Subvention Mondiale</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Un club à l’étranger doit s’engager dans le projet</a:t>
            </a:r>
          </a:p>
          <a:p>
            <a:pPr>
              <a:buFontTx/>
              <a:buChar char="-"/>
            </a:pPr>
            <a:endParaRPr lang="fr-FR" b="1" dirty="0" smtClean="0">
              <a:solidFill>
                <a:schemeClr val="accent2">
                  <a:lumMod val="75000"/>
                </a:schemeClr>
              </a:solidFill>
            </a:endParaRPr>
          </a:p>
          <a:p>
            <a:r>
              <a:rPr lang="fr-FR" dirty="0" smtClean="0">
                <a:solidFill>
                  <a:schemeClr val="accent2">
                    <a:lumMod val="75000"/>
                  </a:schemeClr>
                </a:solidFill>
              </a:rPr>
              <a:t>- </a:t>
            </a:r>
            <a:r>
              <a:rPr lang="fr-FR" b="1" dirty="0" smtClean="0">
                <a:solidFill>
                  <a:schemeClr val="accent2">
                    <a:lumMod val="75000"/>
                  </a:schemeClr>
                </a:solidFill>
              </a:rPr>
              <a:t>Le Club doit être certifié selon les règles de la Fondation :</a:t>
            </a:r>
          </a:p>
          <a:p>
            <a:r>
              <a:rPr lang="fr-FR" b="1" dirty="0" smtClean="0">
                <a:solidFill>
                  <a:schemeClr val="accent2">
                    <a:lumMod val="75000"/>
                  </a:schemeClr>
                </a:solidFill>
              </a:rPr>
              <a:t>	- participer à la réunion de certification</a:t>
            </a:r>
          </a:p>
          <a:p>
            <a:r>
              <a:rPr lang="fr-FR" b="1" dirty="0" smtClean="0">
                <a:solidFill>
                  <a:schemeClr val="accent2">
                    <a:lumMod val="75000"/>
                  </a:schemeClr>
                </a:solidFill>
              </a:rPr>
              <a:t>	- signer le document « Protocol d’accord »</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Projets durables</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Des résultats mesurables</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Résultats durables pour la communauté locale</a:t>
            </a:r>
          </a:p>
          <a:p>
            <a:pPr>
              <a:buFontTx/>
              <a:buChar char="-"/>
            </a:pPr>
            <a:endParaRPr lang="fr-FR" b="1" dirty="0" smtClean="0">
              <a:solidFill>
                <a:schemeClr val="accent2">
                  <a:lumMod val="75000"/>
                </a:schemeClr>
              </a:solidFill>
            </a:endParaRPr>
          </a:p>
          <a:p>
            <a:pPr>
              <a:buFontTx/>
              <a:buChar char="-"/>
            </a:pPr>
            <a:r>
              <a:rPr lang="fr-FR" b="1" dirty="0" smtClean="0">
                <a:solidFill>
                  <a:schemeClr val="accent2">
                    <a:lumMod val="75000"/>
                  </a:schemeClr>
                </a:solidFill>
              </a:rPr>
              <a:t> Doit répondre aux besoins locaux à l’étranger</a:t>
            </a:r>
            <a:endParaRPr lang="fr-FR" b="1" dirty="0">
              <a:solidFill>
                <a:schemeClr val="accent2">
                  <a:lumMod val="75000"/>
                </a:schemeClr>
              </a:solidFill>
            </a:endParaRPr>
          </a:p>
        </p:txBody>
      </p:sp>
      <p:sp>
        <p:nvSpPr>
          <p:cNvPr id="6" name="Tekstvak 5"/>
          <p:cNvSpPr txBox="1"/>
          <p:nvPr/>
        </p:nvSpPr>
        <p:spPr>
          <a:xfrm>
            <a:off x="323528" y="6396335"/>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8" name="Tijdelijke aanduiding voor voettekst 7"/>
          <p:cNvSpPr>
            <a:spLocks noGrp="1"/>
          </p:cNvSpPr>
          <p:nvPr>
            <p:ph type="ftr" sz="quarter" idx="11"/>
          </p:nvPr>
        </p:nvSpPr>
        <p:spPr/>
        <p:txBody>
          <a:bodyPr/>
          <a:lstStyle/>
          <a:p>
            <a:r>
              <a:rPr lang="fr-FR" dirty="0" smtClean="0"/>
              <a:t>Réunion de certification 2015-2016 - D.1620 – </a:t>
            </a:r>
          </a:p>
          <a:p>
            <a:r>
              <a:rPr lang="fr-FR" dirty="0" smtClean="0"/>
              <a:t>Johan De Leeuw DRFC</a:t>
            </a:r>
            <a:endParaRPr lang="nl-BE" dirty="0"/>
          </a:p>
        </p:txBody>
      </p:sp>
      <p:pic>
        <p:nvPicPr>
          <p:cNvPr id="9" name="Afbeelding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62000" y="1219201"/>
            <a:ext cx="8077200" cy="4124206"/>
          </a:xfrm>
          <a:prstGeom prst="rect">
            <a:avLst/>
          </a:prstGeom>
          <a:noFill/>
          <a:ln>
            <a:solidFill>
              <a:schemeClr val="tx2">
                <a:lumMod val="50000"/>
              </a:schemeClr>
            </a:solidFill>
          </a:ln>
        </p:spPr>
        <p:txBody>
          <a:bodyPr wrap="square" rtlCol="0">
            <a:spAutoFit/>
          </a:bodyPr>
          <a:lstStyle/>
          <a:p>
            <a:r>
              <a:rPr lang="fr-FR" sz="2800" b="1" dirty="0" smtClean="0">
                <a:solidFill>
                  <a:schemeClr val="accent2">
                    <a:lumMod val="50000"/>
                  </a:schemeClr>
                </a:solidFill>
              </a:rPr>
              <a:t>Les conditions du District - GLOBAL GRANT</a:t>
            </a:r>
            <a:endParaRPr lang="fr-FR" sz="2400" dirty="0" smtClean="0">
              <a:solidFill>
                <a:schemeClr val="accent2">
                  <a:lumMod val="50000"/>
                </a:schemeClr>
              </a:solidFill>
            </a:endParaRPr>
          </a:p>
          <a:p>
            <a:pPr marL="342900" indent="-342900">
              <a:buAutoNum type="arabicPeriod"/>
            </a:pPr>
            <a:endParaRPr lang="fr-FR" sz="2400" dirty="0" smtClean="0">
              <a:solidFill>
                <a:schemeClr val="accent2">
                  <a:lumMod val="50000"/>
                </a:schemeClr>
              </a:solidFill>
            </a:endParaRPr>
          </a:p>
          <a:p>
            <a:pPr marL="342900" indent="-342900">
              <a:buAutoNum type="arabicPeriod"/>
            </a:pPr>
            <a:r>
              <a:rPr lang="fr-FR" sz="2400" dirty="0" smtClean="0">
                <a:solidFill>
                  <a:schemeClr val="accent2">
                    <a:lumMod val="50000"/>
                  </a:schemeClr>
                </a:solidFill>
              </a:rPr>
              <a:t>Le club doit investir un montant important dans le projet</a:t>
            </a:r>
          </a:p>
          <a:p>
            <a:pPr marL="342900" indent="-342900">
              <a:buAutoNum type="arabicPeriod"/>
            </a:pPr>
            <a:endParaRPr lang="fr-FR" sz="2400" dirty="0" smtClean="0">
              <a:solidFill>
                <a:schemeClr val="accent2">
                  <a:lumMod val="50000"/>
                </a:schemeClr>
              </a:solidFill>
            </a:endParaRPr>
          </a:p>
          <a:p>
            <a:pPr marL="342900" indent="-342900">
              <a:buAutoNum type="arabicPeriod"/>
            </a:pPr>
            <a:r>
              <a:rPr lang="fr-FR" sz="2400" dirty="0" err="1" smtClean="0">
                <a:solidFill>
                  <a:schemeClr val="accent2">
                    <a:lumMod val="50000"/>
                  </a:schemeClr>
                </a:solidFill>
              </a:rPr>
              <a:t>Subv</a:t>
            </a:r>
            <a:r>
              <a:rPr lang="fr-FR" sz="2400" dirty="0" smtClean="0">
                <a:solidFill>
                  <a:schemeClr val="accent2">
                    <a:lumMod val="50000"/>
                  </a:schemeClr>
                </a:solidFill>
              </a:rPr>
              <a:t>. Du district = max. 10.000,00 US $</a:t>
            </a:r>
          </a:p>
          <a:p>
            <a:pPr marL="342900" indent="-342900">
              <a:buAutoNum type="arabicPeriod"/>
            </a:pPr>
            <a:endParaRPr lang="fr-FR" sz="2400" dirty="0" smtClean="0">
              <a:solidFill>
                <a:schemeClr val="accent2">
                  <a:lumMod val="50000"/>
                </a:schemeClr>
              </a:solidFill>
            </a:endParaRPr>
          </a:p>
          <a:p>
            <a:pPr marL="342900" indent="-342900">
              <a:buAutoNum type="arabicPeriod"/>
            </a:pPr>
            <a:r>
              <a:rPr lang="fr-FR" sz="2400" dirty="0" smtClean="0">
                <a:solidFill>
                  <a:schemeClr val="accent2">
                    <a:lumMod val="50000"/>
                  </a:schemeClr>
                </a:solidFill>
              </a:rPr>
              <a:t>Le rapports sur les </a:t>
            </a:r>
            <a:r>
              <a:rPr lang="fr-FR" sz="2400" dirty="0" err="1" smtClean="0">
                <a:solidFill>
                  <a:schemeClr val="accent2">
                    <a:lumMod val="50000"/>
                  </a:schemeClr>
                </a:solidFill>
              </a:rPr>
              <a:t>Subv</a:t>
            </a:r>
            <a:r>
              <a:rPr lang="fr-FR" sz="2400" dirty="0" smtClean="0">
                <a:solidFill>
                  <a:schemeClr val="accent2">
                    <a:lumMod val="50000"/>
                  </a:schemeClr>
                </a:solidFill>
              </a:rPr>
              <a:t>. précédentes doivent être en ordre</a:t>
            </a:r>
          </a:p>
          <a:p>
            <a:pPr marL="342900" indent="-342900">
              <a:buAutoNum type="arabicPeriod"/>
            </a:pPr>
            <a:endParaRPr lang="fr-FR" sz="2400" dirty="0" smtClean="0">
              <a:solidFill>
                <a:schemeClr val="accent2">
                  <a:lumMod val="50000"/>
                </a:schemeClr>
              </a:solidFill>
            </a:endParaRPr>
          </a:p>
          <a:p>
            <a:pPr marL="342900" indent="-342900">
              <a:buAutoNum type="arabicPeriod"/>
            </a:pPr>
            <a:r>
              <a:rPr lang="fr-FR" sz="2400" dirty="0" smtClean="0">
                <a:solidFill>
                  <a:schemeClr val="accent2">
                    <a:lumMod val="50000"/>
                  </a:schemeClr>
                </a:solidFill>
              </a:rPr>
              <a:t>Le club doit être certifié.</a:t>
            </a:r>
            <a:endParaRPr lang="fr-FR" dirty="0" smtClean="0">
              <a:solidFill>
                <a:schemeClr val="accent2">
                  <a:lumMod val="50000"/>
                </a:schemeClr>
              </a:solidFill>
            </a:endParaRPr>
          </a:p>
          <a:p>
            <a:endParaRPr lang="fr-FR" dirty="0"/>
          </a:p>
        </p:txBody>
      </p:sp>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9400" y="0"/>
            <a:ext cx="1790700" cy="1138885"/>
          </a:xfrm>
          <a:prstGeom prst="rect">
            <a:avLst/>
          </a:prstGeom>
          <a:noFill/>
        </p:spPr>
      </p:pic>
      <p:sp>
        <p:nvSpPr>
          <p:cNvPr id="7" name="Tijdelijke aanduiding voor voettekst 6"/>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fr-FR" dirty="0"/>
          </a:p>
        </p:txBody>
      </p:sp>
      <p:pic>
        <p:nvPicPr>
          <p:cNvPr id="6"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4624"/>
            <a:ext cx="8229600" cy="1143000"/>
          </a:xfrm>
        </p:spPr>
        <p:txBody>
          <a:bodyPr>
            <a:normAutofit/>
          </a:bodyPr>
          <a:lstStyle/>
          <a:p>
            <a:r>
              <a:rPr lang="fr-FR" sz="2800" dirty="0" smtClean="0">
                <a:solidFill>
                  <a:schemeClr val="accent2">
                    <a:lumMod val="75000"/>
                  </a:schemeClr>
                </a:solidFill>
              </a:rPr>
              <a:t>The Rotary Foundation –</a:t>
            </a:r>
            <a:r>
              <a:rPr lang="fr-FR" sz="2800" b="1" dirty="0" smtClean="0">
                <a:solidFill>
                  <a:schemeClr val="accent2">
                    <a:lumMod val="75000"/>
                  </a:schemeClr>
                </a:solidFill>
              </a:rPr>
              <a:t>NOW- 6 Areas of Focus</a:t>
            </a:r>
            <a:endParaRPr lang="fr-FR" sz="2800" b="1" dirty="0">
              <a:solidFill>
                <a:schemeClr val="accent2">
                  <a:lumMod val="75000"/>
                </a:schemeClr>
              </a:solidFill>
            </a:endParaRPr>
          </a:p>
        </p:txBody>
      </p:sp>
      <p:sp>
        <p:nvSpPr>
          <p:cNvPr id="12" name="Tijdelijke aanduiding voor voettekst 11"/>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fr-FR" dirty="0"/>
          </a:p>
        </p:txBody>
      </p:sp>
      <p:pic>
        <p:nvPicPr>
          <p:cNvPr id="1026" name="Picture 2" descr="http://www.rotaractorwiki.org/images/c/ce/Areas_of_focus.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51520" y="665312"/>
            <a:ext cx="8535863" cy="6192688"/>
          </a:xfrm>
          <a:prstGeom prst="rect">
            <a:avLst/>
          </a:prstGeom>
          <a:noFill/>
        </p:spPr>
      </p:pic>
      <p:sp>
        <p:nvSpPr>
          <p:cNvPr id="13" name="Tekstvak 12"/>
          <p:cNvSpPr txBox="1"/>
          <p:nvPr/>
        </p:nvSpPr>
        <p:spPr>
          <a:xfrm>
            <a:off x="1115616" y="3212976"/>
            <a:ext cx="1512168" cy="400110"/>
          </a:xfrm>
          <a:prstGeom prst="rect">
            <a:avLst/>
          </a:prstGeom>
          <a:noFill/>
        </p:spPr>
        <p:txBody>
          <a:bodyPr wrap="square" rtlCol="0">
            <a:spAutoFit/>
          </a:bodyPr>
          <a:lstStyle/>
          <a:p>
            <a:r>
              <a:rPr lang="nl-BE" sz="2000" b="1" dirty="0" smtClean="0">
                <a:solidFill>
                  <a:schemeClr val="bg1"/>
                </a:solidFill>
              </a:rPr>
              <a:t>LA PAIX </a:t>
            </a:r>
            <a:endParaRPr lang="nl-BE" sz="2000" b="1" dirty="0">
              <a:solidFill>
                <a:schemeClr val="bg1"/>
              </a:solidFill>
            </a:endParaRPr>
          </a:p>
        </p:txBody>
      </p:sp>
      <p:sp>
        <p:nvSpPr>
          <p:cNvPr id="14" name="Tekstvak 13"/>
          <p:cNvSpPr txBox="1"/>
          <p:nvPr/>
        </p:nvSpPr>
        <p:spPr>
          <a:xfrm>
            <a:off x="6084168" y="3212976"/>
            <a:ext cx="2232248" cy="400110"/>
          </a:xfrm>
          <a:prstGeom prst="rect">
            <a:avLst/>
          </a:prstGeom>
          <a:noFill/>
        </p:spPr>
        <p:txBody>
          <a:bodyPr wrap="square" rtlCol="0">
            <a:spAutoFit/>
          </a:bodyPr>
          <a:lstStyle/>
          <a:p>
            <a:r>
              <a:rPr lang="nl-BE" sz="2000" b="1" dirty="0" smtClean="0">
                <a:solidFill>
                  <a:schemeClr val="bg1"/>
                </a:solidFill>
              </a:rPr>
              <a:t>L’ EAU PROPRE</a:t>
            </a:r>
            <a:endParaRPr lang="nl-BE" sz="2000" b="1" dirty="0">
              <a:solidFill>
                <a:schemeClr val="bg1"/>
              </a:solidFill>
            </a:endParaRPr>
          </a:p>
        </p:txBody>
      </p:sp>
      <p:sp>
        <p:nvSpPr>
          <p:cNvPr id="16" name="Tekstvak 15"/>
          <p:cNvSpPr txBox="1"/>
          <p:nvPr/>
        </p:nvSpPr>
        <p:spPr>
          <a:xfrm>
            <a:off x="3635896" y="3140968"/>
            <a:ext cx="1872208" cy="400110"/>
          </a:xfrm>
          <a:prstGeom prst="rect">
            <a:avLst/>
          </a:prstGeom>
          <a:noFill/>
        </p:spPr>
        <p:txBody>
          <a:bodyPr wrap="square" rtlCol="0">
            <a:spAutoFit/>
          </a:bodyPr>
          <a:lstStyle/>
          <a:p>
            <a:r>
              <a:rPr lang="nl-BE" sz="2000" b="1" dirty="0" smtClean="0">
                <a:solidFill>
                  <a:schemeClr val="bg1"/>
                </a:solidFill>
              </a:rPr>
              <a:t>MALADIES</a:t>
            </a:r>
            <a:endParaRPr lang="nl-BE" sz="2000" b="1" dirty="0">
              <a:solidFill>
                <a:schemeClr val="bg1"/>
              </a:solidFill>
            </a:endParaRPr>
          </a:p>
        </p:txBody>
      </p:sp>
      <p:sp>
        <p:nvSpPr>
          <p:cNvPr id="17" name="Tekstvak 16"/>
          <p:cNvSpPr txBox="1"/>
          <p:nvPr/>
        </p:nvSpPr>
        <p:spPr>
          <a:xfrm>
            <a:off x="683568" y="5949280"/>
            <a:ext cx="3024336" cy="400110"/>
          </a:xfrm>
          <a:prstGeom prst="rect">
            <a:avLst/>
          </a:prstGeom>
          <a:noFill/>
        </p:spPr>
        <p:txBody>
          <a:bodyPr wrap="square" rtlCol="0">
            <a:spAutoFit/>
          </a:bodyPr>
          <a:lstStyle/>
          <a:p>
            <a:r>
              <a:rPr lang="nl-BE" sz="2000" b="1" dirty="0" smtClean="0">
                <a:solidFill>
                  <a:schemeClr val="bg1"/>
                </a:solidFill>
              </a:rPr>
              <a:t>MERE &amp; ENFANT</a:t>
            </a:r>
            <a:endParaRPr lang="nl-BE" sz="2000" b="1" dirty="0">
              <a:solidFill>
                <a:schemeClr val="bg1"/>
              </a:solidFill>
            </a:endParaRPr>
          </a:p>
        </p:txBody>
      </p:sp>
      <p:sp>
        <p:nvSpPr>
          <p:cNvPr id="18" name="Tekstvak 17"/>
          <p:cNvSpPr txBox="1"/>
          <p:nvPr/>
        </p:nvSpPr>
        <p:spPr>
          <a:xfrm>
            <a:off x="3491880" y="5877272"/>
            <a:ext cx="1800200" cy="400110"/>
          </a:xfrm>
          <a:prstGeom prst="rect">
            <a:avLst/>
          </a:prstGeom>
          <a:noFill/>
        </p:spPr>
        <p:txBody>
          <a:bodyPr wrap="square" rtlCol="0">
            <a:spAutoFit/>
          </a:bodyPr>
          <a:lstStyle/>
          <a:p>
            <a:r>
              <a:rPr lang="nl-BE" sz="2000" b="1" dirty="0" smtClean="0">
                <a:solidFill>
                  <a:schemeClr val="bg1"/>
                </a:solidFill>
              </a:rPr>
              <a:t>EDUCATION </a:t>
            </a:r>
            <a:endParaRPr lang="nl-BE" sz="2000" b="1" dirty="0">
              <a:solidFill>
                <a:schemeClr val="bg1"/>
              </a:solidFill>
            </a:endParaRPr>
          </a:p>
        </p:txBody>
      </p:sp>
      <p:sp>
        <p:nvSpPr>
          <p:cNvPr id="19" name="Tekstvak 18"/>
          <p:cNvSpPr txBox="1"/>
          <p:nvPr/>
        </p:nvSpPr>
        <p:spPr>
          <a:xfrm>
            <a:off x="6084168" y="5949280"/>
            <a:ext cx="2771800" cy="369332"/>
          </a:xfrm>
          <a:prstGeom prst="rect">
            <a:avLst/>
          </a:prstGeom>
          <a:noFill/>
        </p:spPr>
        <p:txBody>
          <a:bodyPr wrap="square" rtlCol="0">
            <a:spAutoFit/>
          </a:bodyPr>
          <a:lstStyle/>
          <a:p>
            <a:r>
              <a:rPr lang="nl-BE" b="1" dirty="0" smtClean="0">
                <a:solidFill>
                  <a:schemeClr val="bg1"/>
                </a:solidFill>
              </a:rPr>
              <a:t>ECONOMIE LOCAL</a:t>
            </a:r>
            <a:endParaRPr lang="nl-BE" b="1" dirty="0">
              <a:solidFill>
                <a:schemeClr val="bg1"/>
              </a:solidFill>
            </a:endParaRPr>
          </a:p>
        </p:txBody>
      </p:sp>
      <p:pic>
        <p:nvPicPr>
          <p:cNvPr id="11"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63880" y="6021288"/>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9400" y="0"/>
            <a:ext cx="1790700" cy="1138885"/>
          </a:xfrm>
          <a:prstGeom prst="rect">
            <a:avLst/>
          </a:prstGeom>
          <a:noFill/>
        </p:spPr>
      </p:pic>
      <p:sp>
        <p:nvSpPr>
          <p:cNvPr id="7" name="Tijdelijke aanduiding voor voettekst 6"/>
          <p:cNvSpPr>
            <a:spLocks noGrp="1"/>
          </p:cNvSpPr>
          <p:nvPr>
            <p:ph type="ftr" sz="quarter" idx="11"/>
          </p:nvPr>
        </p:nvSpPr>
        <p:spPr/>
        <p:txBody>
          <a:bodyPr/>
          <a:lstStyle/>
          <a:p>
            <a:r>
              <a:rPr lang="nl-BE" smtClean="0"/>
              <a:t>Certificatiemeeting D.1620 - 2015-2016 - J.De Leeuw DRFC</a:t>
            </a:r>
            <a:endParaRPr lang="fr-FR" dirty="0"/>
          </a:p>
        </p:txBody>
      </p:sp>
      <p:pic>
        <p:nvPicPr>
          <p:cNvPr id="6"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4368" y="6244557"/>
            <a:ext cx="1080120" cy="613443"/>
          </a:xfrm>
          <a:prstGeom prst="rect">
            <a:avLst/>
          </a:prstGeom>
          <a:noFill/>
          <a:ln w="9525">
            <a:noFill/>
            <a:miter lim="800000"/>
            <a:headEnd/>
            <a:tailEnd/>
          </a:ln>
        </p:spPr>
      </p:pic>
      <p:pic>
        <p:nvPicPr>
          <p:cNvPr id="5" name="Afbeelding 4" descr="Mon Rotary | My Rotary - Google Chr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023292"/>
            <a:ext cx="9756025" cy="5254790"/>
          </a:xfrm>
          <a:prstGeom prst="rect">
            <a:avLst/>
          </a:prstGeom>
        </p:spPr>
      </p:pic>
      <p:sp>
        <p:nvSpPr>
          <p:cNvPr id="8" name="Ovaal 7"/>
          <p:cNvSpPr/>
          <p:nvPr/>
        </p:nvSpPr>
        <p:spPr bwMode="auto">
          <a:xfrm>
            <a:off x="3563888" y="1988840"/>
            <a:ext cx="720080"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56195733"/>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Certificatiemeeting D.1620 - 2015-2016 - J.De Leeuw DRFC</a:t>
            </a:r>
            <a:endParaRPr lang="fr-FR"/>
          </a:p>
        </p:txBody>
      </p:sp>
      <p:pic>
        <p:nvPicPr>
          <p:cNvPr id="3" name="Afbeelding 2" descr="Confirmer votre poste | My Rotary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8829972" cy="4755999"/>
          </a:xfrm>
          <a:prstGeom prst="rect">
            <a:avLst/>
          </a:prstGeom>
        </p:spPr>
      </p:pic>
    </p:spTree>
    <p:extLst>
      <p:ext uri="{BB962C8B-B14F-4D97-AF65-F5344CB8AC3E}">
        <p14:creationId xmlns:p14="http://schemas.microsoft.com/office/powerpoint/2010/main" val="28150909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fr-FR" dirty="0"/>
          </a:p>
        </p:txBody>
      </p:sp>
      <p:pic>
        <p:nvPicPr>
          <p:cNvPr id="4" name="Afbeelding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1124744"/>
            <a:ext cx="7607285" cy="432048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Certificatiemeeting D.1620 - 2015-2016 - J.De Leeuw DRFC</a:t>
            </a:r>
            <a:endParaRPr lang="fr-FR"/>
          </a:p>
        </p:txBody>
      </p:sp>
      <p:pic>
        <p:nvPicPr>
          <p:cNvPr id="3" name="Afbeelding 2" descr="Future Vision &gt; Home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
        <p:nvSpPr>
          <p:cNvPr id="4" name="Ovaal 3"/>
          <p:cNvSpPr/>
          <p:nvPr/>
        </p:nvSpPr>
        <p:spPr bwMode="auto">
          <a:xfrm>
            <a:off x="1115616" y="3284984"/>
            <a:ext cx="1368152"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538183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Certificatiemeeting D.1620 - 2015-2016 - J.De Leeuw DRFC</a:t>
            </a:r>
            <a:endParaRPr lang="fr-FR"/>
          </a:p>
        </p:txBody>
      </p:sp>
      <p:pic>
        <p:nvPicPr>
          <p:cNvPr id="3" name="Afbeelding 2" descr="https://grants.rotary.org/s_main.jsp?lang=1#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
        <p:nvSpPr>
          <p:cNvPr id="4" name="Ovaal 3"/>
          <p:cNvSpPr/>
          <p:nvPr/>
        </p:nvSpPr>
        <p:spPr bwMode="auto">
          <a:xfrm>
            <a:off x="2339752" y="3428999"/>
            <a:ext cx="5040560" cy="72008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39527369"/>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BE" smtClean="0"/>
              <a:t>Certificatiemeeting D.1620 - 2015-2016 - J.De Leeuw DRFC</a:t>
            </a:r>
            <a:endParaRPr lang="fr-FR"/>
          </a:p>
        </p:txBody>
      </p:sp>
      <p:pic>
        <p:nvPicPr>
          <p:cNvPr id="3" name="Afbeelding 2" descr="https://grants.rotary.org/s_main.jsp?lang=1#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a:ln>
            <a:noFill/>
          </a:ln>
        </p:spPr>
      </p:pic>
      <p:sp>
        <p:nvSpPr>
          <p:cNvPr id="4" name="Ovaal 3"/>
          <p:cNvSpPr/>
          <p:nvPr/>
        </p:nvSpPr>
        <p:spPr bwMode="auto">
          <a:xfrm>
            <a:off x="2195736" y="2636912"/>
            <a:ext cx="5544616" cy="1800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9631628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755576" y="2780928"/>
          <a:ext cx="7920881" cy="2103199"/>
        </p:xfrm>
        <a:graphic>
          <a:graphicData uri="http://schemas.openxmlformats.org/drawingml/2006/table">
            <a:tbl>
              <a:tblPr/>
              <a:tblGrid>
                <a:gridCol w="2232248"/>
                <a:gridCol w="1001524"/>
                <a:gridCol w="1667855"/>
                <a:gridCol w="976845"/>
                <a:gridCol w="1178313"/>
                <a:gridCol w="864096"/>
              </a:tblGrid>
              <a:tr h="390775">
                <a:tc>
                  <a:txBody>
                    <a:bodyPr/>
                    <a:lstStyle/>
                    <a:p>
                      <a:pPr algn="l" fontAlgn="b"/>
                      <a:r>
                        <a:rPr lang="nl-BE" sz="1000" b="0" i="0" u="none" strike="noStrike" dirty="0" smtClean="0">
                          <a:solidFill>
                            <a:srgbClr val="000000"/>
                          </a:solidFill>
                          <a:latin typeface="Arial"/>
                        </a:rPr>
                        <a:t> </a:t>
                      </a:r>
                      <a:endParaRPr lang="nl-BE" sz="1000" b="0" i="0" u="none" strike="noStrike" dirty="0">
                        <a:solidFill>
                          <a:srgbClr val="000000"/>
                        </a:solidFill>
                        <a:latin typeface="Arial"/>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BE" sz="1100" b="0" i="0" u="none" strike="noStrike">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nl-BE" sz="1100" b="0" i="0" u="none" strike="noStrike" dirty="0">
                          <a:solidFill>
                            <a:srgbClr val="000000"/>
                          </a:solidFill>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smtClean="0">
                          <a:solidFill>
                            <a:srgbClr val="000000"/>
                          </a:solidFill>
                          <a:latin typeface="Calibri"/>
                        </a:rPr>
                        <a:t>Cash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FSD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Total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21033">
                <a:tc>
                  <a:txBody>
                    <a:bodyPr/>
                    <a:lstStyle/>
                    <a:p>
                      <a:pPr algn="l" fontAlgn="b"/>
                      <a:r>
                        <a:rPr lang="fr-FR" sz="1800" b="0" i="0" u="none" strike="noStrike" noProof="0" dirty="0" smtClean="0">
                          <a:solidFill>
                            <a:srgbClr val="0000FF"/>
                          </a:solidFill>
                          <a:latin typeface="Arial"/>
                        </a:rPr>
                        <a:t>  </a:t>
                      </a:r>
                      <a:r>
                        <a:rPr lang="fr-FR" sz="1800" b="0" i="0" u="none" strike="noStrike" noProof="0" dirty="0" err="1" smtClean="0">
                          <a:solidFill>
                            <a:srgbClr val="0000FF"/>
                          </a:solidFill>
                          <a:latin typeface="Arial"/>
                        </a:rPr>
                        <a:t>Invest</a:t>
                      </a:r>
                      <a:r>
                        <a:rPr lang="fr-FR" sz="1800" b="0" i="0" u="none" strike="noStrike" noProof="0" dirty="0" smtClean="0">
                          <a:solidFill>
                            <a:srgbClr val="0000FF"/>
                          </a:solidFill>
                          <a:latin typeface="Arial"/>
                        </a:rPr>
                        <a:t>. Club(s) </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fr-FR" sz="1800" b="1" i="0" u="none" strike="noStrike" noProof="0" smtClean="0">
                          <a:solidFill>
                            <a:srgbClr val="0000FF"/>
                          </a:solidFill>
                          <a:latin typeface="Arial"/>
                        </a:rPr>
                        <a:t>   10.000 </a:t>
                      </a:r>
                      <a:endParaRPr lang="fr-FR" sz="1800" b="1" i="0" u="none" strike="noStrike" noProof="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a:t>
                      </a:r>
                      <a:r>
                        <a:rPr lang="fr-FR" sz="1800" b="0" i="0" u="none" strike="noStrike" noProof="0" dirty="0" err="1" smtClean="0">
                          <a:solidFill>
                            <a:srgbClr val="000000"/>
                          </a:solidFill>
                          <a:latin typeface="Calibri"/>
                        </a:rPr>
                        <a:t>Invest</a:t>
                      </a:r>
                      <a:r>
                        <a:rPr lang="fr-FR" sz="1800" b="0" i="0" u="none" strike="noStrike" noProof="0" dirty="0" smtClean="0">
                          <a:solidFill>
                            <a:srgbClr val="000000"/>
                          </a:solidFill>
                          <a:latin typeface="Calibri"/>
                        </a:rPr>
                        <a:t>.</a:t>
                      </a:r>
                      <a:r>
                        <a:rPr lang="fr-FR" sz="1800" b="0" i="0" u="none" strike="noStrike" baseline="0" noProof="0" dirty="0" smtClean="0">
                          <a:solidFill>
                            <a:srgbClr val="000000"/>
                          </a:solidFill>
                          <a:latin typeface="Calibri"/>
                        </a:rPr>
                        <a:t> Club</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smtClean="0">
                          <a:solidFill>
                            <a:srgbClr val="0000FF"/>
                          </a:solidFill>
                          <a:latin typeface="Arial"/>
                        </a:rPr>
                        <a:t>   10.000 </a:t>
                      </a:r>
                      <a:endParaRPr lang="fr-FR" sz="1800" b="1" i="0" u="none" strike="noStrike" noProof="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smtClean="0">
                          <a:solidFill>
                            <a:srgbClr val="FF0000"/>
                          </a:solidFill>
                          <a:latin typeface="Arial"/>
                        </a:rPr>
                        <a:t>     7.500 </a:t>
                      </a:r>
                      <a:endParaRPr lang="fr-FR" sz="1800" b="1" i="0" u="none" strike="noStrike" noProof="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17.500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01972">
                <a:tc>
                  <a:txBody>
                    <a:bodyPr/>
                    <a:lstStyle/>
                    <a:p>
                      <a:pPr algn="l" fontAlgn="b"/>
                      <a:r>
                        <a:rPr lang="fr-FR" sz="1800" b="0" i="0" u="none" strike="noStrike" noProof="0" dirty="0" smtClean="0">
                          <a:solidFill>
                            <a:srgbClr val="0000FF"/>
                          </a:solidFill>
                          <a:latin typeface="Arial"/>
                        </a:rPr>
                        <a:t>  Budget Project </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1" i="0" u="none" strike="noStrike" noProof="0" smtClean="0">
                          <a:solidFill>
                            <a:srgbClr val="0000FF"/>
                          </a:solidFill>
                          <a:latin typeface="Arial"/>
                        </a:rPr>
                        <a:t>   30.000 </a:t>
                      </a:r>
                      <a:endParaRPr lang="fr-FR" sz="1800" b="1" i="0" u="none" strike="noStrike" noProof="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TRF Grant</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Arial"/>
                        </a:rPr>
                        <a:t>     5.000 </a:t>
                      </a:r>
                      <a:endParaRPr lang="fr-FR" sz="1800" b="0" i="0" u="none" strike="noStrike" noProof="0">
                        <a:solidFill>
                          <a:srgbClr val="00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7.500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smtClean="0">
                          <a:solidFill>
                            <a:srgbClr val="FF0000"/>
                          </a:solidFill>
                          <a:latin typeface="Arial"/>
                        </a:rPr>
                        <a:t>          12.500 </a:t>
                      </a:r>
                      <a:endParaRPr lang="fr-FR" sz="1800" b="1" i="0" u="none" strike="noStrike" noProof="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02444">
                <a:tc>
                  <a:txBody>
                    <a:bodyPr/>
                    <a:lstStyle/>
                    <a:p>
                      <a:pPr algn="l" fontAlgn="b"/>
                      <a:endParaRPr lang="fr-FR" sz="1050" b="1" i="0" u="none" strike="noStrike" noProof="0" dirty="0">
                        <a:solidFill>
                          <a:srgbClr val="FF0000"/>
                        </a:solidFill>
                        <a:latin typeface="Arial"/>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200" b="0" i="0" u="none" strike="noStrike" noProof="0" dirty="0">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noProof="0" dirty="0" smtClean="0">
                          <a:solidFill>
                            <a:srgbClr val="000000"/>
                          </a:solidFill>
                          <a:latin typeface="Calibri"/>
                        </a:rPr>
                        <a:t>Budget</a:t>
                      </a:r>
                      <a:r>
                        <a:rPr lang="fr-FR" sz="1800" b="1" i="0" u="none" strike="noStrike" baseline="0" noProof="0" dirty="0" smtClean="0">
                          <a:solidFill>
                            <a:srgbClr val="000000"/>
                          </a:solidFill>
                          <a:latin typeface="Calibri"/>
                        </a:rPr>
                        <a:t> Project </a:t>
                      </a:r>
                      <a:r>
                        <a:rPr lang="fr-FR" sz="1800" b="1" i="0" u="none" strike="noStrike" noProof="0" dirty="0" smtClean="0">
                          <a:solidFill>
                            <a:srgbClr val="000000"/>
                          </a:solidFill>
                          <a:latin typeface="Calibri"/>
                        </a:rPr>
                        <a:t> </a:t>
                      </a:r>
                      <a:endParaRPr lang="fr-FR" sz="1800" b="1"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[1:2]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[1:1]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0000FF"/>
                          </a:solidFill>
                          <a:latin typeface="Arial"/>
                        </a:rPr>
                        <a:t>          30.000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5" name="Tekstvak 4"/>
          <p:cNvSpPr txBox="1"/>
          <p:nvPr/>
        </p:nvSpPr>
        <p:spPr>
          <a:xfrm>
            <a:off x="1187624" y="1484784"/>
            <a:ext cx="3096344" cy="461665"/>
          </a:xfrm>
          <a:prstGeom prst="rect">
            <a:avLst/>
          </a:prstGeom>
          <a:noFill/>
          <a:ln>
            <a:solidFill>
              <a:schemeClr val="accent2">
                <a:lumMod val="50000"/>
              </a:schemeClr>
            </a:solidFill>
          </a:ln>
        </p:spPr>
        <p:txBody>
          <a:bodyPr wrap="square" rtlCol="0">
            <a:spAutoFit/>
          </a:bodyPr>
          <a:lstStyle/>
          <a:p>
            <a:r>
              <a:rPr lang="fr-FR" sz="2400" b="1" dirty="0" smtClean="0">
                <a:solidFill>
                  <a:schemeClr val="accent2">
                    <a:lumMod val="75000"/>
                  </a:schemeClr>
                </a:solidFill>
              </a:rPr>
              <a:t>GLOBAL GRANT</a:t>
            </a:r>
            <a:endParaRPr lang="fr-FR" sz="2400" b="1" dirty="0">
              <a:solidFill>
                <a:schemeClr val="accent2">
                  <a:lumMod val="75000"/>
                </a:schemeClr>
              </a:solidFill>
            </a:endParaRPr>
          </a:p>
        </p:txBody>
      </p:sp>
      <p:sp>
        <p:nvSpPr>
          <p:cNvPr id="6" name="Tekstvak 5"/>
          <p:cNvSpPr txBox="1"/>
          <p:nvPr/>
        </p:nvSpPr>
        <p:spPr>
          <a:xfrm>
            <a:off x="1187624" y="2132856"/>
            <a:ext cx="1584176" cy="369332"/>
          </a:xfrm>
          <a:prstGeom prst="rect">
            <a:avLst/>
          </a:prstGeom>
          <a:noFill/>
        </p:spPr>
        <p:txBody>
          <a:bodyPr wrap="square" rtlCol="0">
            <a:spAutoFit/>
          </a:bodyPr>
          <a:lstStyle/>
          <a:p>
            <a:r>
              <a:rPr lang="fr-FR" b="1" dirty="0" smtClean="0">
                <a:solidFill>
                  <a:schemeClr val="accent2">
                    <a:lumMod val="75000"/>
                  </a:schemeClr>
                </a:solidFill>
              </a:rPr>
              <a:t>Exemple #1 :</a:t>
            </a:r>
            <a:endParaRPr lang="fr-FR" b="1" dirty="0">
              <a:solidFill>
                <a:schemeClr val="accent2">
                  <a:lumMod val="75000"/>
                </a:schemeClr>
              </a:solidFill>
            </a:endParaRPr>
          </a:p>
        </p:txBody>
      </p:sp>
      <p:sp>
        <p:nvSpPr>
          <p:cNvPr id="7" name="Tekstvak 6"/>
          <p:cNvSpPr txBox="1"/>
          <p:nvPr/>
        </p:nvSpPr>
        <p:spPr>
          <a:xfrm>
            <a:off x="1331640" y="4797152"/>
            <a:ext cx="2016224" cy="523220"/>
          </a:xfrm>
          <a:prstGeom prst="rect">
            <a:avLst/>
          </a:prstGeom>
          <a:solidFill>
            <a:srgbClr val="FFC000"/>
          </a:solidFill>
          <a:ln>
            <a:solidFill>
              <a:srgbClr val="FF0000"/>
            </a:solidFill>
          </a:ln>
        </p:spPr>
        <p:txBody>
          <a:bodyPr wrap="square" rtlCol="0">
            <a:spAutoFit/>
          </a:bodyPr>
          <a:lstStyle/>
          <a:p>
            <a:r>
              <a:rPr lang="fr-FR" sz="2800" b="1" dirty="0" smtClean="0">
                <a:solidFill>
                  <a:schemeClr val="accent2">
                    <a:lumMod val="75000"/>
                  </a:schemeClr>
                </a:solidFill>
              </a:rPr>
              <a:t>Correct ?</a:t>
            </a:r>
            <a:endParaRPr lang="fr-FR" sz="2800" b="1" dirty="0">
              <a:solidFill>
                <a:schemeClr val="accent2">
                  <a:lumMod val="75000"/>
                </a:schemeClr>
              </a:solidFill>
            </a:endParaRPr>
          </a:p>
        </p:txBody>
      </p:sp>
      <p:sp>
        <p:nvSpPr>
          <p:cNvPr id="8" name="Tekstvak 7"/>
          <p:cNvSpPr txBox="1"/>
          <p:nvPr/>
        </p:nvSpPr>
        <p:spPr>
          <a:xfrm>
            <a:off x="3131840" y="5661248"/>
            <a:ext cx="5544616" cy="400110"/>
          </a:xfrm>
          <a:prstGeom prst="rect">
            <a:avLst/>
          </a:prstGeom>
          <a:noFill/>
          <a:ln w="57150">
            <a:solidFill>
              <a:srgbClr val="FF0000"/>
            </a:solidFill>
          </a:ln>
        </p:spPr>
        <p:txBody>
          <a:bodyPr wrap="square" rtlCol="0">
            <a:spAutoFit/>
          </a:bodyPr>
          <a:lstStyle/>
          <a:p>
            <a:r>
              <a:rPr lang="fr-FR" sz="2000" b="1" dirty="0" smtClean="0">
                <a:solidFill>
                  <a:schemeClr val="accent2">
                    <a:lumMod val="75000"/>
                  </a:schemeClr>
                </a:solidFill>
              </a:rPr>
              <a:t>Non, TRF GRANT                  15.000,00 US $</a:t>
            </a:r>
            <a:endParaRPr lang="fr-FR" sz="2000" b="1" dirty="0">
              <a:solidFill>
                <a:schemeClr val="accent2">
                  <a:lumMod val="75000"/>
                </a:schemeClr>
              </a:solidFill>
            </a:endParaRPr>
          </a:p>
        </p:txBody>
      </p:sp>
      <p:sp>
        <p:nvSpPr>
          <p:cNvPr id="9" name="Niet gelijk aan 8"/>
          <p:cNvSpPr/>
          <p:nvPr/>
        </p:nvSpPr>
        <p:spPr bwMode="auto">
          <a:xfrm>
            <a:off x="5652120" y="5733256"/>
            <a:ext cx="338336" cy="266328"/>
          </a:xfrm>
          <a:prstGeom prst="mathNot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10"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8264" y="188640"/>
            <a:ext cx="1790700" cy="1138885"/>
          </a:xfrm>
          <a:prstGeom prst="rect">
            <a:avLst/>
          </a:prstGeom>
          <a:noFill/>
        </p:spPr>
      </p:pic>
      <p:sp>
        <p:nvSpPr>
          <p:cNvPr id="12" name="Tekstvak 11"/>
          <p:cNvSpPr txBox="1"/>
          <p:nvPr/>
        </p:nvSpPr>
        <p:spPr>
          <a:xfrm>
            <a:off x="5724128" y="2060848"/>
            <a:ext cx="2880320" cy="523220"/>
          </a:xfrm>
          <a:prstGeom prst="rect">
            <a:avLst/>
          </a:prstGeom>
          <a:solidFill>
            <a:srgbClr val="00B0F0"/>
          </a:solidFill>
        </p:spPr>
        <p:txBody>
          <a:bodyPr wrap="square" rtlCol="0">
            <a:spAutoFit/>
          </a:bodyPr>
          <a:lstStyle/>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  $</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ijdelijke aanduiding voor voettekst 6"/>
          <p:cNvSpPr>
            <a:spLocks noGrp="1"/>
          </p:cNvSpPr>
          <p:nvPr>
            <p:ph type="ftr" sz="quarter" idx="11"/>
          </p:nvPr>
        </p:nvSpPr>
        <p:spPr>
          <a:xfrm>
            <a:off x="2195736" y="6237312"/>
            <a:ext cx="4876800" cy="381000"/>
          </a:xfrm>
        </p:spPr>
        <p:txBody>
          <a:bodyPr/>
          <a:lstStyle/>
          <a:p>
            <a:r>
              <a:rPr lang="fr-FR" dirty="0" smtClean="0"/>
              <a:t>Réunion de certification 2015-2016 - D.1620 –</a:t>
            </a:r>
          </a:p>
          <a:p>
            <a:r>
              <a:rPr lang="fr-FR" dirty="0" smtClean="0"/>
              <a:t> Johan De Leeuw DRFC</a:t>
            </a:r>
            <a:endParaRPr lang="fr-FR" dirty="0"/>
          </a:p>
        </p:txBody>
      </p:sp>
      <p:pic>
        <p:nvPicPr>
          <p:cNvPr id="14"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63880"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30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3023320" y="5373216"/>
            <a:ext cx="6120680" cy="707886"/>
          </a:xfrm>
          <a:prstGeom prst="rect">
            <a:avLst/>
          </a:prstGeom>
          <a:noFill/>
          <a:ln w="57150">
            <a:solidFill>
              <a:srgbClr val="FF0000"/>
            </a:solidFill>
          </a:ln>
        </p:spPr>
        <p:txBody>
          <a:bodyPr wrap="square" rtlCol="0">
            <a:spAutoFit/>
          </a:bodyPr>
          <a:lstStyle/>
          <a:p>
            <a:r>
              <a:rPr lang="fr-FR" sz="2000" b="1" dirty="0" smtClean="0">
                <a:solidFill>
                  <a:schemeClr val="accent2">
                    <a:lumMod val="75000"/>
                  </a:schemeClr>
                </a:solidFill>
              </a:rPr>
              <a:t>OUI  a) TRF GRANT                        15.000,00 US $</a:t>
            </a:r>
          </a:p>
          <a:p>
            <a:r>
              <a:rPr lang="fr-FR" sz="2000" b="1" dirty="0" smtClean="0">
                <a:solidFill>
                  <a:schemeClr val="accent2">
                    <a:lumMod val="75000"/>
                  </a:schemeClr>
                </a:solidFill>
              </a:rPr>
              <a:t>          b) Budget  PROJECT            30.000,00 US $</a:t>
            </a:r>
            <a:endParaRPr lang="fr-FR" sz="2000" b="1" dirty="0">
              <a:solidFill>
                <a:schemeClr val="accent2">
                  <a:lumMod val="75000"/>
                </a:schemeClr>
              </a:solidFill>
            </a:endParaRPr>
          </a:p>
        </p:txBody>
      </p:sp>
      <p:graphicFrame>
        <p:nvGraphicFramePr>
          <p:cNvPr id="3" name="Tabel 2"/>
          <p:cNvGraphicFramePr>
            <a:graphicFrameLocks noGrp="1"/>
          </p:cNvGraphicFramePr>
          <p:nvPr/>
        </p:nvGraphicFramePr>
        <p:xfrm>
          <a:off x="755576" y="2780928"/>
          <a:ext cx="7920881" cy="2103199"/>
        </p:xfrm>
        <a:graphic>
          <a:graphicData uri="http://schemas.openxmlformats.org/drawingml/2006/table">
            <a:tbl>
              <a:tblPr/>
              <a:tblGrid>
                <a:gridCol w="2232248"/>
                <a:gridCol w="1001524"/>
                <a:gridCol w="1667855"/>
                <a:gridCol w="976845"/>
                <a:gridCol w="1178313"/>
                <a:gridCol w="864096"/>
              </a:tblGrid>
              <a:tr h="390775">
                <a:tc>
                  <a:txBody>
                    <a:bodyPr/>
                    <a:lstStyle/>
                    <a:p>
                      <a:pPr algn="l" fontAlgn="b"/>
                      <a:r>
                        <a:rPr lang="nl-BE" sz="1000" b="0" i="0" u="none" strike="noStrike" dirty="0" smtClean="0">
                          <a:solidFill>
                            <a:srgbClr val="000000"/>
                          </a:solidFill>
                          <a:latin typeface="Arial"/>
                        </a:rPr>
                        <a:t> </a:t>
                      </a:r>
                      <a:endParaRPr lang="nl-BE" sz="1000" b="0" i="0" u="none" strike="noStrike" dirty="0">
                        <a:solidFill>
                          <a:srgbClr val="000000"/>
                        </a:solidFill>
                        <a:latin typeface="Arial"/>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BE" sz="1100" b="0" i="0" u="none" strike="noStrike">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nl-BE" sz="1100" b="0" i="0" u="none" strike="noStrike" dirty="0">
                          <a:solidFill>
                            <a:srgbClr val="000000"/>
                          </a:solidFill>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smtClean="0">
                          <a:solidFill>
                            <a:srgbClr val="000000"/>
                          </a:solidFill>
                          <a:latin typeface="Calibri"/>
                        </a:rPr>
                        <a:t>Cash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FSD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Total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21033">
                <a:tc>
                  <a:txBody>
                    <a:bodyPr/>
                    <a:lstStyle/>
                    <a:p>
                      <a:pPr algn="l" fontAlgn="b"/>
                      <a:r>
                        <a:rPr lang="fr-FR" sz="1800" b="0" i="0" u="none" strike="noStrike" noProof="0" dirty="0" smtClean="0">
                          <a:solidFill>
                            <a:srgbClr val="0000FF"/>
                          </a:solidFill>
                          <a:latin typeface="Arial"/>
                        </a:rPr>
                        <a:t>  </a:t>
                      </a:r>
                      <a:r>
                        <a:rPr lang="fr-FR" sz="1800" b="0" i="0" u="none" strike="noStrike" noProof="0" dirty="0" err="1" smtClean="0">
                          <a:solidFill>
                            <a:srgbClr val="0000FF"/>
                          </a:solidFill>
                          <a:latin typeface="Arial"/>
                        </a:rPr>
                        <a:t>Invest.Club</a:t>
                      </a:r>
                      <a:r>
                        <a:rPr lang="fr-FR" sz="1800" b="0" i="0" u="none" strike="noStrike" noProof="0" dirty="0" smtClean="0">
                          <a:solidFill>
                            <a:srgbClr val="0000FF"/>
                          </a:solidFill>
                          <a:latin typeface="Arial"/>
                        </a:rPr>
                        <a:t>(s) </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fr-FR" sz="1800" b="1" i="0" u="none" strike="noStrike" noProof="0" dirty="0" smtClean="0">
                          <a:solidFill>
                            <a:srgbClr val="0000FF"/>
                          </a:solidFill>
                          <a:latin typeface="Arial"/>
                        </a:rPr>
                        <a:t>   15.000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a:t>
                      </a:r>
                      <a:r>
                        <a:rPr lang="fr-FR" sz="1800" b="0" i="0" u="none" strike="noStrike" noProof="0" dirty="0" err="1" smtClean="0">
                          <a:solidFill>
                            <a:srgbClr val="000000"/>
                          </a:solidFill>
                          <a:latin typeface="Calibri"/>
                        </a:rPr>
                        <a:t>invest</a:t>
                      </a:r>
                      <a:r>
                        <a:rPr lang="fr-FR" sz="1800" b="0" i="0" u="none" strike="noStrike" noProof="0" dirty="0" smtClean="0">
                          <a:solidFill>
                            <a:srgbClr val="000000"/>
                          </a:solidFill>
                          <a:latin typeface="Calibri"/>
                        </a:rPr>
                        <a:t>. club</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0000FF"/>
                          </a:solidFill>
                          <a:latin typeface="Arial"/>
                        </a:rPr>
                        <a:t>0</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FF0000"/>
                          </a:solidFill>
                          <a:latin typeface="Arial"/>
                        </a:rPr>
                        <a:t>     15.000 </a:t>
                      </a:r>
                      <a:endParaRPr lang="fr-FR" sz="1800" b="1" i="0" u="none" strike="noStrike" noProof="0" dirty="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Calibri"/>
                        </a:rPr>
                        <a:t>             15.000 </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01972">
                <a:tc>
                  <a:txBody>
                    <a:bodyPr/>
                    <a:lstStyle/>
                    <a:p>
                      <a:pPr algn="l" fontAlgn="b"/>
                      <a:r>
                        <a:rPr lang="fr-FR" sz="1800" b="0" i="0" u="none" strike="noStrike" noProof="0" dirty="0" smtClean="0">
                          <a:solidFill>
                            <a:srgbClr val="0000FF"/>
                          </a:solidFill>
                          <a:latin typeface="Arial"/>
                        </a:rPr>
                        <a:t>  Budget Project </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1" i="0" u="none" strike="noStrike" noProof="0" dirty="0" smtClean="0">
                          <a:solidFill>
                            <a:srgbClr val="0000FF"/>
                          </a:solidFill>
                          <a:latin typeface="Arial"/>
                        </a:rPr>
                        <a:t>    30.000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TRF Grant</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Arial"/>
                        </a:rPr>
                        <a:t>0</a:t>
                      </a:r>
                      <a:endParaRPr lang="fr-FR" sz="1800" b="0" i="0" u="none" strike="noStrike" noProof="0" dirty="0">
                        <a:solidFill>
                          <a:srgbClr val="00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Calibri"/>
                        </a:rPr>
                        <a:t>      15.000 </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FF0000"/>
                          </a:solidFill>
                          <a:latin typeface="Arial"/>
                        </a:rPr>
                        <a:t>          15.000 </a:t>
                      </a:r>
                      <a:endParaRPr lang="fr-FR" sz="1800" b="1" i="0" u="none" strike="noStrike" noProof="0" dirty="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02444">
                <a:tc>
                  <a:txBody>
                    <a:bodyPr/>
                    <a:lstStyle/>
                    <a:p>
                      <a:pPr algn="l" fontAlgn="b"/>
                      <a:endParaRPr lang="fr-FR" sz="1050" b="1" i="0" u="none" strike="noStrike" noProof="0" dirty="0">
                        <a:solidFill>
                          <a:srgbClr val="FF0000"/>
                        </a:solidFill>
                        <a:latin typeface="Arial"/>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200" b="0" i="0" u="none" strike="noStrike" noProof="0" dirty="0">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noProof="0" dirty="0" smtClean="0">
                          <a:solidFill>
                            <a:srgbClr val="000000"/>
                          </a:solidFill>
                          <a:latin typeface="Calibri"/>
                        </a:rPr>
                        <a:t>Budget</a:t>
                      </a:r>
                      <a:r>
                        <a:rPr lang="fr-FR" sz="1800" b="1" i="0" u="none" strike="noStrike" baseline="0" noProof="0" dirty="0" smtClean="0">
                          <a:solidFill>
                            <a:srgbClr val="000000"/>
                          </a:solidFill>
                          <a:latin typeface="Calibri"/>
                        </a:rPr>
                        <a:t> Project </a:t>
                      </a:r>
                      <a:r>
                        <a:rPr lang="fr-FR" sz="1800" b="1" i="0" u="none" strike="noStrike" noProof="0" dirty="0" smtClean="0">
                          <a:solidFill>
                            <a:srgbClr val="000000"/>
                          </a:solidFill>
                          <a:latin typeface="Calibri"/>
                        </a:rPr>
                        <a:t> </a:t>
                      </a:r>
                      <a:endParaRPr lang="fr-FR" sz="1800" b="1"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[1:2]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[1:1]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0000FF"/>
                          </a:solidFill>
                          <a:latin typeface="Arial"/>
                        </a:rPr>
                        <a:t>          30.000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5" name="Tekstvak 4"/>
          <p:cNvSpPr txBox="1"/>
          <p:nvPr/>
        </p:nvSpPr>
        <p:spPr>
          <a:xfrm>
            <a:off x="1187624" y="1484784"/>
            <a:ext cx="3240360" cy="461665"/>
          </a:xfrm>
          <a:prstGeom prst="rect">
            <a:avLst/>
          </a:prstGeom>
          <a:noFill/>
          <a:ln>
            <a:solidFill>
              <a:schemeClr val="accent2">
                <a:lumMod val="50000"/>
              </a:schemeClr>
            </a:solidFill>
          </a:ln>
        </p:spPr>
        <p:txBody>
          <a:bodyPr wrap="square" rtlCol="0">
            <a:spAutoFit/>
          </a:bodyPr>
          <a:lstStyle/>
          <a:p>
            <a:r>
              <a:rPr lang="fr-FR" sz="2400" b="1" dirty="0" smtClean="0">
                <a:solidFill>
                  <a:schemeClr val="accent2">
                    <a:lumMod val="75000"/>
                  </a:schemeClr>
                </a:solidFill>
              </a:rPr>
              <a:t>GLOBAL GRANT</a:t>
            </a:r>
            <a:endParaRPr lang="fr-FR" sz="2400" b="1" dirty="0">
              <a:solidFill>
                <a:schemeClr val="accent2">
                  <a:lumMod val="75000"/>
                </a:schemeClr>
              </a:solidFill>
            </a:endParaRPr>
          </a:p>
        </p:txBody>
      </p:sp>
      <p:sp>
        <p:nvSpPr>
          <p:cNvPr id="6" name="Tekstvak 5"/>
          <p:cNvSpPr txBox="1"/>
          <p:nvPr/>
        </p:nvSpPr>
        <p:spPr>
          <a:xfrm>
            <a:off x="1187624" y="2132856"/>
            <a:ext cx="2664296" cy="369332"/>
          </a:xfrm>
          <a:prstGeom prst="rect">
            <a:avLst/>
          </a:prstGeom>
          <a:noFill/>
        </p:spPr>
        <p:txBody>
          <a:bodyPr wrap="square" rtlCol="0">
            <a:spAutoFit/>
          </a:bodyPr>
          <a:lstStyle/>
          <a:p>
            <a:r>
              <a:rPr lang="fr-FR" b="1" dirty="0" smtClean="0">
                <a:solidFill>
                  <a:schemeClr val="accent2">
                    <a:lumMod val="75000"/>
                  </a:schemeClr>
                </a:solidFill>
              </a:rPr>
              <a:t>Exemple  #2 :</a:t>
            </a:r>
            <a:endParaRPr lang="fr-FR" b="1" dirty="0">
              <a:solidFill>
                <a:schemeClr val="accent2">
                  <a:lumMod val="75000"/>
                </a:schemeClr>
              </a:solidFill>
            </a:endParaRPr>
          </a:p>
        </p:txBody>
      </p:sp>
      <p:sp>
        <p:nvSpPr>
          <p:cNvPr id="7" name="Tekstvak 6"/>
          <p:cNvSpPr txBox="1"/>
          <p:nvPr/>
        </p:nvSpPr>
        <p:spPr>
          <a:xfrm>
            <a:off x="1331640" y="4797152"/>
            <a:ext cx="2016224" cy="523220"/>
          </a:xfrm>
          <a:prstGeom prst="rect">
            <a:avLst/>
          </a:prstGeom>
          <a:solidFill>
            <a:srgbClr val="FFC000"/>
          </a:solidFill>
          <a:ln>
            <a:solidFill>
              <a:srgbClr val="FF0000"/>
            </a:solidFill>
          </a:ln>
        </p:spPr>
        <p:txBody>
          <a:bodyPr wrap="square" rtlCol="0">
            <a:spAutoFit/>
          </a:bodyPr>
          <a:lstStyle/>
          <a:p>
            <a:r>
              <a:rPr lang="fr-FR" sz="2800" b="1" dirty="0" smtClean="0">
                <a:solidFill>
                  <a:schemeClr val="accent2">
                    <a:lumMod val="75000"/>
                  </a:schemeClr>
                </a:solidFill>
              </a:rPr>
              <a:t>Correct ?</a:t>
            </a:r>
            <a:endParaRPr lang="fr-FR" sz="2800" b="1" dirty="0">
              <a:solidFill>
                <a:schemeClr val="accent2">
                  <a:lumMod val="75000"/>
                </a:schemeClr>
              </a:solidFill>
            </a:endParaRPr>
          </a:p>
        </p:txBody>
      </p:sp>
      <p:pic>
        <p:nvPicPr>
          <p:cNvPr id="10"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13748" y="457200"/>
            <a:ext cx="1790700" cy="1138885"/>
          </a:xfrm>
          <a:prstGeom prst="rect">
            <a:avLst/>
          </a:prstGeom>
          <a:noFill/>
        </p:spPr>
      </p:pic>
      <p:sp>
        <p:nvSpPr>
          <p:cNvPr id="12" name="Tekstvak 11"/>
          <p:cNvSpPr txBox="1"/>
          <p:nvPr/>
        </p:nvSpPr>
        <p:spPr>
          <a:xfrm>
            <a:off x="5724128" y="2060848"/>
            <a:ext cx="2880320" cy="523220"/>
          </a:xfrm>
          <a:prstGeom prst="rect">
            <a:avLst/>
          </a:prstGeom>
          <a:solidFill>
            <a:srgbClr val="00B0F0"/>
          </a:solidFill>
        </p:spPr>
        <p:txBody>
          <a:bodyPr wrap="square" rtlCol="0">
            <a:spAutoFit/>
          </a:bodyPr>
          <a:lstStyle/>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  $</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Gelijk 12"/>
          <p:cNvSpPr/>
          <p:nvPr/>
        </p:nvSpPr>
        <p:spPr bwMode="auto">
          <a:xfrm>
            <a:off x="5796136" y="5517232"/>
            <a:ext cx="410344" cy="410344"/>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5" name="Tijdelijke aanduiding voor voettekst 6"/>
          <p:cNvSpPr>
            <a:spLocks noGrp="1"/>
          </p:cNvSpPr>
          <p:nvPr>
            <p:ph type="ftr" sz="quarter" idx="11"/>
          </p:nvPr>
        </p:nvSpPr>
        <p:spPr>
          <a:xfrm>
            <a:off x="2123728" y="6237312"/>
            <a:ext cx="4876800" cy="381000"/>
          </a:xfrm>
        </p:spPr>
        <p:txBody>
          <a:bodyPr/>
          <a:lstStyle/>
          <a:p>
            <a:r>
              <a:rPr lang="fr-FR" dirty="0" smtClean="0"/>
              <a:t>Réunion de certification 2015-2016 - D.1620 - Johan De Leeuw DRFC</a:t>
            </a:r>
            <a:endParaRPr lang="fr-FR" dirty="0"/>
          </a:p>
        </p:txBody>
      </p:sp>
      <p:pic>
        <p:nvPicPr>
          <p:cNvPr id="16"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44408"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upRight)">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755576" y="2420888"/>
          <a:ext cx="7920881" cy="2103199"/>
        </p:xfrm>
        <a:graphic>
          <a:graphicData uri="http://schemas.openxmlformats.org/drawingml/2006/table">
            <a:tbl>
              <a:tblPr/>
              <a:tblGrid>
                <a:gridCol w="2232248"/>
                <a:gridCol w="1001524"/>
                <a:gridCol w="1667855"/>
                <a:gridCol w="976845"/>
                <a:gridCol w="1178313"/>
                <a:gridCol w="864096"/>
              </a:tblGrid>
              <a:tr h="390775">
                <a:tc>
                  <a:txBody>
                    <a:bodyPr/>
                    <a:lstStyle/>
                    <a:p>
                      <a:pPr algn="l" fontAlgn="b"/>
                      <a:r>
                        <a:rPr lang="nl-BE" sz="1000" b="0" i="0" u="none" strike="noStrike" dirty="0" smtClean="0">
                          <a:solidFill>
                            <a:srgbClr val="000000"/>
                          </a:solidFill>
                          <a:latin typeface="Arial"/>
                        </a:rPr>
                        <a:t> </a:t>
                      </a:r>
                      <a:endParaRPr lang="nl-BE" sz="1000" b="0" i="0" u="none" strike="noStrike" dirty="0">
                        <a:solidFill>
                          <a:srgbClr val="000000"/>
                        </a:solidFill>
                        <a:latin typeface="Arial"/>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BE" sz="1100" b="0" i="0" u="none" strike="noStrike">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nl-BE" sz="1100" b="0" i="0" u="none" strike="noStrike" dirty="0">
                          <a:solidFill>
                            <a:srgbClr val="000000"/>
                          </a:solidFill>
                          <a:latin typeface="Calibri"/>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smtClean="0">
                          <a:solidFill>
                            <a:srgbClr val="000000"/>
                          </a:solidFill>
                          <a:latin typeface="Calibri"/>
                        </a:rPr>
                        <a:t>Cash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FSD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nl-BE" sz="1800" b="0" i="0" u="none" strike="noStrike" dirty="0">
                          <a:solidFill>
                            <a:srgbClr val="000000"/>
                          </a:solidFill>
                          <a:latin typeface="Calibri"/>
                        </a:rPr>
                        <a:t>  </a:t>
                      </a:r>
                      <a:r>
                        <a:rPr lang="nl-BE" sz="1800" b="0" i="0" u="none" strike="noStrike" dirty="0" smtClean="0">
                          <a:solidFill>
                            <a:srgbClr val="000000"/>
                          </a:solidFill>
                          <a:latin typeface="Calibri"/>
                        </a:rPr>
                        <a:t>Total </a:t>
                      </a:r>
                      <a:endParaRPr lang="nl-BE" sz="1800" b="0" i="0" u="none" strike="noStrike"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21033">
                <a:tc>
                  <a:txBody>
                    <a:bodyPr/>
                    <a:lstStyle/>
                    <a:p>
                      <a:pPr algn="l" fontAlgn="b"/>
                      <a:r>
                        <a:rPr lang="fr-FR" sz="1800" b="0" i="0" u="none" strike="noStrike" noProof="0" dirty="0" smtClean="0">
                          <a:solidFill>
                            <a:srgbClr val="0000FF"/>
                          </a:solidFill>
                          <a:latin typeface="Arial"/>
                        </a:rPr>
                        <a:t> </a:t>
                      </a:r>
                      <a:r>
                        <a:rPr lang="fr-FR" sz="1800" b="0" i="0" u="none" strike="noStrike" noProof="0" dirty="0" err="1" smtClean="0">
                          <a:solidFill>
                            <a:srgbClr val="0000FF"/>
                          </a:solidFill>
                          <a:latin typeface="Arial"/>
                        </a:rPr>
                        <a:t>Invest</a:t>
                      </a:r>
                      <a:r>
                        <a:rPr lang="fr-FR" sz="1800" b="0" i="0" u="none" strike="noStrike" noProof="0" dirty="0" smtClean="0">
                          <a:solidFill>
                            <a:srgbClr val="0000FF"/>
                          </a:solidFill>
                          <a:latin typeface="Arial"/>
                        </a:rPr>
                        <a:t>. Club</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fr-FR" sz="1800" b="1" i="0" u="none" strike="noStrike" noProof="0" smtClean="0">
                          <a:solidFill>
                            <a:srgbClr val="0000FF"/>
                          </a:solidFill>
                          <a:latin typeface="Arial"/>
                        </a:rPr>
                        <a:t>   10.000 </a:t>
                      </a:r>
                      <a:endParaRPr lang="fr-FR" sz="1800" b="1" i="0" u="none" strike="noStrike" noProof="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a:t>
                      </a:r>
                      <a:r>
                        <a:rPr lang="fr-FR" sz="1800" b="0" i="0" u="none" strike="noStrike" noProof="0" dirty="0" err="1" smtClean="0">
                          <a:solidFill>
                            <a:srgbClr val="000000"/>
                          </a:solidFill>
                          <a:latin typeface="Calibri"/>
                        </a:rPr>
                        <a:t>Invest.club</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smtClean="0">
                          <a:solidFill>
                            <a:srgbClr val="0000FF"/>
                          </a:solidFill>
                          <a:latin typeface="Arial"/>
                        </a:rPr>
                        <a:t>   10.000 </a:t>
                      </a:r>
                      <a:endParaRPr lang="fr-FR" sz="1800" b="1" i="0" u="none" strike="noStrike" noProof="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FF0000"/>
                          </a:solidFill>
                          <a:latin typeface="Arial"/>
                        </a:rPr>
                        <a:t>     10.000 </a:t>
                      </a:r>
                      <a:endParaRPr lang="fr-FR" sz="1800" b="1" i="0" u="none" strike="noStrike" noProof="0" dirty="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Calibri"/>
                        </a:rPr>
                        <a:t>             20.000 </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01972">
                <a:tc>
                  <a:txBody>
                    <a:bodyPr/>
                    <a:lstStyle/>
                    <a:p>
                      <a:pPr algn="l" fontAlgn="b"/>
                      <a:r>
                        <a:rPr lang="fr-FR" sz="1800" b="0" i="0" u="none" strike="noStrike" noProof="0" dirty="0" err="1" smtClean="0">
                          <a:solidFill>
                            <a:srgbClr val="0000FF"/>
                          </a:solidFill>
                          <a:latin typeface="Arial"/>
                        </a:rPr>
                        <a:t>Invest</a:t>
                      </a:r>
                      <a:r>
                        <a:rPr lang="fr-FR" sz="1800" b="0" i="0" u="none" strike="noStrike" noProof="0" dirty="0" smtClean="0">
                          <a:solidFill>
                            <a:srgbClr val="0000FF"/>
                          </a:solidFill>
                          <a:latin typeface="Arial"/>
                        </a:rPr>
                        <a:t>. </a:t>
                      </a:r>
                      <a:r>
                        <a:rPr lang="fr-FR" sz="1800" b="0" i="0" u="none" strike="noStrike" noProof="0" dirty="0" err="1" smtClean="0">
                          <a:solidFill>
                            <a:srgbClr val="0000FF"/>
                          </a:solidFill>
                          <a:latin typeface="Arial"/>
                        </a:rPr>
                        <a:t>Distr</a:t>
                      </a:r>
                      <a:r>
                        <a:rPr lang="fr-FR" sz="1800" b="0" i="0" u="none" strike="noStrike" noProof="0" dirty="0" smtClean="0">
                          <a:solidFill>
                            <a:srgbClr val="0000FF"/>
                          </a:solidFill>
                          <a:latin typeface="Arial"/>
                        </a:rPr>
                        <a:t>. (FSD)</a:t>
                      </a:r>
                      <a:endParaRPr lang="fr-FR" sz="1800" b="0"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1" i="0" u="none" strike="noStrike" noProof="0" dirty="0" smtClean="0">
                          <a:solidFill>
                            <a:srgbClr val="0000FF"/>
                          </a:solidFill>
                          <a:latin typeface="Arial"/>
                        </a:rPr>
                        <a:t>   10.000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fr-FR" sz="1800" b="0" i="0" u="none" strike="noStrike" noProof="0" dirty="0" smtClean="0">
                          <a:solidFill>
                            <a:srgbClr val="000000"/>
                          </a:solidFill>
                          <a:latin typeface="Calibri"/>
                        </a:rPr>
                        <a:t> TRF Grant</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Arial"/>
                        </a:rPr>
                        <a:t>     5.000 </a:t>
                      </a:r>
                      <a:endParaRPr lang="fr-FR" sz="1800" b="0" i="0" u="none" strike="noStrike" noProof="0" dirty="0">
                        <a:solidFill>
                          <a:srgbClr val="00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dirty="0" smtClean="0">
                          <a:solidFill>
                            <a:srgbClr val="000000"/>
                          </a:solidFill>
                          <a:latin typeface="Calibri"/>
                        </a:rPr>
                        <a:t>10.000</a:t>
                      </a:r>
                      <a:endParaRPr lang="fr-FR" sz="1800" b="0"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FF0000"/>
                          </a:solidFill>
                          <a:latin typeface="Arial"/>
                        </a:rPr>
                        <a:t>          15.000 </a:t>
                      </a:r>
                      <a:endParaRPr lang="fr-FR" sz="1800" b="1" i="0" u="none" strike="noStrike" noProof="0" dirty="0">
                        <a:solidFill>
                          <a:srgbClr val="FF0000"/>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02444">
                <a:tc>
                  <a:txBody>
                    <a:bodyPr/>
                    <a:lstStyle/>
                    <a:p>
                      <a:pPr algn="l" fontAlgn="b"/>
                      <a:endParaRPr lang="fr-FR" sz="1050" b="1" i="0" u="none" strike="noStrike" noProof="0" dirty="0">
                        <a:solidFill>
                          <a:srgbClr val="FF0000"/>
                        </a:solidFill>
                        <a:latin typeface="Arial"/>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200" b="0" i="0" u="none" strike="noStrike" noProof="0" dirty="0">
                        <a:solidFill>
                          <a:srgbClr val="000000"/>
                        </a:solidFill>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800" b="1" i="0" u="none" strike="noStrike" noProof="0" dirty="0" smtClean="0">
                          <a:solidFill>
                            <a:srgbClr val="000000"/>
                          </a:solidFill>
                          <a:latin typeface="Calibri"/>
                        </a:rPr>
                        <a:t>Budget</a:t>
                      </a:r>
                      <a:r>
                        <a:rPr lang="fr-FR" sz="1800" b="1" i="0" u="none" strike="noStrike" baseline="0" noProof="0" dirty="0" smtClean="0">
                          <a:solidFill>
                            <a:srgbClr val="000000"/>
                          </a:solidFill>
                          <a:latin typeface="Calibri"/>
                        </a:rPr>
                        <a:t> Project </a:t>
                      </a:r>
                      <a:r>
                        <a:rPr lang="fr-FR" sz="1800" b="1" i="0" u="none" strike="noStrike" noProof="0" dirty="0" smtClean="0">
                          <a:solidFill>
                            <a:srgbClr val="000000"/>
                          </a:solidFill>
                          <a:latin typeface="Calibri"/>
                        </a:rPr>
                        <a:t> </a:t>
                      </a:r>
                      <a:endParaRPr lang="fr-FR" sz="1800" b="1" i="0" u="none" strike="noStrike" noProof="0" dirty="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[1:2]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0" i="0" u="none" strike="noStrike" noProof="0" smtClean="0">
                          <a:solidFill>
                            <a:srgbClr val="000000"/>
                          </a:solidFill>
                          <a:latin typeface="Calibri"/>
                        </a:rPr>
                        <a:t> [1:1] </a:t>
                      </a:r>
                      <a:endParaRPr lang="fr-FR" sz="1800" b="0" i="0" u="none" strike="noStrike" noProof="0">
                        <a:solidFill>
                          <a:srgbClr val="000000"/>
                        </a:solidFill>
                        <a:latin typeface="Calibri"/>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fr-FR" sz="1800" b="1" i="0" u="none" strike="noStrike" noProof="0" dirty="0" smtClean="0">
                          <a:solidFill>
                            <a:srgbClr val="0000FF"/>
                          </a:solidFill>
                          <a:latin typeface="Arial"/>
                        </a:rPr>
                        <a:t>          35.000 </a:t>
                      </a:r>
                      <a:endParaRPr lang="fr-FR" sz="1800" b="1" i="0" u="none" strike="noStrike" noProof="0" dirty="0">
                        <a:solidFill>
                          <a:srgbClr val="0000FF"/>
                        </a:solidFill>
                        <a:latin typeface="Arial"/>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5" name="Tekstvak 4"/>
          <p:cNvSpPr txBox="1"/>
          <p:nvPr/>
        </p:nvSpPr>
        <p:spPr>
          <a:xfrm>
            <a:off x="1115616" y="1196752"/>
            <a:ext cx="2808312" cy="461665"/>
          </a:xfrm>
          <a:prstGeom prst="rect">
            <a:avLst/>
          </a:prstGeom>
          <a:noFill/>
          <a:ln>
            <a:solidFill>
              <a:schemeClr val="accent2">
                <a:lumMod val="50000"/>
              </a:schemeClr>
            </a:solidFill>
          </a:ln>
        </p:spPr>
        <p:txBody>
          <a:bodyPr wrap="square" rtlCol="0">
            <a:spAutoFit/>
          </a:bodyPr>
          <a:lstStyle/>
          <a:p>
            <a:r>
              <a:rPr lang="fr-FR" sz="2400" b="1" dirty="0" smtClean="0">
                <a:solidFill>
                  <a:schemeClr val="accent2">
                    <a:lumMod val="75000"/>
                  </a:schemeClr>
                </a:solidFill>
              </a:rPr>
              <a:t>GLOBAL GRANT</a:t>
            </a:r>
            <a:endParaRPr lang="fr-FR" sz="2400" b="1" dirty="0">
              <a:solidFill>
                <a:schemeClr val="accent2">
                  <a:lumMod val="75000"/>
                </a:schemeClr>
              </a:solidFill>
            </a:endParaRPr>
          </a:p>
        </p:txBody>
      </p:sp>
      <p:sp>
        <p:nvSpPr>
          <p:cNvPr id="6" name="Tekstvak 5"/>
          <p:cNvSpPr txBox="1"/>
          <p:nvPr/>
        </p:nvSpPr>
        <p:spPr>
          <a:xfrm>
            <a:off x="1259632" y="1844824"/>
            <a:ext cx="2232248" cy="369332"/>
          </a:xfrm>
          <a:prstGeom prst="rect">
            <a:avLst/>
          </a:prstGeom>
          <a:noFill/>
        </p:spPr>
        <p:txBody>
          <a:bodyPr wrap="square" rtlCol="0">
            <a:spAutoFit/>
          </a:bodyPr>
          <a:lstStyle/>
          <a:p>
            <a:r>
              <a:rPr lang="fr-FR" b="1" dirty="0" smtClean="0">
                <a:solidFill>
                  <a:schemeClr val="accent2">
                    <a:lumMod val="75000"/>
                  </a:schemeClr>
                </a:solidFill>
              </a:rPr>
              <a:t>Exemple  # 3 :</a:t>
            </a:r>
            <a:endParaRPr lang="fr-FR" b="1" dirty="0">
              <a:solidFill>
                <a:schemeClr val="accent2">
                  <a:lumMod val="75000"/>
                </a:schemeClr>
              </a:solidFill>
            </a:endParaRPr>
          </a:p>
        </p:txBody>
      </p:sp>
      <p:sp>
        <p:nvSpPr>
          <p:cNvPr id="7" name="Tekstvak 6"/>
          <p:cNvSpPr txBox="1"/>
          <p:nvPr/>
        </p:nvSpPr>
        <p:spPr>
          <a:xfrm>
            <a:off x="755576" y="4149080"/>
            <a:ext cx="1872208" cy="523220"/>
          </a:xfrm>
          <a:prstGeom prst="rect">
            <a:avLst/>
          </a:prstGeom>
          <a:solidFill>
            <a:srgbClr val="FFC000"/>
          </a:solidFill>
          <a:ln>
            <a:solidFill>
              <a:srgbClr val="FF0000"/>
            </a:solidFill>
          </a:ln>
        </p:spPr>
        <p:txBody>
          <a:bodyPr wrap="square" rtlCol="0">
            <a:spAutoFit/>
          </a:bodyPr>
          <a:lstStyle/>
          <a:p>
            <a:r>
              <a:rPr lang="fr-FR" sz="2800" b="1" dirty="0" smtClean="0">
                <a:solidFill>
                  <a:schemeClr val="accent2">
                    <a:lumMod val="75000"/>
                  </a:schemeClr>
                </a:solidFill>
              </a:rPr>
              <a:t>Correct ?</a:t>
            </a:r>
            <a:endParaRPr lang="fr-FR" sz="2800" b="1" dirty="0">
              <a:solidFill>
                <a:schemeClr val="accent2">
                  <a:lumMod val="75000"/>
                </a:schemeClr>
              </a:solidFill>
            </a:endParaRPr>
          </a:p>
        </p:txBody>
      </p:sp>
      <p:sp>
        <p:nvSpPr>
          <p:cNvPr id="8" name="Tekstvak 7"/>
          <p:cNvSpPr txBox="1"/>
          <p:nvPr/>
        </p:nvSpPr>
        <p:spPr>
          <a:xfrm>
            <a:off x="2843808" y="5085184"/>
            <a:ext cx="5760640" cy="707886"/>
          </a:xfrm>
          <a:prstGeom prst="rect">
            <a:avLst/>
          </a:prstGeom>
          <a:noFill/>
          <a:ln w="57150">
            <a:solidFill>
              <a:srgbClr val="FF0000"/>
            </a:solidFill>
          </a:ln>
        </p:spPr>
        <p:txBody>
          <a:bodyPr wrap="square" rtlCol="0">
            <a:spAutoFit/>
          </a:bodyPr>
          <a:lstStyle/>
          <a:p>
            <a:r>
              <a:rPr lang="fr-FR" sz="2000" b="1" dirty="0" smtClean="0">
                <a:solidFill>
                  <a:schemeClr val="accent2">
                    <a:lumMod val="75000"/>
                  </a:schemeClr>
                </a:solidFill>
              </a:rPr>
              <a:t>OUI a) TRF GRANT              = 15.000,00 US $</a:t>
            </a:r>
          </a:p>
          <a:p>
            <a:r>
              <a:rPr lang="fr-FR" sz="2000" b="1" dirty="0" smtClean="0">
                <a:solidFill>
                  <a:schemeClr val="accent2">
                    <a:lumMod val="75000"/>
                  </a:schemeClr>
                </a:solidFill>
              </a:rPr>
              <a:t>         b) </a:t>
            </a:r>
            <a:r>
              <a:rPr lang="fr-FR" sz="2000" b="1" dirty="0" err="1" smtClean="0">
                <a:solidFill>
                  <a:schemeClr val="accent2">
                    <a:lumMod val="75000"/>
                  </a:schemeClr>
                </a:solidFill>
              </a:rPr>
              <a:t>het</a:t>
            </a:r>
            <a:r>
              <a:rPr lang="fr-FR" sz="2000" b="1" dirty="0" smtClean="0">
                <a:solidFill>
                  <a:schemeClr val="accent2">
                    <a:lumMod val="75000"/>
                  </a:schemeClr>
                </a:solidFill>
              </a:rPr>
              <a:t> budget          &gt; /= 30.000,00 US $</a:t>
            </a:r>
            <a:endParaRPr lang="fr-FR" sz="2000" b="1" dirty="0">
              <a:solidFill>
                <a:schemeClr val="accent2">
                  <a:lumMod val="75000"/>
                </a:schemeClr>
              </a:solidFill>
            </a:endParaRPr>
          </a:p>
        </p:txBody>
      </p:sp>
      <p:pic>
        <p:nvPicPr>
          <p:cNvPr id="10"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53200" y="457200"/>
            <a:ext cx="1790700" cy="1138885"/>
          </a:xfrm>
          <a:prstGeom prst="rect">
            <a:avLst/>
          </a:prstGeom>
          <a:noFill/>
        </p:spPr>
      </p:pic>
      <p:sp>
        <p:nvSpPr>
          <p:cNvPr id="12" name="Tekstvak 11"/>
          <p:cNvSpPr txBox="1"/>
          <p:nvPr/>
        </p:nvSpPr>
        <p:spPr>
          <a:xfrm>
            <a:off x="5724128" y="1700808"/>
            <a:ext cx="2880320" cy="523220"/>
          </a:xfrm>
          <a:prstGeom prst="rect">
            <a:avLst/>
          </a:prstGeom>
          <a:solidFill>
            <a:srgbClr val="00B0F0"/>
          </a:solidFill>
        </p:spPr>
        <p:txBody>
          <a:bodyPr wrap="square" rtlCol="0">
            <a:spAutoFit/>
          </a:bodyPr>
          <a:lstStyle/>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  $</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ijdelijke aanduiding voor voettekst 6"/>
          <p:cNvSpPr>
            <a:spLocks noGrp="1"/>
          </p:cNvSpPr>
          <p:nvPr>
            <p:ph type="ftr" sz="quarter" idx="11"/>
          </p:nvPr>
        </p:nvSpPr>
        <p:spPr>
          <a:xfrm>
            <a:off x="2123728" y="6309320"/>
            <a:ext cx="4876800" cy="381000"/>
          </a:xfrm>
        </p:spPr>
        <p:txBody>
          <a:bodyPr/>
          <a:lstStyle/>
          <a:p>
            <a:r>
              <a:rPr lang="fr-FR" dirty="0" smtClean="0"/>
              <a:t>Réunion de certification 2015-2016 - D.1620 - Johan De Leeuw DRFC</a:t>
            </a:r>
            <a:endParaRPr lang="fr-FR" dirty="0"/>
          </a:p>
        </p:txBody>
      </p:sp>
      <p:pic>
        <p:nvPicPr>
          <p:cNvPr id="14"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40352" y="5877272"/>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20272" y="188640"/>
            <a:ext cx="1790700" cy="1138885"/>
          </a:xfrm>
          <a:prstGeom prst="rect">
            <a:avLst/>
          </a:prstGeom>
          <a:noFill/>
        </p:spPr>
      </p:pic>
      <p:sp>
        <p:nvSpPr>
          <p:cNvPr id="11" name="Titel 1"/>
          <p:cNvSpPr>
            <a:spLocks noGrp="1"/>
          </p:cNvSpPr>
          <p:nvPr>
            <p:ph type="title"/>
          </p:nvPr>
        </p:nvSpPr>
        <p:spPr>
          <a:xfrm>
            <a:off x="539552" y="620688"/>
            <a:ext cx="6647656" cy="864096"/>
          </a:xfrm>
        </p:spPr>
        <p:txBody>
          <a:bodyPr>
            <a:normAutofit/>
          </a:bodyPr>
          <a:lstStyle/>
          <a:p>
            <a:r>
              <a:rPr lang="fr-BE" sz="3200" dirty="0" smtClean="0">
                <a:solidFill>
                  <a:srgbClr val="002060"/>
                </a:solidFill>
              </a:rPr>
              <a:t>TRF DISTRICT commission  </a:t>
            </a:r>
            <a:r>
              <a:rPr lang="nl-BE" sz="3200" dirty="0" smtClean="0">
                <a:solidFill>
                  <a:srgbClr val="002060"/>
                </a:solidFill>
              </a:rPr>
              <a:t>2015-2016</a:t>
            </a:r>
            <a:endParaRPr lang="nl-BE" sz="3200" dirty="0">
              <a:solidFill>
                <a:srgbClr val="002060"/>
              </a:solidFill>
            </a:endParaRPr>
          </a:p>
        </p:txBody>
      </p:sp>
      <p:sp>
        <p:nvSpPr>
          <p:cNvPr id="10" name="Tijdelijke aanduiding voor voettekst 9"/>
          <p:cNvSpPr>
            <a:spLocks noGrp="1"/>
          </p:cNvSpPr>
          <p:nvPr>
            <p:ph type="ftr" sz="quarter" idx="11"/>
          </p:nvPr>
        </p:nvSpPr>
        <p:spPr/>
        <p:txBody>
          <a:bodyPr/>
          <a:lstStyle/>
          <a:p>
            <a:r>
              <a:rPr lang="fr-FR" dirty="0" smtClean="0"/>
              <a:t>Réunion de certification 2015-2016 - D.1620 – </a:t>
            </a:r>
          </a:p>
          <a:p>
            <a:r>
              <a:rPr lang="fr-FR" dirty="0" smtClean="0"/>
              <a:t>Johan De Leeuw DRFC</a:t>
            </a:r>
            <a:endParaRPr lang="fr-FR" dirty="0"/>
          </a:p>
        </p:txBody>
      </p:sp>
      <p:sp>
        <p:nvSpPr>
          <p:cNvPr id="8" name="Tekstvak 7"/>
          <p:cNvSpPr txBox="1"/>
          <p:nvPr/>
        </p:nvSpPr>
        <p:spPr>
          <a:xfrm>
            <a:off x="683568" y="1628800"/>
            <a:ext cx="8280920" cy="4493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400" dirty="0" smtClean="0">
                <a:solidFill>
                  <a:schemeClr val="accent2">
                    <a:lumMod val="50000"/>
                  </a:schemeClr>
                </a:solidFill>
              </a:rPr>
              <a:t>Président (DRFC)   : </a:t>
            </a:r>
            <a:r>
              <a:rPr lang="fr-FR" sz="2400" b="1" dirty="0" smtClean="0">
                <a:solidFill>
                  <a:schemeClr val="accent2">
                    <a:lumMod val="50000"/>
                  </a:schemeClr>
                </a:solidFill>
              </a:rPr>
              <a:t>PDG Johan De Leeuw</a:t>
            </a:r>
            <a:r>
              <a:rPr lang="fr-FR" sz="2400" dirty="0" smtClean="0">
                <a:solidFill>
                  <a:schemeClr val="accent2">
                    <a:lumMod val="50000"/>
                  </a:schemeClr>
                </a:solidFill>
              </a:rPr>
              <a:t>  </a:t>
            </a:r>
            <a:r>
              <a:rPr lang="fr-FR" sz="1600" dirty="0" smtClean="0">
                <a:solidFill>
                  <a:schemeClr val="accent2">
                    <a:lumMod val="50000"/>
                  </a:schemeClr>
                </a:solidFill>
              </a:rPr>
              <a:t>(RC Torhout-Houtland)</a:t>
            </a:r>
            <a:endParaRPr lang="fr-FR" sz="2400" dirty="0" smtClean="0">
              <a:solidFill>
                <a:schemeClr val="accent2">
                  <a:lumMod val="50000"/>
                </a:schemeClr>
              </a:solidFill>
            </a:endParaRPr>
          </a:p>
          <a:p>
            <a:r>
              <a:rPr lang="fr-FR" sz="2400" dirty="0" smtClean="0">
                <a:solidFill>
                  <a:schemeClr val="accent2">
                    <a:lumMod val="50000"/>
                  </a:schemeClr>
                </a:solidFill>
              </a:rPr>
              <a:t>			(</a:t>
            </a:r>
            <a:r>
              <a:rPr lang="fr-FR" sz="1600" dirty="0" smtClean="0">
                <a:solidFill>
                  <a:schemeClr val="accent2">
                    <a:lumMod val="50000"/>
                  </a:schemeClr>
                </a:solidFill>
              </a:rPr>
              <a:t>District Rotary Foundation Chair)</a:t>
            </a:r>
            <a:endParaRPr lang="fr-FR" sz="2400" dirty="0" smtClean="0">
              <a:solidFill>
                <a:schemeClr val="accent2">
                  <a:lumMod val="50000"/>
                </a:schemeClr>
              </a:solidFill>
            </a:endParaRPr>
          </a:p>
          <a:p>
            <a:r>
              <a:rPr lang="fr-FR" sz="2000" dirty="0" smtClean="0">
                <a:solidFill>
                  <a:schemeClr val="accent2">
                    <a:lumMod val="50000"/>
                  </a:schemeClr>
                </a:solidFill>
              </a:rPr>
              <a:t>Membres :	</a:t>
            </a:r>
          </a:p>
          <a:p>
            <a:r>
              <a:rPr lang="fr-FR" sz="2000" dirty="0" smtClean="0">
                <a:solidFill>
                  <a:schemeClr val="accent2">
                    <a:lumMod val="50000"/>
                  </a:schemeClr>
                </a:solidFill>
              </a:rPr>
              <a:t>	DG      Ernest Deconinck </a:t>
            </a:r>
            <a:r>
              <a:rPr lang="fr-FR" sz="1400" dirty="0" smtClean="0">
                <a:solidFill>
                  <a:schemeClr val="accent2">
                    <a:lumMod val="50000"/>
                  </a:schemeClr>
                </a:solidFill>
              </a:rPr>
              <a:t>( RC Dottignies Val D’Espierre)</a:t>
            </a:r>
          </a:p>
          <a:p>
            <a:r>
              <a:rPr lang="fr-FR" sz="1400" dirty="0" smtClean="0">
                <a:solidFill>
                  <a:schemeClr val="accent2">
                    <a:lumMod val="50000"/>
                  </a:schemeClr>
                </a:solidFill>
              </a:rPr>
              <a:t>	</a:t>
            </a:r>
            <a:r>
              <a:rPr lang="fr-FR" sz="2000" dirty="0" smtClean="0">
                <a:solidFill>
                  <a:schemeClr val="accent2">
                    <a:lumMod val="50000"/>
                  </a:schemeClr>
                </a:solidFill>
              </a:rPr>
              <a:t>DGE   Kathleen Van Rysseghem (</a:t>
            </a:r>
            <a:r>
              <a:rPr lang="fr-FR" sz="1400" dirty="0" smtClean="0">
                <a:solidFill>
                  <a:schemeClr val="accent2">
                    <a:lumMod val="50000"/>
                  </a:schemeClr>
                </a:solidFill>
              </a:rPr>
              <a:t>RC Gent Noord</a:t>
            </a:r>
            <a:r>
              <a:rPr lang="fr-FR" sz="2000" dirty="0" smtClean="0">
                <a:solidFill>
                  <a:schemeClr val="accent2">
                    <a:lumMod val="50000"/>
                  </a:schemeClr>
                </a:solidFill>
              </a:rPr>
              <a:t>)</a:t>
            </a:r>
          </a:p>
          <a:p>
            <a:r>
              <a:rPr lang="fr-FR" sz="2000" dirty="0" smtClean="0">
                <a:solidFill>
                  <a:schemeClr val="accent2">
                    <a:lumMod val="50000"/>
                  </a:schemeClr>
                </a:solidFill>
              </a:rPr>
              <a:t>	PDG   Michel Espeel </a:t>
            </a:r>
            <a:r>
              <a:rPr lang="fr-FR" sz="1600" dirty="0" smtClean="0">
                <a:solidFill>
                  <a:schemeClr val="accent2">
                    <a:lumMod val="50000"/>
                  </a:schemeClr>
                </a:solidFill>
              </a:rPr>
              <a:t>(</a:t>
            </a:r>
            <a:r>
              <a:rPr lang="fr-FR" sz="1100" dirty="0" smtClean="0">
                <a:solidFill>
                  <a:schemeClr val="accent2">
                    <a:lumMod val="50000"/>
                  </a:schemeClr>
                </a:solidFill>
              </a:rPr>
              <a:t>RC Roeselare</a:t>
            </a:r>
            <a:r>
              <a:rPr lang="fr-FR" sz="1600" dirty="0" smtClean="0">
                <a:solidFill>
                  <a:schemeClr val="accent2">
                    <a:lumMod val="50000"/>
                  </a:schemeClr>
                </a:solidFill>
              </a:rPr>
              <a:t>)</a:t>
            </a:r>
            <a:endParaRPr lang="fr-FR" sz="2000" dirty="0" smtClean="0">
              <a:solidFill>
                <a:schemeClr val="accent2">
                  <a:lumMod val="50000"/>
                </a:schemeClr>
              </a:solidFill>
            </a:endParaRPr>
          </a:p>
          <a:p>
            <a:r>
              <a:rPr lang="fr-FR" sz="2000" dirty="0" smtClean="0">
                <a:solidFill>
                  <a:schemeClr val="accent2">
                    <a:lumMod val="50000"/>
                  </a:schemeClr>
                </a:solidFill>
              </a:rPr>
              <a:t>	PDG   Guy Esselen </a:t>
            </a:r>
            <a:r>
              <a:rPr lang="fr-FR" sz="1400" dirty="0" smtClean="0">
                <a:solidFill>
                  <a:schemeClr val="accent2">
                    <a:lumMod val="50000"/>
                  </a:schemeClr>
                </a:solidFill>
              </a:rPr>
              <a:t>(RC Brugge ‘t Vrije)</a:t>
            </a:r>
            <a:endParaRPr lang="fr-FR" sz="2000" dirty="0" smtClean="0">
              <a:solidFill>
                <a:schemeClr val="accent2">
                  <a:lumMod val="50000"/>
                </a:schemeClr>
              </a:solidFill>
            </a:endParaRPr>
          </a:p>
          <a:p>
            <a:r>
              <a:rPr lang="fr-FR" sz="2000" dirty="0" smtClean="0">
                <a:solidFill>
                  <a:schemeClr val="accent2">
                    <a:lumMod val="50000"/>
                  </a:schemeClr>
                </a:solidFill>
              </a:rPr>
              <a:t>	PDG   Paul Coppens </a:t>
            </a:r>
            <a:r>
              <a:rPr lang="fr-FR" sz="1400" dirty="0" smtClean="0">
                <a:solidFill>
                  <a:schemeClr val="accent2">
                    <a:lumMod val="50000"/>
                  </a:schemeClr>
                </a:solidFill>
              </a:rPr>
              <a:t>(RC Tournai-Haut Escaut)</a:t>
            </a:r>
            <a:endParaRPr lang="fr-FR" sz="2000" dirty="0" smtClean="0">
              <a:solidFill>
                <a:schemeClr val="accent2">
                  <a:lumMod val="50000"/>
                </a:schemeClr>
              </a:solidFill>
            </a:endParaRPr>
          </a:p>
          <a:p>
            <a:r>
              <a:rPr lang="fr-FR" sz="2000" dirty="0" smtClean="0">
                <a:solidFill>
                  <a:schemeClr val="accent2">
                    <a:lumMod val="50000"/>
                  </a:schemeClr>
                </a:solidFill>
              </a:rPr>
              <a:t>	PP      Luc Fauquette </a:t>
            </a:r>
            <a:r>
              <a:rPr lang="fr-FR" sz="1400" dirty="0" smtClean="0">
                <a:solidFill>
                  <a:schemeClr val="accent2">
                    <a:lumMod val="50000"/>
                  </a:schemeClr>
                </a:solidFill>
              </a:rPr>
              <a:t>(RC Ronse/Renaix)</a:t>
            </a:r>
            <a:endParaRPr lang="fr-FR" sz="2000" dirty="0" smtClean="0">
              <a:solidFill>
                <a:schemeClr val="accent2">
                  <a:lumMod val="50000"/>
                </a:schemeClr>
              </a:solidFill>
            </a:endParaRPr>
          </a:p>
          <a:p>
            <a:r>
              <a:rPr lang="fr-FR" sz="2000" dirty="0" smtClean="0">
                <a:solidFill>
                  <a:schemeClr val="accent2">
                    <a:lumMod val="50000"/>
                  </a:schemeClr>
                </a:solidFill>
              </a:rPr>
              <a:t>	PP      Patric Claus </a:t>
            </a:r>
            <a:r>
              <a:rPr lang="fr-FR" sz="1400" dirty="0" smtClean="0">
                <a:solidFill>
                  <a:schemeClr val="accent2">
                    <a:lumMod val="50000"/>
                  </a:schemeClr>
                </a:solidFill>
              </a:rPr>
              <a:t>(RC Oostende-ter-</a:t>
            </a:r>
            <a:r>
              <a:rPr lang="fr-FR" sz="1400" dirty="0" err="1" smtClean="0">
                <a:solidFill>
                  <a:schemeClr val="accent2">
                    <a:lumMod val="50000"/>
                  </a:schemeClr>
                </a:solidFill>
              </a:rPr>
              <a:t>Streep</a:t>
            </a:r>
            <a:r>
              <a:rPr lang="fr-FR" sz="1400" dirty="0" smtClean="0">
                <a:solidFill>
                  <a:schemeClr val="accent2">
                    <a:lumMod val="50000"/>
                  </a:schemeClr>
                </a:solidFill>
              </a:rPr>
              <a:t>)</a:t>
            </a:r>
            <a:endParaRPr lang="fr-FR" sz="2000" dirty="0" smtClean="0">
              <a:solidFill>
                <a:schemeClr val="accent2">
                  <a:lumMod val="50000"/>
                </a:schemeClr>
              </a:solidFill>
            </a:endParaRPr>
          </a:p>
          <a:p>
            <a:endParaRPr lang="fr-FR" sz="2000" dirty="0" smtClean="0">
              <a:solidFill>
                <a:schemeClr val="accent2">
                  <a:lumMod val="50000"/>
                </a:schemeClr>
              </a:solidFill>
            </a:endParaRPr>
          </a:p>
          <a:p>
            <a:r>
              <a:rPr lang="fr-FR" sz="2000" dirty="0" smtClean="0">
                <a:solidFill>
                  <a:schemeClr val="accent2">
                    <a:lumMod val="50000"/>
                  </a:schemeClr>
                </a:solidFill>
              </a:rPr>
              <a:t>Secrétaire  PP     Jean Pierre D’Hulster </a:t>
            </a:r>
            <a:r>
              <a:rPr lang="fr-FR" sz="1400" dirty="0" smtClean="0">
                <a:solidFill>
                  <a:schemeClr val="accent2">
                    <a:lumMod val="50000"/>
                  </a:schemeClr>
                </a:solidFill>
              </a:rPr>
              <a:t>( RC Torhout-Houtland)</a:t>
            </a:r>
            <a:endParaRPr lang="fr-FR" sz="2000" dirty="0" smtClean="0">
              <a:solidFill>
                <a:schemeClr val="accent2">
                  <a:lumMod val="50000"/>
                </a:schemeClr>
              </a:solidFill>
            </a:endParaRPr>
          </a:p>
          <a:p>
            <a:r>
              <a:rPr lang="fr-FR" sz="2000" dirty="0" smtClean="0">
                <a:solidFill>
                  <a:schemeClr val="accent2">
                    <a:lumMod val="50000"/>
                  </a:schemeClr>
                </a:solidFill>
              </a:rPr>
              <a:t>Trésorier   PP     Luc Warreyn </a:t>
            </a:r>
            <a:r>
              <a:rPr lang="fr-FR" sz="1400" dirty="0" smtClean="0">
                <a:solidFill>
                  <a:schemeClr val="accent2">
                    <a:lumMod val="50000"/>
                  </a:schemeClr>
                </a:solidFill>
              </a:rPr>
              <a:t>(RC </a:t>
            </a:r>
            <a:r>
              <a:rPr lang="fr-FR" sz="1400" dirty="0" err="1" smtClean="0">
                <a:solidFill>
                  <a:schemeClr val="accent2">
                    <a:lumMod val="50000"/>
                  </a:schemeClr>
                </a:solidFill>
              </a:rPr>
              <a:t>Nieuwpoort</a:t>
            </a:r>
            <a:r>
              <a:rPr lang="fr-FR" sz="1400" dirty="0" smtClean="0">
                <a:solidFill>
                  <a:schemeClr val="accent2">
                    <a:lumMod val="50000"/>
                  </a:schemeClr>
                </a:solidFill>
              </a:rPr>
              <a:t> -</a:t>
            </a:r>
            <a:r>
              <a:rPr lang="fr-FR" sz="1400" dirty="0" err="1" smtClean="0">
                <a:solidFill>
                  <a:schemeClr val="accent2">
                    <a:lumMod val="50000"/>
                  </a:schemeClr>
                </a:solidFill>
              </a:rPr>
              <a:t>Westhoek</a:t>
            </a:r>
            <a:r>
              <a:rPr lang="fr-FR" sz="1400" dirty="0" smtClean="0">
                <a:solidFill>
                  <a:schemeClr val="accent2">
                    <a:lumMod val="50000"/>
                  </a:schemeClr>
                </a:solidFill>
              </a:rPr>
              <a:t>)</a:t>
            </a:r>
            <a:endParaRPr lang="fr-FR" sz="2000" dirty="0" smtClean="0">
              <a:solidFill>
                <a:schemeClr val="accent2">
                  <a:lumMod val="50000"/>
                </a:schemeClr>
              </a:solidFill>
            </a:endParaRPr>
          </a:p>
          <a:p>
            <a:endParaRPr lang="nl-BE" dirty="0">
              <a:solidFill>
                <a:schemeClr val="accent2">
                  <a:lumMod val="50000"/>
                </a:schemeClr>
              </a:solidFill>
            </a:endParaRPr>
          </a:p>
        </p:txBody>
      </p:sp>
      <p:pic>
        <p:nvPicPr>
          <p:cNvPr id="9"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graphics-for-rotarians.org/graphics/other/ROTFOUN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0"/>
            <a:ext cx="1790700" cy="1138885"/>
          </a:xfrm>
          <a:prstGeom prst="rect">
            <a:avLst/>
          </a:prstGeom>
          <a:noFill/>
        </p:spPr>
      </p:pic>
      <p:sp>
        <p:nvSpPr>
          <p:cNvPr id="14" name="Titel 1"/>
          <p:cNvSpPr txBox="1">
            <a:spLocks/>
          </p:cNvSpPr>
          <p:nvPr/>
        </p:nvSpPr>
        <p:spPr>
          <a:xfrm>
            <a:off x="1259632" y="1196752"/>
            <a:ext cx="6912768" cy="762000"/>
          </a:xfrm>
          <a:prstGeom prst="rect">
            <a:avLst/>
          </a:prstGeom>
          <a:solidFill>
            <a:srgbClr val="FFFF00"/>
          </a:solidFill>
          <a:ln>
            <a:solidFill>
              <a:schemeClr val="tx2">
                <a:lumMod val="95000"/>
                <a:lumOff val="5000"/>
              </a:schemeClr>
            </a:solidFill>
          </a:ln>
          <a:effectLst>
            <a:outerShdw blurRad="50800" dist="38100" dir="2700000" algn="tl" rotWithShape="0">
              <a:prstClr val="black">
                <a:alpha val="40000"/>
              </a:prst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600" b="1" i="0" u="none" strike="noStrike" kern="0" cap="none" spc="0" normalizeH="0" baseline="0" noProof="0" dirty="0" smtClean="0">
                <a:ln>
                  <a:noFill/>
                </a:ln>
                <a:solidFill>
                  <a:schemeClr val="tx2"/>
                </a:solidFill>
                <a:effectLst/>
                <a:uLnTx/>
                <a:uFillTx/>
                <a:latin typeface="+mj-lt"/>
                <a:ea typeface="+mj-ea"/>
                <a:cs typeface="+mj-cs"/>
              </a:rPr>
              <a:t>Comparaison </a:t>
            </a:r>
            <a:r>
              <a:rPr kumimoji="0" lang="fr-FR" sz="3600" b="1" i="0" u="none" strike="noStrike" kern="0" cap="none" spc="0" normalizeH="0" baseline="0" noProof="0" dirty="0" err="1" smtClean="0">
                <a:ln>
                  <a:noFill/>
                </a:ln>
                <a:solidFill>
                  <a:schemeClr val="tx2"/>
                </a:solidFill>
                <a:effectLst/>
                <a:uLnTx/>
                <a:uFillTx/>
                <a:latin typeface="+mj-lt"/>
                <a:ea typeface="+mj-ea"/>
                <a:cs typeface="+mj-cs"/>
              </a:rPr>
              <a:t>D.Gr</a:t>
            </a:r>
            <a:r>
              <a:rPr kumimoji="0" lang="fr-FR" sz="3600" b="1" i="0" u="none" strike="noStrike" kern="0" cap="none" spc="0" normalizeH="0" baseline="0" noProof="0" dirty="0" smtClean="0">
                <a:ln>
                  <a:noFill/>
                </a:ln>
                <a:solidFill>
                  <a:schemeClr val="tx2"/>
                </a:solidFill>
                <a:effectLst/>
                <a:uLnTx/>
                <a:uFillTx/>
                <a:latin typeface="+mj-lt"/>
                <a:ea typeface="+mj-ea"/>
                <a:cs typeface="+mj-cs"/>
              </a:rPr>
              <a:t> / GL.Gr.</a:t>
            </a:r>
            <a:endParaRPr kumimoji="0" lang="fr-FR" sz="3600" b="1" i="0" u="none" strike="noStrike" kern="0" cap="none" spc="0" normalizeH="0" baseline="0" noProof="0" dirty="0">
              <a:ln>
                <a:noFill/>
              </a:ln>
              <a:solidFill>
                <a:schemeClr val="tx2"/>
              </a:solidFill>
              <a:effectLst/>
              <a:uLnTx/>
              <a:uFillTx/>
              <a:latin typeface="+mj-lt"/>
              <a:ea typeface="+mj-ea"/>
              <a:cs typeface="+mj-cs"/>
            </a:endParaRPr>
          </a:p>
        </p:txBody>
      </p:sp>
      <p:sp>
        <p:nvSpPr>
          <p:cNvPr id="17" name="Tekstvak 16"/>
          <p:cNvSpPr txBox="1"/>
          <p:nvPr/>
        </p:nvSpPr>
        <p:spPr>
          <a:xfrm>
            <a:off x="467544" y="1772816"/>
            <a:ext cx="3312368" cy="369332"/>
          </a:xfrm>
          <a:prstGeom prst="rect">
            <a:avLst/>
          </a:prstGeom>
          <a:noFill/>
        </p:spPr>
        <p:txBody>
          <a:bodyPr wrap="square" rtlCol="0">
            <a:spAutoFit/>
          </a:bodyPr>
          <a:lstStyle/>
          <a:p>
            <a:endParaRPr lang="fr-FR" dirty="0"/>
          </a:p>
        </p:txBody>
      </p:sp>
      <p:sp>
        <p:nvSpPr>
          <p:cNvPr id="18" name="Tekstvak 17"/>
          <p:cNvSpPr txBox="1"/>
          <p:nvPr/>
        </p:nvSpPr>
        <p:spPr>
          <a:xfrm>
            <a:off x="619944" y="1925216"/>
            <a:ext cx="3312368" cy="369332"/>
          </a:xfrm>
          <a:prstGeom prst="rect">
            <a:avLst/>
          </a:prstGeom>
          <a:noFill/>
        </p:spPr>
        <p:txBody>
          <a:bodyPr wrap="square" rtlCol="0">
            <a:spAutoFit/>
          </a:bodyPr>
          <a:lstStyle/>
          <a:p>
            <a:endParaRPr lang="fr-FR" dirty="0"/>
          </a:p>
        </p:txBody>
      </p:sp>
      <p:sp>
        <p:nvSpPr>
          <p:cNvPr id="19" name="Tekstvak 18"/>
          <p:cNvSpPr txBox="1"/>
          <p:nvPr/>
        </p:nvSpPr>
        <p:spPr>
          <a:xfrm>
            <a:off x="611560" y="2132856"/>
            <a:ext cx="3600400" cy="3970318"/>
          </a:xfrm>
          <a:prstGeom prst="rect">
            <a:avLst/>
          </a:prstGeom>
          <a:noFill/>
          <a:ln>
            <a:solidFill>
              <a:schemeClr val="tx1">
                <a:lumMod val="95000"/>
                <a:lumOff val="5000"/>
              </a:schemeClr>
            </a:solidFill>
          </a:ln>
        </p:spPr>
        <p:txBody>
          <a:bodyPr wrap="square" rtlCol="0">
            <a:spAutoFit/>
          </a:bodyPr>
          <a:lstStyle/>
          <a:p>
            <a:r>
              <a:rPr lang="fr-FR" b="1" dirty="0" smtClean="0"/>
              <a:t>DISTRICT GRANT</a:t>
            </a:r>
          </a:p>
          <a:p>
            <a:endParaRPr lang="fr-FR" dirty="0" smtClean="0"/>
          </a:p>
          <a:p>
            <a:pPr marL="342900" indent="-342900">
              <a:buAutoNum type="arabicPeriod"/>
            </a:pPr>
            <a:r>
              <a:rPr lang="fr-FR" dirty="0" smtClean="0"/>
              <a:t>Soutient </a:t>
            </a:r>
            <a:r>
              <a:rPr lang="fr-FR" b="1" dirty="0" smtClean="0"/>
              <a:t>la mission </a:t>
            </a:r>
            <a:r>
              <a:rPr lang="fr-FR" dirty="0" smtClean="0"/>
              <a:t>de la R.F</a:t>
            </a:r>
          </a:p>
          <a:p>
            <a:pPr marL="342900" indent="-342900">
              <a:buAutoNum type="arabicPeriod"/>
            </a:pPr>
            <a:r>
              <a:rPr lang="fr-FR" dirty="0" smtClean="0"/>
              <a:t>N’a </a:t>
            </a:r>
            <a:r>
              <a:rPr lang="fr-FR" b="1" dirty="0" smtClean="0"/>
              <a:t>pas de budget </a:t>
            </a:r>
            <a:r>
              <a:rPr lang="fr-FR" dirty="0" smtClean="0"/>
              <a:t>minimal</a:t>
            </a:r>
          </a:p>
          <a:p>
            <a:pPr marL="342900" indent="-342900">
              <a:buAutoNum type="arabicPeriod"/>
            </a:pPr>
            <a:r>
              <a:rPr lang="fr-FR" dirty="0" smtClean="0"/>
              <a:t>A un impact sur </a:t>
            </a:r>
            <a:r>
              <a:rPr lang="fr-FR" b="1" dirty="0" smtClean="0"/>
              <a:t>le court terme</a:t>
            </a:r>
          </a:p>
          <a:p>
            <a:pPr marL="342900" indent="-342900">
              <a:buAutoNum type="arabicPeriod"/>
            </a:pPr>
            <a:r>
              <a:rPr lang="fr-FR" dirty="0" smtClean="0"/>
              <a:t>Peut octroyer une bourse de </a:t>
            </a:r>
            <a:r>
              <a:rPr lang="fr-FR" b="1" dirty="0" smtClean="0"/>
              <a:t>n’importe quel niveau, </a:t>
            </a:r>
            <a:r>
              <a:rPr lang="fr-FR" dirty="0" smtClean="0"/>
              <a:t>même locale.</a:t>
            </a:r>
          </a:p>
          <a:p>
            <a:pPr marL="342900" indent="-342900">
              <a:buAutoNum type="arabicPeriod"/>
            </a:pPr>
            <a:r>
              <a:rPr lang="fr-FR" dirty="0" smtClean="0"/>
              <a:t>Des rotariens doivent être impliqués</a:t>
            </a:r>
          </a:p>
          <a:p>
            <a:pPr marL="342900" indent="-342900">
              <a:buAutoNum type="arabicPeriod"/>
            </a:pPr>
            <a:r>
              <a:rPr lang="fr-FR" dirty="0" smtClean="0"/>
              <a:t>Aucun autre R.C. doit être impliqué.</a:t>
            </a:r>
          </a:p>
          <a:p>
            <a:pPr marL="342900" indent="-342900">
              <a:buAutoNum type="arabicPeriod"/>
            </a:pPr>
            <a:endParaRPr lang="fr-FR" dirty="0"/>
          </a:p>
        </p:txBody>
      </p:sp>
      <p:sp>
        <p:nvSpPr>
          <p:cNvPr id="20" name="Tekstvak 19"/>
          <p:cNvSpPr txBox="1"/>
          <p:nvPr/>
        </p:nvSpPr>
        <p:spPr>
          <a:xfrm>
            <a:off x="4427984" y="2132856"/>
            <a:ext cx="4032448" cy="3970318"/>
          </a:xfrm>
          <a:prstGeom prst="rect">
            <a:avLst/>
          </a:prstGeom>
          <a:noFill/>
          <a:ln>
            <a:solidFill>
              <a:schemeClr val="tx1"/>
            </a:solidFill>
          </a:ln>
        </p:spPr>
        <p:txBody>
          <a:bodyPr wrap="square" rtlCol="0">
            <a:spAutoFit/>
          </a:bodyPr>
          <a:lstStyle/>
          <a:p>
            <a:r>
              <a:rPr lang="fr-FR" b="1" dirty="0" smtClean="0"/>
              <a:t>GLOBAL GRANT</a:t>
            </a:r>
          </a:p>
          <a:p>
            <a:endParaRPr lang="fr-FR" dirty="0" smtClean="0"/>
          </a:p>
          <a:p>
            <a:pPr marL="342900" indent="-342900">
              <a:buAutoNum type="arabicPeriod"/>
            </a:pPr>
            <a:r>
              <a:rPr lang="fr-FR" dirty="0" smtClean="0"/>
              <a:t>Soutient un des </a:t>
            </a:r>
            <a:r>
              <a:rPr lang="fr-FR" b="1" dirty="0" smtClean="0"/>
              <a:t>axes stratégiques</a:t>
            </a:r>
          </a:p>
          <a:p>
            <a:pPr marL="342900" indent="-342900">
              <a:buAutoNum type="arabicPeriod"/>
            </a:pPr>
            <a:r>
              <a:rPr lang="fr-FR" dirty="0" smtClean="0"/>
              <a:t>Le budget minimal est de </a:t>
            </a:r>
            <a:r>
              <a:rPr lang="fr-FR" b="1" dirty="0" smtClean="0"/>
              <a:t>30.000,00$</a:t>
            </a:r>
          </a:p>
          <a:p>
            <a:pPr marL="342900" indent="-342900">
              <a:buAutoNum type="arabicPeriod"/>
            </a:pPr>
            <a:r>
              <a:rPr lang="fr-FR" dirty="0" smtClean="0"/>
              <a:t>A un impact sur le </a:t>
            </a:r>
            <a:r>
              <a:rPr lang="fr-FR" b="1" dirty="0" smtClean="0"/>
              <a:t>long terme</a:t>
            </a:r>
          </a:p>
          <a:p>
            <a:pPr marL="342900" indent="-342900">
              <a:buAutoNum type="arabicPeriod"/>
            </a:pPr>
            <a:r>
              <a:rPr lang="fr-FR" dirty="0" smtClean="0"/>
              <a:t>Peut octroyer une bourse de niveau </a:t>
            </a:r>
            <a:r>
              <a:rPr lang="fr-FR" b="1" dirty="0" smtClean="0"/>
              <a:t>universitaire à l’étranger( 1 à 4 ans)</a:t>
            </a:r>
          </a:p>
          <a:p>
            <a:pPr marL="342900" indent="-342900">
              <a:buAutoNum type="arabicPeriod"/>
            </a:pPr>
            <a:r>
              <a:rPr lang="fr-FR" dirty="0" smtClean="0"/>
              <a:t>Des rotariens doivent être impliqués</a:t>
            </a:r>
          </a:p>
          <a:p>
            <a:pPr marL="342900" indent="-342900">
              <a:buAutoNum type="arabicPeriod"/>
            </a:pPr>
            <a:r>
              <a:rPr lang="fr-FR" dirty="0" smtClean="0"/>
              <a:t>Doit avoir des </a:t>
            </a:r>
            <a:r>
              <a:rPr lang="fr-FR" b="1" dirty="0" smtClean="0"/>
              <a:t>résultats </a:t>
            </a:r>
            <a:r>
              <a:rPr lang="fr-FR" b="1" u="sng" dirty="0" smtClean="0"/>
              <a:t>durables</a:t>
            </a:r>
            <a:r>
              <a:rPr lang="fr-FR" b="1" dirty="0" smtClean="0"/>
              <a:t> et mesurables </a:t>
            </a:r>
            <a:r>
              <a:rPr lang="fr-FR" dirty="0" smtClean="0"/>
              <a:t>.</a:t>
            </a:r>
          </a:p>
          <a:p>
            <a:pPr marL="342900" indent="-342900">
              <a:buAutoNum type="arabicPeriod"/>
            </a:pPr>
            <a:r>
              <a:rPr lang="fr-FR" dirty="0" smtClean="0"/>
              <a:t>Un R.C. étranger doit être impliqué</a:t>
            </a:r>
            <a:endParaRPr lang="fr-FR" dirty="0"/>
          </a:p>
        </p:txBody>
      </p:sp>
      <p:sp>
        <p:nvSpPr>
          <p:cNvPr id="9" name="Tekstvak 8"/>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12" name="Tijdelijke aanduiding voor voettekst 11"/>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13"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68344" y="6021288"/>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 calcmode="lin" valueType="num">
                                      <p:cBhvr>
                                        <p:cTn id="7" dur="1000" fill="hold"/>
                                        <p:tgtEl>
                                          <p:spTgt spid="19">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p:cTn id="12" dur="1000" fill="hold"/>
                                        <p:tgtEl>
                                          <p:spTgt spid="20">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p:cTn id="19" dur="1000" fill="hold"/>
                                        <p:tgtEl>
                                          <p:spTgt spid="19">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
                                            <p:txEl>
                                              <p:pRg st="3" end="3"/>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 calcmode="lin" valueType="num">
                                      <p:cBhvr>
                                        <p:cTn id="24" dur="1000" fill="hold"/>
                                        <p:tgtEl>
                                          <p:spTgt spid="20">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2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p:cTn id="31" dur="1000" fill="hold"/>
                                        <p:tgtEl>
                                          <p:spTgt spid="19">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1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9">
                                            <p:txEl>
                                              <p:pRg st="4" end="4"/>
                                            </p:txEl>
                                          </p:spTgt>
                                        </p:tgtEl>
                                      </p:cBhvr>
                                    </p:animEffect>
                                  </p:childTnLst>
                                </p:cTn>
                              </p:par>
                              <p:par>
                                <p:cTn id="34" presetID="29" presetClass="entr" presetSubtype="0" fill="hold" nodeType="with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 calcmode="lin" valueType="num">
                                      <p:cBhvr>
                                        <p:cTn id="36" dur="1000" fill="hold"/>
                                        <p:tgtEl>
                                          <p:spTgt spid="20">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 calcmode="lin" valueType="num">
                                      <p:cBhvr>
                                        <p:cTn id="43" dur="1000" fill="hold"/>
                                        <p:tgtEl>
                                          <p:spTgt spid="19">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1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9">
                                            <p:txEl>
                                              <p:pRg st="5" end="5"/>
                                            </p:txEl>
                                          </p:spTgt>
                                        </p:tgtEl>
                                      </p:cBhvr>
                                    </p:animEffect>
                                  </p:childTnLst>
                                </p:cTn>
                              </p:par>
                              <p:par>
                                <p:cTn id="46" presetID="29" presetClass="entr" presetSubtype="0" fill="hold" nodeType="withEffect">
                                  <p:stCondLst>
                                    <p:cond delay="0"/>
                                  </p:stCondLst>
                                  <p:childTnLst>
                                    <p:set>
                                      <p:cBhvr>
                                        <p:cTn id="47" dur="1" fill="hold">
                                          <p:stCondLst>
                                            <p:cond delay="0"/>
                                          </p:stCondLst>
                                        </p:cTn>
                                        <p:tgtEl>
                                          <p:spTgt spid="20">
                                            <p:txEl>
                                              <p:pRg st="5" end="5"/>
                                            </p:txEl>
                                          </p:spTgt>
                                        </p:tgtEl>
                                        <p:attrNameLst>
                                          <p:attrName>style.visibility</p:attrName>
                                        </p:attrNameLst>
                                      </p:cBhvr>
                                      <p:to>
                                        <p:strVal val="visible"/>
                                      </p:to>
                                    </p:set>
                                    <p:anim calcmode="lin" valueType="num">
                                      <p:cBhvr>
                                        <p:cTn id="48" dur="1000" fill="hold"/>
                                        <p:tgtEl>
                                          <p:spTgt spid="20">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20">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19">
                                            <p:txEl>
                                              <p:pRg st="6" end="6"/>
                                            </p:txEl>
                                          </p:spTgt>
                                        </p:tgtEl>
                                        <p:attrNameLst>
                                          <p:attrName>style.visibility</p:attrName>
                                        </p:attrNameLst>
                                      </p:cBhvr>
                                      <p:to>
                                        <p:strVal val="visible"/>
                                      </p:to>
                                    </p:set>
                                    <p:anim calcmode="lin" valueType="num">
                                      <p:cBhvr>
                                        <p:cTn id="55" dur="1000" fill="hold"/>
                                        <p:tgtEl>
                                          <p:spTgt spid="19">
                                            <p:txEl>
                                              <p:pRg st="6" end="6"/>
                                            </p:txEl>
                                          </p:spTgt>
                                        </p:tgtEl>
                                        <p:attrNameLst>
                                          <p:attrName>ppt_x</p:attrName>
                                        </p:attrNameLst>
                                      </p:cBhvr>
                                      <p:tavLst>
                                        <p:tav tm="0">
                                          <p:val>
                                            <p:strVal val="#ppt_x-.2"/>
                                          </p:val>
                                        </p:tav>
                                        <p:tav tm="100000">
                                          <p:val>
                                            <p:strVal val="#ppt_x"/>
                                          </p:val>
                                        </p:tav>
                                      </p:tavLst>
                                    </p:anim>
                                    <p:anim calcmode="lin" valueType="num">
                                      <p:cBhvr>
                                        <p:cTn id="56" dur="1000" fill="hold"/>
                                        <p:tgtEl>
                                          <p:spTgt spid="1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19">
                                            <p:txEl>
                                              <p:pRg st="7" end="7"/>
                                            </p:txEl>
                                          </p:spTgt>
                                        </p:tgtEl>
                                        <p:attrNameLst>
                                          <p:attrName>style.visibility</p:attrName>
                                        </p:attrNameLst>
                                      </p:cBhvr>
                                      <p:to>
                                        <p:strVal val="visible"/>
                                      </p:to>
                                    </p:set>
                                    <p:anim calcmode="lin" valueType="num">
                                      <p:cBhvr>
                                        <p:cTn id="62" dur="1000" fill="hold"/>
                                        <p:tgtEl>
                                          <p:spTgt spid="19">
                                            <p:txEl>
                                              <p:pRg st="7" end="7"/>
                                            </p:txEl>
                                          </p:spTgt>
                                        </p:tgtEl>
                                        <p:attrNameLst>
                                          <p:attrName>ppt_x</p:attrName>
                                        </p:attrNameLst>
                                      </p:cBhvr>
                                      <p:tavLst>
                                        <p:tav tm="0">
                                          <p:val>
                                            <p:strVal val="#ppt_x-.2"/>
                                          </p:val>
                                        </p:tav>
                                        <p:tav tm="100000">
                                          <p:val>
                                            <p:strVal val="#ppt_x"/>
                                          </p:val>
                                        </p:tav>
                                      </p:tavLst>
                                    </p:anim>
                                    <p:anim calcmode="lin" valueType="num">
                                      <p:cBhvr>
                                        <p:cTn id="63" dur="1000" fill="hold"/>
                                        <p:tgtEl>
                                          <p:spTgt spid="1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9">
                                            <p:txEl>
                                              <p:pRg st="7" end="7"/>
                                            </p:txEl>
                                          </p:spTgt>
                                        </p:tgtEl>
                                      </p:cBhvr>
                                    </p:animEffect>
                                  </p:childTnLst>
                                </p:cTn>
                              </p:par>
                              <p:par>
                                <p:cTn id="65" presetID="29" presetClass="entr" presetSubtype="0" fill="hold" nodeType="withEffect">
                                  <p:stCondLst>
                                    <p:cond delay="0"/>
                                  </p:stCondLst>
                                  <p:childTnLst>
                                    <p:set>
                                      <p:cBhvr>
                                        <p:cTn id="66" dur="1" fill="hold">
                                          <p:stCondLst>
                                            <p:cond delay="0"/>
                                          </p:stCondLst>
                                        </p:cTn>
                                        <p:tgtEl>
                                          <p:spTgt spid="20">
                                            <p:txEl>
                                              <p:pRg st="6" end="6"/>
                                            </p:txEl>
                                          </p:spTgt>
                                        </p:tgtEl>
                                        <p:attrNameLst>
                                          <p:attrName>style.visibility</p:attrName>
                                        </p:attrNameLst>
                                      </p:cBhvr>
                                      <p:to>
                                        <p:strVal val="visible"/>
                                      </p:to>
                                    </p:set>
                                    <p:anim calcmode="lin" valueType="num">
                                      <p:cBhvr>
                                        <p:cTn id="67" dur="1000" fill="hold"/>
                                        <p:tgtEl>
                                          <p:spTgt spid="20">
                                            <p:txEl>
                                              <p:pRg st="6" end="6"/>
                                            </p:txEl>
                                          </p:spTgt>
                                        </p:tgtEl>
                                        <p:attrNameLst>
                                          <p:attrName>ppt_x</p:attrName>
                                        </p:attrNameLst>
                                      </p:cBhvr>
                                      <p:tavLst>
                                        <p:tav tm="0">
                                          <p:val>
                                            <p:strVal val="#ppt_x-.2"/>
                                          </p:val>
                                        </p:tav>
                                        <p:tav tm="100000">
                                          <p:val>
                                            <p:strVal val="#ppt_x"/>
                                          </p:val>
                                        </p:tav>
                                      </p:tavLst>
                                    </p:anim>
                                    <p:anim calcmode="lin" valueType="num">
                                      <p:cBhvr>
                                        <p:cTn id="68" dur="1000" fill="hold"/>
                                        <p:tgtEl>
                                          <p:spTgt spid="2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0">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20">
                                            <p:txEl>
                                              <p:pRg st="7" end="7"/>
                                            </p:txEl>
                                          </p:spTgt>
                                        </p:tgtEl>
                                        <p:attrNameLst>
                                          <p:attrName>style.visibility</p:attrName>
                                        </p:attrNameLst>
                                      </p:cBhvr>
                                      <p:to>
                                        <p:strVal val="visible"/>
                                      </p:to>
                                    </p:set>
                                    <p:anim calcmode="lin" valueType="num">
                                      <p:cBhvr>
                                        <p:cTn id="74" dur="1000" fill="hold"/>
                                        <p:tgtEl>
                                          <p:spTgt spid="20">
                                            <p:txEl>
                                              <p:pRg st="7" end="7"/>
                                            </p:txEl>
                                          </p:spTgt>
                                        </p:tgtEl>
                                        <p:attrNameLst>
                                          <p:attrName>ppt_x</p:attrName>
                                        </p:attrNameLst>
                                      </p:cBhvr>
                                      <p:tavLst>
                                        <p:tav tm="0">
                                          <p:val>
                                            <p:strVal val="#ppt_x-.2"/>
                                          </p:val>
                                        </p:tav>
                                        <p:tav tm="100000">
                                          <p:val>
                                            <p:strVal val="#ppt_x"/>
                                          </p:val>
                                        </p:tav>
                                      </p:tavLst>
                                    </p:anim>
                                    <p:anim calcmode="lin" valueType="num">
                                      <p:cBhvr>
                                        <p:cTn id="75" dur="1000" fill="hold"/>
                                        <p:tgtEl>
                                          <p:spTgt spid="20">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0">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20">
                                            <p:txEl>
                                              <p:pRg st="8" end="8"/>
                                            </p:txEl>
                                          </p:spTgt>
                                        </p:tgtEl>
                                        <p:attrNameLst>
                                          <p:attrName>style.visibility</p:attrName>
                                        </p:attrNameLst>
                                      </p:cBhvr>
                                      <p:to>
                                        <p:strVal val="visible"/>
                                      </p:to>
                                    </p:set>
                                    <p:anim calcmode="lin" valueType="num">
                                      <p:cBhvr>
                                        <p:cTn id="81" dur="1000" fill="hold"/>
                                        <p:tgtEl>
                                          <p:spTgt spid="20">
                                            <p:txEl>
                                              <p:pRg st="8" end="8"/>
                                            </p:txEl>
                                          </p:spTgt>
                                        </p:tgtEl>
                                        <p:attrNameLst>
                                          <p:attrName>ppt_x</p:attrName>
                                        </p:attrNameLst>
                                      </p:cBhvr>
                                      <p:tavLst>
                                        <p:tav tm="0">
                                          <p:val>
                                            <p:strVal val="#ppt_x-.2"/>
                                          </p:val>
                                        </p:tav>
                                        <p:tav tm="100000">
                                          <p:val>
                                            <p:strVal val="#ppt_x"/>
                                          </p:val>
                                        </p:tav>
                                      </p:tavLst>
                                    </p:anim>
                                    <p:anim calcmode="lin" valueType="num">
                                      <p:cBhvr>
                                        <p:cTn id="82" dur="1000" fill="hold"/>
                                        <p:tgtEl>
                                          <p:spTgt spid="2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rot="20401420">
            <a:off x="329080" y="2518741"/>
            <a:ext cx="7992888" cy="1440160"/>
          </a:xfrm>
          <a:prstGeom prst="rect">
            <a:avLst/>
          </a:prstGeom>
          <a:noFill/>
          <a:ln/>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nl-NL" sz="2400" b="1" i="0" u="none" strike="noStrike" kern="0" cap="none" spc="0" normalizeH="0" baseline="0" noProof="0" dirty="0" err="1" smtClean="0">
                <a:ln>
                  <a:noFill/>
                </a:ln>
                <a:solidFill>
                  <a:schemeClr val="tx2">
                    <a:lumMod val="75000"/>
                  </a:schemeClr>
                </a:solidFill>
                <a:effectLst/>
                <a:uLnTx/>
                <a:uFillTx/>
                <a:latin typeface="+mn-lt"/>
                <a:ea typeface="+mn-ea"/>
                <a:cs typeface="+mn-cs"/>
              </a:rPr>
              <a:t>Funding</a:t>
            </a:r>
            <a:r>
              <a:rPr kumimoji="0" lang="nl-NL" sz="2400" b="1" i="0" u="none" strike="noStrike" kern="0" cap="none" spc="0" normalizeH="0" baseline="0" noProof="0" dirty="0" smtClean="0">
                <a:ln>
                  <a:noFill/>
                </a:ln>
                <a:solidFill>
                  <a:schemeClr val="tx2">
                    <a:lumMod val="75000"/>
                  </a:schemeClr>
                </a:solidFill>
                <a:effectLst/>
                <a:uLnTx/>
                <a:uFillTx/>
                <a:latin typeface="+mn-lt"/>
                <a:ea typeface="+mn-ea"/>
                <a:cs typeface="+mn-cs"/>
              </a:rPr>
              <a:t> </a:t>
            </a:r>
            <a:r>
              <a:rPr kumimoji="0" lang="fr-FR" sz="2400" b="1" i="0" u="none" strike="noStrike" kern="0" cap="none" spc="0" normalizeH="0" baseline="0" dirty="0" smtClean="0">
                <a:ln>
                  <a:noFill/>
                </a:ln>
                <a:solidFill>
                  <a:schemeClr val="tx2">
                    <a:lumMod val="75000"/>
                  </a:schemeClr>
                </a:solidFill>
                <a:effectLst/>
                <a:uLnTx/>
                <a:uFillTx/>
                <a:latin typeface="+mn-lt"/>
                <a:ea typeface="+mn-ea"/>
                <a:cs typeface="+mn-cs"/>
              </a:rPr>
              <a:t>OBJECTIF :</a:t>
            </a:r>
          </a:p>
          <a:p>
            <a:pPr marL="742950" marR="0" lvl="1" indent="-285750" algn="l" defTabSz="914400" rtl="0" eaLnBrk="1" fontAlgn="base" latinLnBrk="0" hangingPunct="1">
              <a:lnSpc>
                <a:spcPct val="100000"/>
              </a:lnSpc>
              <a:spcBef>
                <a:spcPct val="20000"/>
              </a:spcBef>
              <a:spcAft>
                <a:spcPct val="0"/>
              </a:spcAft>
              <a:buClrTx/>
              <a:buSzTx/>
              <a:tabLst/>
              <a:defRPr/>
            </a:pPr>
            <a:r>
              <a:rPr kumimoji="0" lang="nl-NL" sz="4400" b="1" i="0" u="none" strike="noStrike" kern="0" cap="none" spc="0" normalizeH="0" baseline="0" noProof="0" dirty="0" smtClean="0">
                <a:ln>
                  <a:noFill/>
                </a:ln>
                <a:solidFill>
                  <a:schemeClr val="tx2">
                    <a:lumMod val="75000"/>
                  </a:schemeClr>
                </a:solidFill>
                <a:effectLst/>
                <a:uLnTx/>
                <a:uFillTx/>
                <a:latin typeface="Arial" charset="0"/>
              </a:rPr>
              <a:t>100 US $ / </a:t>
            </a:r>
            <a:r>
              <a:rPr kumimoji="0" lang="nl-NL" sz="4400" b="1" i="0" u="none" strike="noStrike" kern="0" cap="none" spc="0" normalizeH="0" baseline="0" noProof="0" dirty="0" err="1" smtClean="0">
                <a:ln>
                  <a:noFill/>
                </a:ln>
                <a:solidFill>
                  <a:schemeClr val="tx2">
                    <a:lumMod val="75000"/>
                  </a:schemeClr>
                </a:solidFill>
                <a:effectLst/>
                <a:uLnTx/>
                <a:uFillTx/>
                <a:latin typeface="Arial" charset="0"/>
              </a:rPr>
              <a:t>an</a:t>
            </a:r>
            <a:r>
              <a:rPr kumimoji="0" lang="nl-NL" sz="4400" b="1" i="0" u="none" strike="noStrike" kern="0" cap="none" spc="0" normalizeH="0" baseline="0" noProof="0" dirty="0" smtClean="0">
                <a:ln>
                  <a:noFill/>
                </a:ln>
                <a:solidFill>
                  <a:schemeClr val="tx2">
                    <a:lumMod val="75000"/>
                  </a:schemeClr>
                </a:solidFill>
                <a:effectLst/>
                <a:uLnTx/>
                <a:uFillTx/>
                <a:latin typeface="Arial" charset="0"/>
              </a:rPr>
              <a:t> / </a:t>
            </a:r>
            <a:r>
              <a:rPr kumimoji="0" lang="nl-NL" sz="4400" b="1" i="0" u="none" strike="noStrike" kern="0" cap="none" spc="0" normalizeH="0" baseline="0" noProof="0" dirty="0" err="1" smtClean="0">
                <a:ln>
                  <a:noFill/>
                </a:ln>
                <a:solidFill>
                  <a:schemeClr val="tx2">
                    <a:lumMod val="75000"/>
                  </a:schemeClr>
                </a:solidFill>
                <a:effectLst/>
                <a:uLnTx/>
                <a:uFillTx/>
                <a:latin typeface="Arial" charset="0"/>
              </a:rPr>
              <a:t>Rotarien</a:t>
            </a:r>
            <a:endParaRPr kumimoji="0" lang="nl-NL" sz="3600" b="0" i="0" u="none" strike="noStrike" kern="0" cap="none" spc="0" normalizeH="0" baseline="0" noProof="0" dirty="0" smtClean="0">
              <a:ln>
                <a:noFill/>
              </a:ln>
              <a:solidFill>
                <a:schemeClr val="tx2">
                  <a:lumMod val="75000"/>
                </a:schemeClr>
              </a:solidFill>
              <a:effectLst/>
              <a:uLnTx/>
              <a:uFillTx/>
              <a:latin typeface="+mn-lt"/>
              <a:ea typeface="+mn-ea"/>
              <a:cs typeface="+mn-cs"/>
            </a:endParaRPr>
          </a:p>
        </p:txBody>
      </p:sp>
      <p:sp>
        <p:nvSpPr>
          <p:cNvPr id="5" name="Tekstvak 4"/>
          <p:cNvSpPr txBox="1"/>
          <p:nvPr/>
        </p:nvSpPr>
        <p:spPr>
          <a:xfrm>
            <a:off x="611560" y="5877272"/>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sp>
        <p:nvSpPr>
          <p:cNvPr id="10" name="Tekstvak 9"/>
          <p:cNvSpPr txBox="1"/>
          <p:nvPr/>
        </p:nvSpPr>
        <p:spPr>
          <a:xfrm>
            <a:off x="755576" y="692696"/>
            <a:ext cx="7344816" cy="584775"/>
          </a:xfrm>
          <a:prstGeom prst="rect">
            <a:avLst/>
          </a:prstGeom>
          <a:noFill/>
          <a:ln>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BE" sz="3200" b="1" dirty="0" smtClean="0">
                <a:solidFill>
                  <a:schemeClr val="tx2">
                    <a:lumMod val="75000"/>
                  </a:schemeClr>
                </a:solidFill>
              </a:rPr>
              <a:t>THE ROTARY FOUNDATION</a:t>
            </a:r>
            <a:endParaRPr lang="nl-BE" sz="3200" b="1" dirty="0">
              <a:solidFill>
                <a:schemeClr val="tx2">
                  <a:lumMod val="75000"/>
                </a:schemeClr>
              </a:solidFill>
            </a:endParaRPr>
          </a:p>
        </p:txBody>
      </p:sp>
      <p:pic>
        <p:nvPicPr>
          <p:cNvPr id="11" name="Picture 2" descr="http://www.tma-el.org/images/Annual%20Giving/Giving-Tree.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2636912"/>
            <a:ext cx="3384376" cy="4090054"/>
          </a:xfrm>
          <a:prstGeom prst="rect">
            <a:avLst/>
          </a:prstGeom>
          <a:noFill/>
        </p:spPr>
      </p:pic>
      <p:sp>
        <p:nvSpPr>
          <p:cNvPr id="7" name="Tijdelijke aanduiding voor voettekst 6"/>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8"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40352" y="5949280"/>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3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71600" y="2060848"/>
            <a:ext cx="7416824" cy="316835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None/>
            </a:pPr>
            <a:endParaRPr lang="fr-FR" sz="2800" dirty="0" smtClean="0"/>
          </a:p>
          <a:p>
            <a:pPr>
              <a:buNone/>
            </a:pPr>
            <a:r>
              <a:rPr lang="fr-FR" sz="2800" dirty="0" smtClean="0">
                <a:solidFill>
                  <a:schemeClr val="accent2">
                    <a:lumMod val="75000"/>
                  </a:schemeClr>
                </a:solidFill>
                <a:latin typeface="Times New Roman" pitchFamily="18" charset="0"/>
                <a:cs typeface="Times New Roman" pitchFamily="18" charset="0"/>
              </a:rPr>
              <a:t>« </a:t>
            </a:r>
            <a:r>
              <a:rPr lang="fr-FR" sz="3100" b="1" i="1" dirty="0" smtClean="0">
                <a:solidFill>
                  <a:schemeClr val="accent2">
                    <a:lumMod val="75000"/>
                  </a:schemeClr>
                </a:solidFill>
                <a:latin typeface="Times New Roman" pitchFamily="18" charset="0"/>
                <a:cs typeface="Times New Roman" pitchFamily="18" charset="0"/>
              </a:rPr>
              <a:t>L’argent seul ne fait pas grand choses.</a:t>
            </a:r>
            <a:endParaRPr lang="fr-FR" sz="3100" i="1" dirty="0" smtClean="0">
              <a:solidFill>
                <a:schemeClr val="accent2">
                  <a:lumMod val="75000"/>
                </a:schemeClr>
              </a:solidFill>
              <a:latin typeface="Times New Roman" pitchFamily="18" charset="0"/>
              <a:cs typeface="Times New Roman" pitchFamily="18" charset="0"/>
            </a:endParaRPr>
          </a:p>
          <a:p>
            <a:pPr>
              <a:buNone/>
            </a:pPr>
            <a:r>
              <a:rPr lang="fr-FR" sz="3100" b="1" i="1" dirty="0" smtClean="0">
                <a:solidFill>
                  <a:schemeClr val="accent2">
                    <a:lumMod val="75000"/>
                  </a:schemeClr>
                </a:solidFill>
                <a:latin typeface="Times New Roman" pitchFamily="18" charset="0"/>
                <a:cs typeface="Times New Roman" pitchFamily="18" charset="0"/>
              </a:rPr>
              <a:t>L’aide individuelle ne peut rien sans argent.</a:t>
            </a:r>
            <a:endParaRPr lang="fr-FR" sz="3100" i="1" dirty="0" smtClean="0">
              <a:solidFill>
                <a:schemeClr val="accent2">
                  <a:lumMod val="75000"/>
                </a:schemeClr>
              </a:solidFill>
              <a:latin typeface="Times New Roman" pitchFamily="18" charset="0"/>
              <a:cs typeface="Times New Roman" pitchFamily="18" charset="0"/>
            </a:endParaRPr>
          </a:p>
          <a:p>
            <a:pPr>
              <a:buNone/>
            </a:pPr>
            <a:r>
              <a:rPr lang="fr-FR" sz="3500" b="1" i="1" dirty="0" smtClean="0">
                <a:solidFill>
                  <a:schemeClr val="accent2">
                    <a:lumMod val="75000"/>
                  </a:schemeClr>
                </a:solidFill>
                <a:latin typeface="Times New Roman" pitchFamily="18" charset="0"/>
                <a:cs typeface="Times New Roman" pitchFamily="18" charset="0"/>
              </a:rPr>
              <a:t>Les deux ensemble sont une bénédictions pour la civilisation</a:t>
            </a:r>
            <a:r>
              <a:rPr lang="fr-FR" sz="3500" b="1" dirty="0" smtClean="0">
                <a:solidFill>
                  <a:schemeClr val="accent2">
                    <a:lumMod val="75000"/>
                  </a:schemeClr>
                </a:solidFill>
                <a:latin typeface="Times New Roman" pitchFamily="18" charset="0"/>
                <a:cs typeface="Times New Roman" pitchFamily="18" charset="0"/>
              </a:rPr>
              <a:t>»</a:t>
            </a:r>
          </a:p>
          <a:p>
            <a:pPr>
              <a:buNone/>
            </a:pPr>
            <a:endParaRPr lang="fr-FR" dirty="0" smtClean="0">
              <a:solidFill>
                <a:schemeClr val="accent2">
                  <a:lumMod val="75000"/>
                </a:schemeClr>
              </a:solidFill>
            </a:endParaRPr>
          </a:p>
          <a:p>
            <a:pPr>
              <a:buNone/>
            </a:pPr>
            <a:r>
              <a:rPr lang="fr-FR" sz="2000" dirty="0" err="1" smtClean="0">
                <a:solidFill>
                  <a:schemeClr val="accent2">
                    <a:lumMod val="75000"/>
                  </a:schemeClr>
                </a:solidFill>
              </a:rPr>
              <a:t>Arch</a:t>
            </a:r>
            <a:r>
              <a:rPr lang="fr-FR" sz="2000" dirty="0" smtClean="0">
                <a:solidFill>
                  <a:schemeClr val="accent2">
                    <a:lumMod val="75000"/>
                  </a:schemeClr>
                </a:solidFill>
              </a:rPr>
              <a:t> </a:t>
            </a:r>
            <a:r>
              <a:rPr lang="fr-FR" sz="2000" dirty="0" err="1" smtClean="0">
                <a:solidFill>
                  <a:schemeClr val="accent2">
                    <a:lumMod val="75000"/>
                  </a:schemeClr>
                </a:solidFill>
              </a:rPr>
              <a:t>Klump</a:t>
            </a:r>
            <a:r>
              <a:rPr lang="fr-FR" sz="2000" dirty="0" smtClean="0">
                <a:solidFill>
                  <a:schemeClr val="accent2">
                    <a:lumMod val="75000"/>
                  </a:schemeClr>
                </a:solidFill>
              </a:rPr>
              <a:t> - 1917</a:t>
            </a:r>
          </a:p>
          <a:p>
            <a:pPr>
              <a:buNone/>
            </a:pPr>
            <a:endParaRPr lang="fr-FR" dirty="0" smtClean="0">
              <a:solidFill>
                <a:srgbClr val="0070C0"/>
              </a:solidFill>
            </a:endParaRPr>
          </a:p>
          <a:p>
            <a:pPr>
              <a:buNone/>
            </a:pPr>
            <a:endParaRPr lang="fr-FR" dirty="0" smtClean="0"/>
          </a:p>
        </p:txBody>
      </p:sp>
      <p:sp>
        <p:nvSpPr>
          <p:cNvPr id="8" name="Tijdelijke aanduiding voor voettekst 7"/>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4" name="Picture 2" descr="http://www.graphics-for-rotarians.org/graphics/other/ROTFOUND.JPG"/>
          <p:cNvPicPr>
            <a:picLocks noChangeAspect="1" noChangeArrowheads="1"/>
          </p:cNvPicPr>
          <p:nvPr/>
        </p:nvPicPr>
        <p:blipFill>
          <a:blip r:embed="rId2" cstate="print"/>
          <a:srcRect/>
          <a:stretch>
            <a:fillRect/>
          </a:stretch>
        </p:blipFill>
        <p:spPr bwMode="auto">
          <a:xfrm>
            <a:off x="539552" y="188640"/>
            <a:ext cx="1944216" cy="1236522"/>
          </a:xfrm>
          <a:prstGeom prst="rect">
            <a:avLst/>
          </a:prstGeom>
          <a:noFill/>
        </p:spPr>
      </p:pic>
      <p:sp>
        <p:nvSpPr>
          <p:cNvPr id="6"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chemeClr val="accent2">
                    <a:lumMod val="75000"/>
                  </a:schemeClr>
                </a:solidFill>
                <a:effectLst/>
                <a:uLnTx/>
                <a:uFillTx/>
                <a:latin typeface="+mj-lt"/>
                <a:ea typeface="+mj-ea"/>
                <a:cs typeface="+mj-cs"/>
              </a:rPr>
              <a:t>The Rotary Foundation</a:t>
            </a:r>
            <a:endParaRPr kumimoji="0" lang="fr-FR" sz="28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30" name="Picture 6" descr="https://encrypted-tbn1.gstatic.com/images?q=tbn:ANd9GcQZsc80bb6NqbdeaNelZLUWj7JoFZLWWaU7kDZreGyO8p0bTIY9">
            <a:hlinkClick r:id="rId3"/>
          </p:cNvPr>
          <p:cNvPicPr>
            <a:picLocks noChangeAspect="1" noChangeArrowheads="1"/>
          </p:cNvPicPr>
          <p:nvPr/>
        </p:nvPicPr>
        <p:blipFill>
          <a:blip r:embed="rId4" cstate="print">
            <a:clrChange>
              <a:clrFrom>
                <a:srgbClr val="F4FAFA"/>
              </a:clrFrom>
              <a:clrTo>
                <a:srgbClr val="F4FAFA">
                  <a:alpha val="0"/>
                </a:srgbClr>
              </a:clrTo>
            </a:clrChange>
          </a:blip>
          <a:srcRect/>
          <a:stretch>
            <a:fillRect/>
          </a:stretch>
        </p:blipFill>
        <p:spPr bwMode="auto">
          <a:xfrm>
            <a:off x="4716016" y="4077072"/>
            <a:ext cx="4176375" cy="2504312"/>
          </a:xfrm>
          <a:prstGeom prst="ellipse">
            <a:avLst/>
          </a:prstGeom>
          <a:ln>
            <a:noFill/>
          </a:ln>
          <a:effectLst>
            <a:softEdge rad="112500"/>
          </a:effectLst>
        </p:spPr>
      </p:pic>
      <p:sp>
        <p:nvSpPr>
          <p:cNvPr id="7" name="Tekstvak 6"/>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9"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12360"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20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339752" y="620688"/>
            <a:ext cx="6491064" cy="5400600"/>
          </a:xfrm>
          <a:noFill/>
        </p:spPr>
        <p:style>
          <a:lnRef idx="2">
            <a:schemeClr val="accent2"/>
          </a:lnRef>
          <a:fillRef idx="1">
            <a:schemeClr val="lt1"/>
          </a:fillRef>
          <a:effectRef idx="0">
            <a:schemeClr val="accent2"/>
          </a:effectRef>
          <a:fontRef idx="minor">
            <a:schemeClr val="dk1"/>
          </a:fontRef>
        </p:style>
        <p:txBody>
          <a:bodyPr>
            <a:normAutofit lnSpcReduction="10000"/>
          </a:bodyPr>
          <a:lstStyle/>
          <a:p>
            <a:pPr lvl="3"/>
            <a:r>
              <a:rPr lang="fr-BE" sz="3600" b="1" dirty="0" smtClean="0">
                <a:solidFill>
                  <a:schemeClr val="accent2">
                    <a:lumMod val="75000"/>
                  </a:schemeClr>
                </a:solidFill>
              </a:rPr>
              <a:t>L’Agenda:</a:t>
            </a:r>
            <a:endParaRPr lang="fr-BE" dirty="0" smtClean="0">
              <a:solidFill>
                <a:schemeClr val="accent2">
                  <a:lumMod val="75000"/>
                </a:schemeClr>
              </a:solidFill>
            </a:endParaRPr>
          </a:p>
          <a:p>
            <a:r>
              <a:rPr lang="fr-BE" dirty="0" smtClean="0">
                <a:solidFill>
                  <a:schemeClr val="accent2">
                    <a:lumMod val="75000"/>
                  </a:schemeClr>
                </a:solidFill>
              </a:rPr>
              <a:t>En général</a:t>
            </a:r>
          </a:p>
          <a:p>
            <a:r>
              <a:rPr lang="fr-BE" dirty="0" smtClean="0">
                <a:solidFill>
                  <a:schemeClr val="accent2">
                    <a:lumMod val="75000"/>
                  </a:schemeClr>
                </a:solidFill>
              </a:rPr>
              <a:t>Historique de la Fondation</a:t>
            </a:r>
          </a:p>
          <a:p>
            <a:r>
              <a:rPr lang="fr-BE" dirty="0" smtClean="0">
                <a:solidFill>
                  <a:schemeClr val="accent2">
                    <a:lumMod val="75000"/>
                  </a:schemeClr>
                </a:solidFill>
              </a:rPr>
              <a:t>Mécanisme de collecte de fonds </a:t>
            </a:r>
          </a:p>
          <a:p>
            <a:r>
              <a:rPr lang="fr-BE" dirty="0" smtClean="0">
                <a:solidFill>
                  <a:schemeClr val="accent2">
                    <a:lumMod val="75000"/>
                  </a:schemeClr>
                </a:solidFill>
              </a:rPr>
              <a:t>Modèle de financements de projets</a:t>
            </a:r>
          </a:p>
          <a:p>
            <a:pPr lvl="1"/>
            <a:r>
              <a:rPr lang="fr-BE" dirty="0" smtClean="0">
                <a:solidFill>
                  <a:schemeClr val="accent2">
                    <a:lumMod val="75000"/>
                  </a:schemeClr>
                </a:solidFill>
              </a:rPr>
              <a:t>Le modèle “</a:t>
            </a:r>
            <a:r>
              <a:rPr lang="fr-BE" dirty="0" err="1" smtClean="0">
                <a:solidFill>
                  <a:schemeClr val="accent2">
                    <a:lumMod val="75000"/>
                  </a:schemeClr>
                </a:solidFill>
              </a:rPr>
              <a:t>Share</a:t>
            </a:r>
            <a:r>
              <a:rPr lang="fr-BE" dirty="0" smtClean="0">
                <a:solidFill>
                  <a:schemeClr val="accent2">
                    <a:lumMod val="75000"/>
                  </a:schemeClr>
                </a:solidFill>
              </a:rPr>
              <a:t>”</a:t>
            </a:r>
          </a:p>
          <a:p>
            <a:r>
              <a:rPr lang="fr-BE" dirty="0" smtClean="0">
                <a:solidFill>
                  <a:schemeClr val="accent2">
                    <a:lumMod val="75000"/>
                  </a:schemeClr>
                </a:solidFill>
              </a:rPr>
              <a:t>District Grant = Subvention de District</a:t>
            </a:r>
          </a:p>
          <a:p>
            <a:pPr lvl="1"/>
            <a:r>
              <a:rPr lang="fr-BE" dirty="0" smtClean="0">
                <a:solidFill>
                  <a:schemeClr val="accent2">
                    <a:lumMod val="75000"/>
                  </a:schemeClr>
                </a:solidFill>
              </a:rPr>
              <a:t>Fonds Spécifique du District</a:t>
            </a:r>
          </a:p>
          <a:p>
            <a:r>
              <a:rPr lang="fr-BE" dirty="0" smtClean="0">
                <a:solidFill>
                  <a:schemeClr val="accent2">
                    <a:lumMod val="75000"/>
                  </a:schemeClr>
                </a:solidFill>
              </a:rPr>
              <a:t>Global Grant = Subvention Mondiale</a:t>
            </a:r>
          </a:p>
          <a:p>
            <a:r>
              <a:rPr lang="fr-BE" dirty="0" smtClean="0">
                <a:solidFill>
                  <a:schemeClr val="accent2">
                    <a:lumMod val="75000"/>
                  </a:schemeClr>
                </a:solidFill>
              </a:rPr>
              <a:t>Pourquoi soutenir la Fondation?</a:t>
            </a:r>
          </a:p>
          <a:p>
            <a:r>
              <a:rPr lang="fr-BE" dirty="0" smtClean="0">
                <a:solidFill>
                  <a:schemeClr val="accent2">
                    <a:lumMod val="75000"/>
                  </a:schemeClr>
                </a:solidFill>
              </a:rPr>
              <a:t>Question Time</a:t>
            </a:r>
            <a:endParaRPr lang="fr-BE" dirty="0">
              <a:solidFill>
                <a:schemeClr val="accent2">
                  <a:lumMod val="75000"/>
                </a:schemeClr>
              </a:solidFill>
            </a:endParaRPr>
          </a:p>
        </p:txBody>
      </p:sp>
      <p:sp>
        <p:nvSpPr>
          <p:cNvPr id="4" name="Tijdelijke aanduiding voor voettekst 3"/>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5"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332656"/>
            <a:ext cx="1944216" cy="1236522"/>
          </a:xfrm>
          <a:prstGeom prst="rect">
            <a:avLst/>
          </a:prstGeom>
          <a:noFill/>
        </p:spPr>
      </p:pic>
      <p:sp>
        <p:nvSpPr>
          <p:cNvPr id="7" name="Tekstvak 6"/>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6"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68344" y="6021288"/>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339752" y="908720"/>
            <a:ext cx="6120680" cy="4896544"/>
          </a:xfrm>
          <a:noFill/>
        </p:spPr>
        <p:style>
          <a:lnRef idx="2">
            <a:schemeClr val="accent2"/>
          </a:lnRef>
          <a:fillRef idx="1">
            <a:schemeClr val="lt1"/>
          </a:fillRef>
          <a:effectRef idx="0">
            <a:schemeClr val="accent2"/>
          </a:effectRef>
          <a:fontRef idx="minor">
            <a:schemeClr val="dk1"/>
          </a:fontRef>
        </p:style>
        <p:txBody>
          <a:bodyPr/>
          <a:lstStyle/>
          <a:p>
            <a:r>
              <a:rPr lang="fr-BE" sz="2400" dirty="0" smtClean="0">
                <a:solidFill>
                  <a:schemeClr val="accent2">
                    <a:lumMod val="75000"/>
                  </a:schemeClr>
                </a:solidFill>
              </a:rPr>
              <a:t>Ce dont a parlé :</a:t>
            </a:r>
          </a:p>
          <a:p>
            <a:endParaRPr lang="fr-BE" sz="2400" dirty="0" smtClean="0">
              <a:solidFill>
                <a:schemeClr val="accent2">
                  <a:lumMod val="75000"/>
                </a:schemeClr>
              </a:solidFill>
            </a:endParaRPr>
          </a:p>
          <a:p>
            <a:r>
              <a:rPr lang="fr-BE" sz="2400" dirty="0" smtClean="0">
                <a:solidFill>
                  <a:schemeClr val="accent2">
                    <a:lumMod val="75000"/>
                  </a:schemeClr>
                </a:solidFill>
              </a:rPr>
              <a:t>En général</a:t>
            </a:r>
          </a:p>
          <a:p>
            <a:r>
              <a:rPr lang="fr-BE" sz="2400" dirty="0" smtClean="0">
                <a:solidFill>
                  <a:schemeClr val="accent2">
                    <a:lumMod val="75000"/>
                  </a:schemeClr>
                </a:solidFill>
              </a:rPr>
              <a:t>Historique de la Fondation</a:t>
            </a:r>
          </a:p>
          <a:p>
            <a:r>
              <a:rPr lang="fr-BE" sz="2400" dirty="0" smtClean="0">
                <a:solidFill>
                  <a:schemeClr val="accent2">
                    <a:lumMod val="75000"/>
                  </a:schemeClr>
                </a:solidFill>
              </a:rPr>
              <a:t>Mécanisme de collecte de fonds </a:t>
            </a:r>
          </a:p>
          <a:p>
            <a:r>
              <a:rPr lang="fr-BE" sz="2400" dirty="0" smtClean="0">
                <a:solidFill>
                  <a:schemeClr val="accent2">
                    <a:lumMod val="75000"/>
                  </a:schemeClr>
                </a:solidFill>
              </a:rPr>
              <a:t>Modèle de financements de projets</a:t>
            </a:r>
          </a:p>
          <a:p>
            <a:pPr lvl="1"/>
            <a:r>
              <a:rPr lang="fr-BE" sz="2400" dirty="0" smtClean="0">
                <a:solidFill>
                  <a:schemeClr val="accent2">
                    <a:lumMod val="75000"/>
                  </a:schemeClr>
                </a:solidFill>
              </a:rPr>
              <a:t>Le modèle “</a:t>
            </a:r>
            <a:r>
              <a:rPr lang="fr-BE" sz="2400" dirty="0" err="1" smtClean="0">
                <a:solidFill>
                  <a:schemeClr val="accent2">
                    <a:lumMod val="75000"/>
                  </a:schemeClr>
                </a:solidFill>
              </a:rPr>
              <a:t>Share</a:t>
            </a:r>
            <a:r>
              <a:rPr lang="fr-BE" sz="2400" dirty="0" smtClean="0">
                <a:solidFill>
                  <a:schemeClr val="accent2">
                    <a:lumMod val="75000"/>
                  </a:schemeClr>
                </a:solidFill>
              </a:rPr>
              <a:t>”</a:t>
            </a:r>
          </a:p>
          <a:p>
            <a:r>
              <a:rPr lang="fr-BE" sz="2400" dirty="0" smtClean="0">
                <a:solidFill>
                  <a:schemeClr val="accent2">
                    <a:lumMod val="75000"/>
                  </a:schemeClr>
                </a:solidFill>
              </a:rPr>
              <a:t>District Grant = Subvention de District</a:t>
            </a:r>
          </a:p>
          <a:p>
            <a:pPr lvl="1"/>
            <a:r>
              <a:rPr lang="fr-BE" sz="2400" dirty="0" smtClean="0">
                <a:solidFill>
                  <a:schemeClr val="accent2">
                    <a:lumMod val="75000"/>
                  </a:schemeClr>
                </a:solidFill>
              </a:rPr>
              <a:t>Fonds Spécifique du District</a:t>
            </a:r>
          </a:p>
          <a:p>
            <a:r>
              <a:rPr lang="fr-BE" sz="2400" dirty="0" smtClean="0">
                <a:solidFill>
                  <a:schemeClr val="accent2">
                    <a:lumMod val="75000"/>
                  </a:schemeClr>
                </a:solidFill>
              </a:rPr>
              <a:t>Global Grant = Subvention Mondiale</a:t>
            </a:r>
            <a:endParaRPr lang="nl-BE" sz="2400" dirty="0">
              <a:solidFill>
                <a:schemeClr val="accent2">
                  <a:lumMod val="75000"/>
                </a:schemeClr>
              </a:solidFill>
            </a:endParaRPr>
          </a:p>
        </p:txBody>
      </p:sp>
      <p:sp>
        <p:nvSpPr>
          <p:cNvPr id="4" name="Tijdelijke aanduiding voor voettekst 3"/>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5" name="Picture 2" descr="http://www.graphics-for-rotarians.org/graphics/other/ROTFOUN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332656"/>
            <a:ext cx="1944216" cy="1236522"/>
          </a:xfrm>
          <a:prstGeom prst="rect">
            <a:avLst/>
          </a:prstGeom>
          <a:noFill/>
        </p:spPr>
      </p:pic>
      <p:sp>
        <p:nvSpPr>
          <p:cNvPr id="7" name="Tekstvak 6"/>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6" name="Afbeelding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609329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7584" y="2204864"/>
            <a:ext cx="7416824" cy="2664296"/>
          </a:xfrm>
          <a:ln>
            <a:solidFill>
              <a:schemeClr val="accent2">
                <a:lumMod val="50000"/>
              </a:schemeClr>
            </a:solidFill>
          </a:ln>
        </p:spPr>
        <p:style>
          <a:lnRef idx="0">
            <a:scrgbClr r="0" g="0" b="0"/>
          </a:lnRef>
          <a:fillRef idx="1002">
            <a:schemeClr val="lt1"/>
          </a:fillRef>
          <a:effectRef idx="0">
            <a:scrgbClr r="0" g="0" b="0"/>
          </a:effectRef>
          <a:fontRef idx="major"/>
        </p:style>
        <p:txBody>
          <a:bodyPr>
            <a:normAutofit/>
          </a:bodyPr>
          <a:lstStyle/>
          <a:p>
            <a:pPr algn="ctr">
              <a:buNone/>
            </a:pPr>
            <a:r>
              <a:rPr lang="fr-BE" sz="6000" b="1" dirty="0" smtClean="0">
                <a:solidFill>
                  <a:schemeClr val="accent1">
                    <a:lumMod val="50000"/>
                  </a:schemeClr>
                </a:solidFill>
              </a:rPr>
              <a:t> </a:t>
            </a:r>
            <a:r>
              <a:rPr lang="fr-BE" sz="6000" b="1" dirty="0" smtClean="0">
                <a:solidFill>
                  <a:schemeClr val="accent2">
                    <a:lumMod val="75000"/>
                  </a:schemeClr>
                </a:solidFill>
              </a:rPr>
              <a:t>Pourquoi soutenir</a:t>
            </a:r>
          </a:p>
          <a:p>
            <a:pPr algn="ctr">
              <a:buNone/>
            </a:pPr>
            <a:r>
              <a:rPr lang="fr-BE" sz="6000" b="1" dirty="0" smtClean="0">
                <a:solidFill>
                  <a:schemeClr val="accent2">
                    <a:lumMod val="75000"/>
                  </a:schemeClr>
                </a:solidFill>
              </a:rPr>
              <a:t> la Fondation?</a:t>
            </a:r>
          </a:p>
        </p:txBody>
      </p:sp>
      <p:sp>
        <p:nvSpPr>
          <p:cNvPr id="8" name="Tijdelijke aanduiding voor voettekst 7"/>
          <p:cNvSpPr>
            <a:spLocks noGrp="1"/>
          </p:cNvSpPr>
          <p:nvPr>
            <p:ph type="ftr" sz="quarter" idx="11"/>
          </p:nvPr>
        </p:nvSpPr>
        <p:spPr>
          <a:xfrm>
            <a:off x="2771800" y="6309320"/>
            <a:ext cx="4112096" cy="365125"/>
          </a:xfrm>
        </p:spPr>
        <p:txBody>
          <a:bodyPr/>
          <a:lstStyle/>
          <a:p>
            <a:r>
              <a:rPr lang="fr-FR" sz="1000" dirty="0" smtClean="0"/>
              <a:t>Réunion de certification 2015-2016 - D.1620 –</a:t>
            </a:r>
          </a:p>
          <a:p>
            <a:r>
              <a:rPr lang="fr-FR" sz="1000" dirty="0" smtClean="0"/>
              <a:t> Johan De Leeuw DRFC</a:t>
            </a:r>
            <a:endParaRPr lang="fr-FR" sz="1000" dirty="0"/>
          </a:p>
        </p:txBody>
      </p:sp>
      <p:pic>
        <p:nvPicPr>
          <p:cNvPr id="4" name="Picture 2" descr="http://www.graphics-for-rotarians.org/graphics/other/ROTFOUND.JPG"/>
          <p:cNvPicPr>
            <a:picLocks noChangeAspect="1" noChangeArrowheads="1"/>
          </p:cNvPicPr>
          <p:nvPr/>
        </p:nvPicPr>
        <p:blipFill>
          <a:blip r:embed="rId2" cstate="print"/>
          <a:srcRect/>
          <a:stretch>
            <a:fillRect/>
          </a:stretch>
        </p:blipFill>
        <p:spPr bwMode="auto">
          <a:xfrm>
            <a:off x="6660232" y="188640"/>
            <a:ext cx="1944216" cy="1236522"/>
          </a:xfrm>
          <a:prstGeom prst="rect">
            <a:avLst/>
          </a:prstGeom>
          <a:noFill/>
        </p:spPr>
      </p:pic>
      <p:sp>
        <p:nvSpPr>
          <p:cNvPr id="6" name="Titel 1"/>
          <p:cNvSpPr txBox="1">
            <a:spLocks/>
          </p:cNvSpPr>
          <p:nvPr/>
        </p:nvSpPr>
        <p:spPr>
          <a:xfrm>
            <a:off x="395536" y="620688"/>
            <a:ext cx="540256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accent2">
                    <a:lumMod val="50000"/>
                  </a:schemeClr>
                </a:solidFill>
                <a:effectLst/>
                <a:uLnTx/>
                <a:uFillTx/>
                <a:latin typeface="+mj-lt"/>
                <a:ea typeface="+mj-ea"/>
                <a:cs typeface="+mj-cs"/>
              </a:rPr>
              <a:t>The Rotary Foundation</a:t>
            </a:r>
            <a:endParaRPr kumimoji="0" lang="fr-FR" sz="3600" b="1"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pic>
        <p:nvPicPr>
          <p:cNvPr id="1030" name="Picture 6" descr="https://encrypted-tbn1.gstatic.com/images?q=tbn:ANd9GcQZsc80bb6NqbdeaNelZLUWj7JoFZLWWaU7kDZreGyO8p0bTIY9">
            <a:hlinkClick r:id="rId3"/>
          </p:cNvPr>
          <p:cNvPicPr>
            <a:picLocks noChangeAspect="1" noChangeArrowheads="1"/>
          </p:cNvPicPr>
          <p:nvPr/>
        </p:nvPicPr>
        <p:blipFill>
          <a:blip r:embed="rId4" cstate="print"/>
          <a:srcRect/>
          <a:stretch>
            <a:fillRect/>
          </a:stretch>
        </p:blipFill>
        <p:spPr bwMode="auto">
          <a:xfrm>
            <a:off x="5940152" y="4437112"/>
            <a:ext cx="3096255" cy="1856631"/>
          </a:xfrm>
          <a:prstGeom prst="ellipse">
            <a:avLst/>
          </a:prstGeom>
          <a:ln>
            <a:noFill/>
          </a:ln>
          <a:effectLst>
            <a:softEdge rad="112500"/>
          </a:effectLst>
        </p:spPr>
      </p:pic>
      <p:sp>
        <p:nvSpPr>
          <p:cNvPr id="7" name="Tekstvak 6"/>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9"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63880" y="6244557"/>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graphics-for-rotarians.org/graphics/other/ROTFOUN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260648"/>
            <a:ext cx="2604062" cy="1656184"/>
          </a:xfrm>
          <a:prstGeom prst="rect">
            <a:avLst/>
          </a:prstGeom>
          <a:noFill/>
        </p:spPr>
      </p:pic>
      <p:sp>
        <p:nvSpPr>
          <p:cNvPr id="8" name="Tekstvak 7"/>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5" name="Afbeelding 4" descr="Hope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76672"/>
            <a:ext cx="6094014" cy="6106226"/>
          </a:xfrm>
          <a:prstGeom prst="rect">
            <a:avLst/>
          </a:prstGeom>
          <a:ln>
            <a:noFill/>
          </a:ln>
          <a:effectLst>
            <a:outerShdw blurRad="292100" dist="139700" dir="2700000" algn="tl" rotWithShape="0">
              <a:srgbClr val="333333">
                <a:alpha val="65000"/>
              </a:srgbClr>
            </a:outerShdw>
          </a:effectLst>
        </p:spPr>
      </p:pic>
      <p:sp>
        <p:nvSpPr>
          <p:cNvPr id="9" name="Tekstvak 8"/>
          <p:cNvSpPr txBox="1"/>
          <p:nvPr/>
        </p:nvSpPr>
        <p:spPr>
          <a:xfrm rot="20429032">
            <a:off x="1168471" y="3017864"/>
            <a:ext cx="6480720" cy="1862048"/>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BE" sz="11500" b="1" cap="all" dirty="0" smtClean="0">
                <a:ln w="0"/>
                <a:solidFill>
                  <a:schemeClr val="bg1"/>
                </a:solidFill>
                <a:effectLst>
                  <a:reflection blurRad="12700" stA="50000" endPos="50000" dist="5000" dir="5400000" sy="-100000" rotWithShape="0"/>
                </a:effectLst>
              </a:rPr>
              <a:t>ESPOIR</a:t>
            </a:r>
            <a:endParaRPr lang="nl-BE" sz="11500" b="1" cap="all" dirty="0">
              <a:ln w="0"/>
              <a:solidFill>
                <a:schemeClr val="bg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7631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clubrunner.blob.core.windows.net/00000050069/Images/T1516-EN.png"/>
          <p:cNvPicPr/>
          <p:nvPr/>
        </p:nvPicPr>
        <p:blipFill>
          <a:blip r:embed="rId2" cstate="print"/>
          <a:srcRect/>
          <a:stretch>
            <a:fillRect/>
          </a:stretch>
        </p:blipFill>
        <p:spPr bwMode="auto">
          <a:xfrm>
            <a:off x="1403648" y="620688"/>
            <a:ext cx="6132808"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203848" y="1052736"/>
            <a:ext cx="4752528" cy="6256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accent2">
                    <a:lumMod val="75000"/>
                  </a:schemeClr>
                </a:solidFill>
                <a:effectLst/>
                <a:uLnTx/>
                <a:uFillTx/>
                <a:latin typeface="+mj-lt"/>
                <a:ea typeface="+mj-ea"/>
                <a:cs typeface="+mj-cs"/>
              </a:rPr>
              <a:t>The Rotary Foundation</a:t>
            </a:r>
            <a:endParaRPr kumimoji="0" lang="fr-FR" sz="32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26" name="Picture 2" descr="http://elsenaarabc.nl/assets/img/abc/vragen%20over%20Nieuw%20Zeeland(1).jpg"/>
          <p:cNvPicPr>
            <a:picLocks noChangeAspect="1" noChangeArrowheads="1"/>
          </p:cNvPicPr>
          <p:nvPr/>
        </p:nvPicPr>
        <p:blipFill>
          <a:blip r:embed="rId2" cstate="print"/>
          <a:srcRect/>
          <a:stretch>
            <a:fillRect/>
          </a:stretch>
        </p:blipFill>
        <p:spPr bwMode="auto">
          <a:xfrm>
            <a:off x="1043608" y="1700808"/>
            <a:ext cx="7299176" cy="4866117"/>
          </a:xfrm>
          <a:prstGeom prst="rect">
            <a:avLst/>
          </a:prstGeom>
          <a:ln>
            <a:noFill/>
          </a:ln>
          <a:effectLst>
            <a:softEdge rad="112500"/>
          </a:effectLst>
        </p:spPr>
      </p:pic>
      <p:sp>
        <p:nvSpPr>
          <p:cNvPr id="7" name="Tekstvak 6"/>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4" name="Picture 2" descr="http://www.graphics-for-rotarians.org/graphics/other/ROTFOUN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908720"/>
            <a:ext cx="2604062" cy="1656184"/>
          </a:xfrm>
          <a:prstGeom prst="rect">
            <a:avLst/>
          </a:prstGeom>
          <a:noFill/>
        </p:spPr>
      </p:pic>
      <p:sp>
        <p:nvSpPr>
          <p:cNvPr id="8" name="Tijdelijke aanduiding voor voettekst 7"/>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9" name="Afbeelding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ma-el.org/images/Annual%20Giving/Giving-Tree.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7829" y="1052736"/>
            <a:ext cx="4326607" cy="5228751"/>
          </a:xfrm>
          <a:prstGeom prst="rect">
            <a:avLst/>
          </a:prstGeom>
          <a:noFill/>
        </p:spPr>
      </p:pic>
      <p:sp>
        <p:nvSpPr>
          <p:cNvPr id="2" name="Titel 1"/>
          <p:cNvSpPr>
            <a:spLocks noGrp="1"/>
          </p:cNvSpPr>
          <p:nvPr>
            <p:ph type="title"/>
          </p:nvPr>
        </p:nvSpPr>
        <p:spPr>
          <a:xfrm>
            <a:off x="3419872" y="548680"/>
            <a:ext cx="4834880" cy="650336"/>
          </a:xfrm>
        </p:spPr>
        <p:txBody>
          <a:bodyPr>
            <a:normAutofit/>
          </a:bodyPr>
          <a:lstStyle/>
          <a:p>
            <a:r>
              <a:rPr lang="fr-FR" sz="3200" b="1" dirty="0" smtClean="0">
                <a:solidFill>
                  <a:schemeClr val="accent1">
                    <a:lumMod val="75000"/>
                  </a:schemeClr>
                </a:solidFill>
                <a:latin typeface="Times New Roman" pitchFamily="18" charset="0"/>
                <a:cs typeface="Times New Roman" pitchFamily="18" charset="0"/>
              </a:rPr>
              <a:t>    </a:t>
            </a:r>
            <a:r>
              <a:rPr lang="fr-FR" sz="3200" b="1" dirty="0" smtClean="0">
                <a:solidFill>
                  <a:schemeClr val="accent2">
                    <a:lumMod val="75000"/>
                  </a:schemeClr>
                </a:solidFill>
                <a:latin typeface="Times New Roman" pitchFamily="18" charset="0"/>
                <a:cs typeface="Times New Roman" pitchFamily="18" charset="0"/>
              </a:rPr>
              <a:t>The Rotary Foundation</a:t>
            </a:r>
            <a:endParaRPr lang="fr-FR" sz="3200" b="1" dirty="0">
              <a:solidFill>
                <a:schemeClr val="accent2">
                  <a:lumMod val="75000"/>
                </a:schemeClr>
              </a:solidFill>
              <a:latin typeface="Times New Roman" pitchFamily="18" charset="0"/>
              <a:cs typeface="Times New Roman" pitchFamily="18" charset="0"/>
            </a:endParaRPr>
          </a:p>
        </p:txBody>
      </p:sp>
      <p:sp>
        <p:nvSpPr>
          <p:cNvPr id="9" name="Tijdelijke aanduiding voor voettekst 8"/>
          <p:cNvSpPr>
            <a:spLocks noGrp="1"/>
          </p:cNvSpPr>
          <p:nvPr>
            <p:ph type="ftr" sz="quarter" idx="11"/>
          </p:nvPr>
        </p:nvSpPr>
        <p:spPr/>
        <p:txBody>
          <a:bodyPr/>
          <a:lstStyle/>
          <a:p>
            <a:r>
              <a:rPr lang="fr-FR" dirty="0" smtClean="0"/>
              <a:t>Réunion de certification 2015-2016 - D.1620 –</a:t>
            </a:r>
          </a:p>
          <a:p>
            <a:r>
              <a:rPr lang="fr-FR" dirty="0" smtClean="0"/>
              <a:t> Johan De Leeuw DRFC</a:t>
            </a:r>
            <a:endParaRPr lang="nl-BE" dirty="0"/>
          </a:p>
        </p:txBody>
      </p:sp>
      <p:pic>
        <p:nvPicPr>
          <p:cNvPr id="7" name="Picture 2" descr="http://www.graphics-for-rotarians.org/graphics/other/ROTFOUND.JPG"/>
          <p:cNvPicPr>
            <a:picLocks noChangeAspect="1" noChangeArrowheads="1"/>
          </p:cNvPicPr>
          <p:nvPr/>
        </p:nvPicPr>
        <p:blipFill>
          <a:blip r:embed="rId4" cstate="print">
            <a:clrChange>
              <a:clrFrom>
                <a:srgbClr val="FEFFFF"/>
              </a:clrFrom>
              <a:clrTo>
                <a:srgbClr val="FEFFFF">
                  <a:alpha val="0"/>
                </a:srgbClr>
              </a:clrTo>
            </a:clrChange>
          </a:blip>
          <a:srcRect/>
          <a:stretch>
            <a:fillRect/>
          </a:stretch>
        </p:blipFill>
        <p:spPr bwMode="auto">
          <a:xfrm>
            <a:off x="251520" y="332656"/>
            <a:ext cx="1944216" cy="1236522"/>
          </a:xfrm>
          <a:prstGeom prst="rect">
            <a:avLst/>
          </a:prstGeom>
          <a:noFill/>
        </p:spPr>
      </p:pic>
      <p:sp>
        <p:nvSpPr>
          <p:cNvPr id="4" name="Tekstvak 3"/>
          <p:cNvSpPr txBox="1"/>
          <p:nvPr/>
        </p:nvSpPr>
        <p:spPr>
          <a:xfrm>
            <a:off x="3707904" y="5517232"/>
            <a:ext cx="5184576" cy="523220"/>
          </a:xfrm>
          <a:prstGeom prst="rect">
            <a:avLst/>
          </a:prstGeom>
          <a:noFill/>
        </p:spPr>
        <p:txBody>
          <a:bodyPr wrap="square" rtlCol="0">
            <a:spAutoFit/>
          </a:bodyPr>
          <a:lstStyle/>
          <a:p>
            <a:r>
              <a:rPr lang="nl-BE" dirty="0" smtClean="0">
                <a:solidFill>
                  <a:srgbClr val="1F497D">
                    <a:lumMod val="75000"/>
                  </a:srgbClr>
                </a:solidFill>
              </a:rPr>
              <a:t>de  </a:t>
            </a:r>
            <a:r>
              <a:rPr lang="nl-BE" sz="2800" b="1" dirty="0" smtClean="0">
                <a:solidFill>
                  <a:srgbClr val="1F497D">
                    <a:lumMod val="75000"/>
                  </a:srgbClr>
                </a:solidFill>
              </a:rPr>
              <a:t>ROTARY INTERNATIONAL</a:t>
            </a:r>
            <a:endParaRPr lang="nl-BE" b="1" dirty="0">
              <a:solidFill>
                <a:srgbClr val="1F497D">
                  <a:lumMod val="75000"/>
                </a:srgbClr>
              </a:solidFill>
            </a:endParaRPr>
          </a:p>
        </p:txBody>
      </p:sp>
      <p:pic>
        <p:nvPicPr>
          <p:cNvPr id="1026" name="Picture 2" descr="Rotary logo - Mark of Excellence - Col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28184" y="4077072"/>
            <a:ext cx="2609850" cy="164782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323528" y="6093296"/>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0" name="Afbeelding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24328" y="6093296"/>
            <a:ext cx="1080120" cy="613443"/>
          </a:xfrm>
          <a:prstGeom prst="rect">
            <a:avLst/>
          </a:prstGeom>
          <a:noFill/>
          <a:ln w="9525">
            <a:noFill/>
            <a:miter lim="800000"/>
            <a:headEnd/>
            <a:tailEnd/>
          </a:ln>
        </p:spPr>
      </p:pic>
    </p:spTree>
    <p:extLst>
      <p:ext uri="{BB962C8B-B14F-4D97-AF65-F5344CB8AC3E}">
        <p14:creationId xmlns:p14="http://schemas.microsoft.com/office/powerpoint/2010/main" val="4379668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500" fill="hold"/>
                                        <p:tgtEl>
                                          <p:spTgt spid="1026"/>
                                        </p:tgtEl>
                                        <p:attrNameLst>
                                          <p:attrName>ppt_x</p:attrName>
                                        </p:attrNameLst>
                                      </p:cBhvr>
                                      <p:tavLst>
                                        <p:tav tm="0">
                                          <p:val>
                                            <p:strVal val="0-#ppt_w/2"/>
                                          </p:val>
                                        </p:tav>
                                        <p:tav tm="100000">
                                          <p:val>
                                            <p:strVal val="#ppt_x"/>
                                          </p:val>
                                        </p:tav>
                                      </p:tavLst>
                                    </p:anim>
                                    <p:anim calcmode="lin" valueType="num">
                                      <p:cBhvr additive="base">
                                        <p:cTn id="16" dur="1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548680"/>
            <a:ext cx="4546848" cy="1143000"/>
          </a:xfrm>
        </p:spPr>
        <p:txBody>
          <a:bodyPr>
            <a:normAutofit fontScale="90000"/>
          </a:bodyPr>
          <a:lstStyle/>
          <a:p>
            <a:r>
              <a:rPr lang="fr-FR" sz="2800" dirty="0" smtClean="0">
                <a:solidFill>
                  <a:schemeClr val="accent1">
                    <a:lumMod val="75000"/>
                  </a:schemeClr>
                </a:solidFill>
                <a:latin typeface="Times New Roman" pitchFamily="18" charset="0"/>
                <a:cs typeface="Times New Roman" pitchFamily="18" charset="0"/>
              </a:rPr>
              <a:t> </a:t>
            </a:r>
            <a:r>
              <a:rPr lang="fr-FR" sz="3600" dirty="0" smtClean="0">
                <a:solidFill>
                  <a:schemeClr val="accent2">
                    <a:lumMod val="75000"/>
                  </a:schemeClr>
                </a:solidFill>
                <a:latin typeface="Times New Roman" pitchFamily="18" charset="0"/>
                <a:cs typeface="Times New Roman" pitchFamily="18" charset="0"/>
              </a:rPr>
              <a:t>The Rotary Foundation</a:t>
            </a:r>
            <a:endParaRPr lang="fr-FR" sz="3600" dirty="0">
              <a:solidFill>
                <a:schemeClr val="accent2">
                  <a:lumMod val="75000"/>
                </a:schemeClr>
              </a:solidFill>
              <a:latin typeface="Times New Roman" pitchFamily="18" charset="0"/>
              <a:cs typeface="Times New Roman" pitchFamily="18" charset="0"/>
            </a:endParaRPr>
          </a:p>
        </p:txBody>
      </p:sp>
      <p:sp>
        <p:nvSpPr>
          <p:cNvPr id="6" name="Tijdelijke aanduiding voor inhoud 5"/>
          <p:cNvSpPr>
            <a:spLocks noGrp="1"/>
          </p:cNvSpPr>
          <p:nvPr>
            <p:ph idx="1"/>
          </p:nvPr>
        </p:nvSpPr>
        <p:spPr>
          <a:xfrm>
            <a:off x="539552" y="1916832"/>
            <a:ext cx="8003232" cy="2476871"/>
          </a:xfrm>
        </p:spPr>
        <p:txBody>
          <a:bodyPr>
            <a:normAutofit/>
          </a:bodyPr>
          <a:lstStyle/>
          <a:p>
            <a:endParaRPr lang="fr-FR" dirty="0" smtClean="0"/>
          </a:p>
          <a:p>
            <a:r>
              <a:rPr lang="fr-FR" dirty="0" smtClean="0">
                <a:solidFill>
                  <a:schemeClr val="accent2">
                    <a:lumMod val="75000"/>
                  </a:schemeClr>
                </a:solidFill>
                <a:latin typeface="Times New Roman" pitchFamily="18" charset="0"/>
                <a:cs typeface="Times New Roman" pitchFamily="18" charset="0"/>
              </a:rPr>
              <a:t>La Fondation Rotary </a:t>
            </a:r>
            <a:r>
              <a:rPr lang="fr-FR" b="1" dirty="0" smtClean="0">
                <a:solidFill>
                  <a:schemeClr val="accent2">
                    <a:lumMod val="75000"/>
                  </a:schemeClr>
                </a:solidFill>
                <a:latin typeface="Times New Roman" pitchFamily="18" charset="0"/>
                <a:cs typeface="Times New Roman" pitchFamily="18" charset="0"/>
              </a:rPr>
              <a:t>transforme vos dons </a:t>
            </a:r>
            <a:r>
              <a:rPr lang="fr-FR" dirty="0" smtClean="0">
                <a:solidFill>
                  <a:schemeClr val="accent2">
                    <a:lumMod val="75000"/>
                  </a:schemeClr>
                </a:solidFill>
                <a:latin typeface="Times New Roman" pitchFamily="18" charset="0"/>
                <a:cs typeface="Times New Roman" pitchFamily="18" charset="0"/>
              </a:rPr>
              <a:t>en </a:t>
            </a:r>
            <a:r>
              <a:rPr lang="fr-FR" b="1" dirty="0" smtClean="0">
                <a:solidFill>
                  <a:schemeClr val="accent2">
                    <a:lumMod val="75000"/>
                  </a:schemeClr>
                </a:solidFill>
                <a:latin typeface="Times New Roman" pitchFamily="18" charset="0"/>
                <a:cs typeface="Times New Roman" pitchFamily="18" charset="0"/>
              </a:rPr>
              <a:t>actions durables </a:t>
            </a:r>
            <a:r>
              <a:rPr lang="fr-FR" dirty="0" smtClean="0">
                <a:solidFill>
                  <a:schemeClr val="accent2">
                    <a:lumMod val="75000"/>
                  </a:schemeClr>
                </a:solidFill>
                <a:latin typeface="Times New Roman" pitchFamily="18" charset="0"/>
                <a:cs typeface="Times New Roman" pitchFamily="18" charset="0"/>
              </a:rPr>
              <a:t>qui changent le quotidien de milliers de personnes aussi bien près de vous qu’à l’autre bout du monde.</a:t>
            </a:r>
          </a:p>
          <a:p>
            <a:endParaRPr lang="nl-BE" dirty="0">
              <a:solidFill>
                <a:schemeClr val="accent2">
                  <a:lumMod val="75000"/>
                </a:schemeClr>
              </a:solidFill>
            </a:endParaRPr>
          </a:p>
        </p:txBody>
      </p:sp>
      <p:sp>
        <p:nvSpPr>
          <p:cNvPr id="9" name="Tijdelijke aanduiding voor voettekst 8"/>
          <p:cNvSpPr>
            <a:spLocks noGrp="1"/>
          </p:cNvSpPr>
          <p:nvPr>
            <p:ph type="ftr" sz="quarter" idx="11"/>
          </p:nvPr>
        </p:nvSpPr>
        <p:spPr/>
        <p:txBody>
          <a:bodyPr/>
          <a:lstStyle/>
          <a:p>
            <a:r>
              <a:rPr lang="fr-FR" sz="1000" dirty="0" smtClean="0"/>
              <a:t>Réunion de certification 2015-2016 - D.1620 </a:t>
            </a:r>
          </a:p>
          <a:p>
            <a:r>
              <a:rPr lang="fr-FR" sz="1000" dirty="0" smtClean="0"/>
              <a:t>- Johan De Leeuw DRFC</a:t>
            </a:r>
            <a:endParaRPr lang="fr-FR" sz="1000" dirty="0"/>
          </a:p>
        </p:txBody>
      </p:sp>
      <p:pic>
        <p:nvPicPr>
          <p:cNvPr id="7" name="Picture 2" descr="http://www.graphics-for-rotarians.org/graphics/other/ROTFOUND.JPG"/>
          <p:cNvPicPr>
            <a:picLocks noChangeAspect="1" noChangeArrowheads="1"/>
          </p:cNvPicPr>
          <p:nvPr/>
        </p:nvPicPr>
        <p:blipFill>
          <a:blip r:embed="rId2" cstate="print"/>
          <a:srcRect/>
          <a:stretch>
            <a:fillRect/>
          </a:stretch>
        </p:blipFill>
        <p:spPr bwMode="auto">
          <a:xfrm>
            <a:off x="395536" y="116632"/>
            <a:ext cx="1944216" cy="1236522"/>
          </a:xfrm>
          <a:prstGeom prst="rect">
            <a:avLst/>
          </a:prstGeom>
          <a:noFill/>
        </p:spPr>
      </p:pic>
      <p:pic>
        <p:nvPicPr>
          <p:cNvPr id="10242" name="Picture 2" descr="http://www.sfacademy.org/uploads/images/260411_031232_giving_0002.jpg">
            <a:hlinkClick r:id="rId3"/>
          </p:cNvPr>
          <p:cNvPicPr>
            <a:picLocks noChangeAspect="1" noChangeArrowheads="1"/>
          </p:cNvPicPr>
          <p:nvPr/>
        </p:nvPicPr>
        <p:blipFill>
          <a:blip r:embed="rId4" cstate="print"/>
          <a:srcRect/>
          <a:stretch>
            <a:fillRect/>
          </a:stretch>
        </p:blipFill>
        <p:spPr bwMode="auto">
          <a:xfrm>
            <a:off x="5436096" y="3933056"/>
            <a:ext cx="1935097" cy="2497959"/>
          </a:xfrm>
          <a:prstGeom prst="rect">
            <a:avLst/>
          </a:prstGeom>
          <a:ln>
            <a:noFill/>
          </a:ln>
          <a:effectLst>
            <a:outerShdw blurRad="292100" dist="139700" dir="2700000" algn="tl" rotWithShape="0">
              <a:srgbClr val="333333">
                <a:alpha val="65000"/>
              </a:srgbClr>
            </a:outerShdw>
          </a:effectLst>
        </p:spPr>
      </p:pic>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0"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4328" y="578393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edge">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ma-el.org/images/Annual%20Giving/Giving-Tree.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4005064"/>
            <a:ext cx="2238375" cy="2705100"/>
          </a:xfrm>
          <a:prstGeom prst="rect">
            <a:avLst/>
          </a:prstGeom>
          <a:noFill/>
        </p:spPr>
      </p:pic>
      <p:sp>
        <p:nvSpPr>
          <p:cNvPr id="2" name="Titel 1"/>
          <p:cNvSpPr>
            <a:spLocks noGrp="1"/>
          </p:cNvSpPr>
          <p:nvPr>
            <p:ph type="title"/>
          </p:nvPr>
        </p:nvSpPr>
        <p:spPr/>
        <p:txBody>
          <a:bodyPr>
            <a:normAutofit/>
          </a:bodyPr>
          <a:lstStyle/>
          <a:p>
            <a:r>
              <a:rPr lang="fr-FR" sz="2800" dirty="0" smtClean="0">
                <a:solidFill>
                  <a:schemeClr val="accent2">
                    <a:lumMod val="75000"/>
                  </a:schemeClr>
                </a:solidFill>
                <a:latin typeface="Times New Roman" pitchFamily="18" charset="0"/>
                <a:cs typeface="Times New Roman" pitchFamily="18" charset="0"/>
              </a:rPr>
              <a:t>The Rotary Foundation</a:t>
            </a:r>
            <a:endParaRPr lang="fr-FR" sz="2800" dirty="0">
              <a:solidFill>
                <a:schemeClr val="accent2">
                  <a:lumMod val="75000"/>
                </a:schemeClr>
              </a:solidFill>
              <a:latin typeface="Times New Roman" pitchFamily="18" charset="0"/>
              <a:cs typeface="Times New Roman" pitchFamily="18" charset="0"/>
            </a:endParaRPr>
          </a:p>
        </p:txBody>
      </p:sp>
      <p:sp>
        <p:nvSpPr>
          <p:cNvPr id="6" name="Tijdelijke aanduiding voor inhoud 5"/>
          <p:cNvSpPr>
            <a:spLocks noGrp="1"/>
          </p:cNvSpPr>
          <p:nvPr>
            <p:ph idx="1"/>
          </p:nvPr>
        </p:nvSpPr>
        <p:spPr>
          <a:xfrm>
            <a:off x="467544" y="1556792"/>
            <a:ext cx="8075240" cy="3701007"/>
          </a:xfrm>
        </p:spPr>
        <p:txBody>
          <a:bodyPr>
            <a:normAutofit/>
          </a:bodyPr>
          <a:lstStyle/>
          <a:p>
            <a:r>
              <a:rPr lang="fr-FR" b="1" dirty="0" smtClean="0">
                <a:solidFill>
                  <a:schemeClr val="accent2">
                    <a:lumMod val="75000"/>
                  </a:schemeClr>
                </a:solidFill>
                <a:latin typeface="Times New Roman" pitchFamily="18" charset="0"/>
                <a:cs typeface="Times New Roman" pitchFamily="18" charset="0"/>
              </a:rPr>
              <a:t>Branche caritative </a:t>
            </a:r>
            <a:r>
              <a:rPr lang="fr-FR" dirty="0" smtClean="0">
                <a:solidFill>
                  <a:schemeClr val="accent2">
                    <a:lumMod val="75000"/>
                  </a:schemeClr>
                </a:solidFill>
                <a:latin typeface="Times New Roman" pitchFamily="18" charset="0"/>
                <a:cs typeface="Times New Roman" pitchFamily="18" charset="0"/>
              </a:rPr>
              <a:t>du Rotary, </a:t>
            </a:r>
          </a:p>
          <a:p>
            <a:pPr>
              <a:buNone/>
            </a:pPr>
            <a:r>
              <a:rPr lang="fr-FR" dirty="0" smtClean="0">
                <a:solidFill>
                  <a:schemeClr val="accent2">
                    <a:lumMod val="75000"/>
                  </a:schemeClr>
                </a:solidFill>
                <a:latin typeface="Times New Roman" pitchFamily="18" charset="0"/>
                <a:cs typeface="Times New Roman" pitchFamily="18" charset="0"/>
              </a:rPr>
              <a:t>	elle puise dans son réseau mondial de Rotariens qui, outre leur apport financier, offrent leur temps et leurs compétences pour faire progresser les priorités du ROTARY, comme </a:t>
            </a:r>
            <a:r>
              <a:rPr lang="fr-FR" b="1" dirty="0" smtClean="0">
                <a:solidFill>
                  <a:schemeClr val="accent2">
                    <a:lumMod val="75000"/>
                  </a:schemeClr>
                </a:solidFill>
                <a:latin typeface="Times New Roman" pitchFamily="18" charset="0"/>
                <a:cs typeface="Times New Roman" pitchFamily="18" charset="0"/>
              </a:rPr>
              <a:t>l’éradication de la Polio </a:t>
            </a:r>
            <a:r>
              <a:rPr lang="fr-FR" dirty="0" smtClean="0">
                <a:solidFill>
                  <a:schemeClr val="accent2">
                    <a:lumMod val="75000"/>
                  </a:schemeClr>
                </a:solidFill>
                <a:latin typeface="Times New Roman" pitchFamily="18" charset="0"/>
                <a:cs typeface="Times New Roman" pitchFamily="18" charset="0"/>
              </a:rPr>
              <a:t>ou</a:t>
            </a:r>
          </a:p>
          <a:p>
            <a:pPr>
              <a:buNone/>
            </a:pPr>
            <a:r>
              <a:rPr lang="fr-FR" dirty="0" smtClean="0">
                <a:solidFill>
                  <a:schemeClr val="accent2">
                    <a:lumMod val="75000"/>
                  </a:schemeClr>
                </a:solidFill>
                <a:latin typeface="Times New Roman" pitchFamily="18" charset="0"/>
                <a:cs typeface="Times New Roman" pitchFamily="18" charset="0"/>
              </a:rPr>
              <a:t>	la promotion de la paix.</a:t>
            </a:r>
          </a:p>
          <a:p>
            <a:pPr>
              <a:buNone/>
            </a:pPr>
            <a:endParaRPr lang="nl-BE" dirty="0"/>
          </a:p>
        </p:txBody>
      </p:sp>
      <p:sp>
        <p:nvSpPr>
          <p:cNvPr id="9" name="Tijdelijke aanduiding voor voettekst 8"/>
          <p:cNvSpPr>
            <a:spLocks noGrp="1"/>
          </p:cNvSpPr>
          <p:nvPr>
            <p:ph type="ftr" sz="quarter" idx="11"/>
          </p:nvPr>
        </p:nvSpPr>
        <p:spPr/>
        <p:txBody>
          <a:bodyPr/>
          <a:lstStyle/>
          <a:p>
            <a:r>
              <a:rPr lang="fr-FR" sz="1000" dirty="0" smtClean="0"/>
              <a:t>Réunion de certification 2015-2016 - D.1620 – </a:t>
            </a:r>
          </a:p>
          <a:p>
            <a:r>
              <a:rPr lang="fr-FR" sz="1000" dirty="0" smtClean="0"/>
              <a:t>Johan De Leeuw DRFC</a:t>
            </a:r>
            <a:endParaRPr lang="fr-FR" sz="1000" dirty="0"/>
          </a:p>
        </p:txBody>
      </p:sp>
      <p:pic>
        <p:nvPicPr>
          <p:cNvPr id="7" name="Picture 2" descr="http://www.graphics-for-rotarians.org/graphics/other/ROTFOUND.JPG"/>
          <p:cNvPicPr>
            <a:picLocks noChangeAspect="1" noChangeArrowheads="1"/>
          </p:cNvPicPr>
          <p:nvPr/>
        </p:nvPicPr>
        <p:blipFill>
          <a:blip r:embed="rId4" cstate="print"/>
          <a:srcRect/>
          <a:stretch>
            <a:fillRect/>
          </a:stretch>
        </p:blipFill>
        <p:spPr bwMode="auto">
          <a:xfrm>
            <a:off x="683568" y="188640"/>
            <a:ext cx="1944216" cy="1236522"/>
          </a:xfrm>
          <a:prstGeom prst="rect">
            <a:avLst/>
          </a:prstGeom>
          <a:noFill/>
        </p:spPr>
      </p:pic>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0"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96336" y="6093296"/>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upRight)">
                                      <p:cBhvr>
                                        <p:cTn id="7" dur="2000"/>
                                        <p:tgtEl>
                                          <p:spTgt spid="6">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upRight)">
                                      <p:cBhvr>
                                        <p:cTn id="10" dur="2000"/>
                                        <p:tgtEl>
                                          <p:spTgt spid="6">
                                            <p:txEl>
                                              <p:pRg st="1" end="1"/>
                                            </p:txEl>
                                          </p:spTgt>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upRight)">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2800" dirty="0" smtClean="0">
                <a:solidFill>
                  <a:schemeClr val="accent2">
                    <a:lumMod val="75000"/>
                  </a:schemeClr>
                </a:solidFill>
                <a:latin typeface="Times New Roman" pitchFamily="18" charset="0"/>
                <a:cs typeface="Times New Roman" pitchFamily="18" charset="0"/>
              </a:rPr>
              <a:t>The Rotary Foundation</a:t>
            </a:r>
            <a:endParaRPr lang="fr-FR" sz="2800" dirty="0">
              <a:solidFill>
                <a:schemeClr val="accent2">
                  <a:lumMod val="75000"/>
                </a:schemeClr>
              </a:solidFill>
              <a:latin typeface="Times New Roman" pitchFamily="18" charset="0"/>
              <a:cs typeface="Times New Roman" pitchFamily="18" charset="0"/>
            </a:endParaRPr>
          </a:p>
        </p:txBody>
      </p:sp>
      <p:sp>
        <p:nvSpPr>
          <p:cNvPr id="6" name="Tijdelijke aanduiding voor inhoud 5"/>
          <p:cNvSpPr>
            <a:spLocks noGrp="1"/>
          </p:cNvSpPr>
          <p:nvPr>
            <p:ph idx="1"/>
          </p:nvPr>
        </p:nvSpPr>
        <p:spPr>
          <a:xfrm>
            <a:off x="395536" y="2348880"/>
            <a:ext cx="8075240" cy="2188839"/>
          </a:xfrm>
        </p:spPr>
        <p:txBody>
          <a:bodyPr>
            <a:normAutofit/>
          </a:bodyPr>
          <a:lstStyle/>
          <a:p>
            <a:r>
              <a:rPr lang="fr-FR" dirty="0" smtClean="0">
                <a:solidFill>
                  <a:schemeClr val="accent2">
                    <a:lumMod val="75000"/>
                  </a:schemeClr>
                </a:solidFill>
                <a:latin typeface="Times New Roman" pitchFamily="18" charset="0"/>
                <a:cs typeface="Times New Roman" pitchFamily="18" charset="0"/>
              </a:rPr>
              <a:t>Grâce aux </a:t>
            </a:r>
            <a:r>
              <a:rPr lang="fr-FR" b="1" dirty="0" smtClean="0">
                <a:solidFill>
                  <a:schemeClr val="accent2">
                    <a:lumMod val="75000"/>
                  </a:schemeClr>
                </a:solidFill>
                <a:latin typeface="Times New Roman" pitchFamily="18" charset="0"/>
                <a:cs typeface="Times New Roman" pitchFamily="18" charset="0"/>
              </a:rPr>
              <a:t>subventions</a:t>
            </a:r>
            <a:r>
              <a:rPr lang="fr-FR" dirty="0" smtClean="0">
                <a:solidFill>
                  <a:schemeClr val="accent2">
                    <a:lumMod val="75000"/>
                  </a:schemeClr>
                </a:solidFill>
                <a:latin typeface="Times New Roman" pitchFamily="18" charset="0"/>
                <a:cs typeface="Times New Roman" pitchFamily="18" charset="0"/>
              </a:rPr>
              <a:t> qu’elle octroie, les Rotariens sont en mesure d’apporter des </a:t>
            </a:r>
            <a:r>
              <a:rPr lang="fr-FR" b="1" dirty="0" smtClean="0">
                <a:solidFill>
                  <a:schemeClr val="accent2">
                    <a:lumMod val="75000"/>
                  </a:schemeClr>
                </a:solidFill>
                <a:latin typeface="Times New Roman" pitchFamily="18" charset="0"/>
                <a:cs typeface="Times New Roman" pitchFamily="18" charset="0"/>
              </a:rPr>
              <a:t>solutions durables </a:t>
            </a:r>
            <a:r>
              <a:rPr lang="fr-FR" dirty="0" smtClean="0">
                <a:solidFill>
                  <a:schemeClr val="accent2">
                    <a:lumMod val="75000"/>
                  </a:schemeClr>
                </a:solidFill>
                <a:latin typeface="Times New Roman" pitchFamily="18" charset="0"/>
                <a:cs typeface="Times New Roman" pitchFamily="18" charset="0"/>
              </a:rPr>
              <a:t>à des problématiques complexes telles que la pauvreté, l’illettrisme et la malnutrition.</a:t>
            </a:r>
            <a:endParaRPr lang="fr-FR" dirty="0">
              <a:solidFill>
                <a:schemeClr val="accent2">
                  <a:lumMod val="75000"/>
                </a:schemeClr>
              </a:solidFill>
              <a:latin typeface="Times New Roman" pitchFamily="18" charset="0"/>
              <a:cs typeface="Times New Roman" pitchFamily="18" charset="0"/>
            </a:endParaRPr>
          </a:p>
        </p:txBody>
      </p:sp>
      <p:sp>
        <p:nvSpPr>
          <p:cNvPr id="9" name="Tijdelijke aanduiding voor voettekst 8"/>
          <p:cNvSpPr>
            <a:spLocks noGrp="1"/>
          </p:cNvSpPr>
          <p:nvPr>
            <p:ph type="ftr" sz="quarter" idx="11"/>
          </p:nvPr>
        </p:nvSpPr>
        <p:spPr/>
        <p:txBody>
          <a:bodyPr/>
          <a:lstStyle/>
          <a:p>
            <a:r>
              <a:rPr lang="fr-FR" sz="1000" dirty="0" smtClean="0"/>
              <a:t>Réunion de certification 2015-2016 - D.1620 – </a:t>
            </a:r>
          </a:p>
          <a:p>
            <a:r>
              <a:rPr lang="fr-FR" sz="1000" dirty="0" smtClean="0"/>
              <a:t>Johan De Leeuw DRFC</a:t>
            </a:r>
            <a:endParaRPr lang="fr-FR" sz="1000" dirty="0"/>
          </a:p>
        </p:txBody>
      </p:sp>
      <p:pic>
        <p:nvPicPr>
          <p:cNvPr id="7" name="Picture 2" descr="http://www.graphics-for-rotarians.org/graphics/other/ROTFOUND.JPG"/>
          <p:cNvPicPr>
            <a:picLocks noChangeAspect="1" noChangeArrowheads="1"/>
          </p:cNvPicPr>
          <p:nvPr/>
        </p:nvPicPr>
        <p:blipFill>
          <a:blip r:embed="rId2" cstate="print"/>
          <a:srcRect/>
          <a:stretch>
            <a:fillRect/>
          </a:stretch>
        </p:blipFill>
        <p:spPr bwMode="auto">
          <a:xfrm>
            <a:off x="683568" y="188640"/>
            <a:ext cx="1944216" cy="1236522"/>
          </a:xfrm>
          <a:prstGeom prst="rect">
            <a:avLst/>
          </a:prstGeom>
          <a:noFill/>
        </p:spPr>
      </p:pic>
      <p:pic>
        <p:nvPicPr>
          <p:cNvPr id="9218" name="Picture 2" descr="http://images11.knack.be/images/resized/119/483/386/902/1/500_0_KEEP_RATIO_SHRINK_CENTER_FFFFFF/image/1194833869021.jpg">
            <a:hlinkClick r:id="rId3"/>
          </p:cNvPr>
          <p:cNvPicPr>
            <a:picLocks noChangeAspect="1" noChangeArrowheads="1"/>
          </p:cNvPicPr>
          <p:nvPr/>
        </p:nvPicPr>
        <p:blipFill>
          <a:blip r:embed="rId4" cstate="print"/>
          <a:srcRect/>
          <a:stretch>
            <a:fillRect/>
          </a:stretch>
        </p:blipFill>
        <p:spPr bwMode="auto">
          <a:xfrm>
            <a:off x="4427984" y="3717032"/>
            <a:ext cx="3888432" cy="2830778"/>
          </a:xfrm>
          <a:prstGeom prst="ellipse">
            <a:avLst/>
          </a:prstGeom>
          <a:ln>
            <a:noFill/>
          </a:ln>
          <a:effectLst>
            <a:softEdge rad="112500"/>
          </a:effectLst>
        </p:spPr>
      </p:pic>
      <p:sp>
        <p:nvSpPr>
          <p:cNvPr id="8" name="Tekstvak 7"/>
          <p:cNvSpPr txBox="1"/>
          <p:nvPr/>
        </p:nvSpPr>
        <p:spPr>
          <a:xfrm>
            <a:off x="539552" y="6021288"/>
            <a:ext cx="1296144" cy="461665"/>
          </a:xfrm>
          <a:prstGeom prst="rect">
            <a:avLst/>
          </a:prstGeom>
          <a:solidFill>
            <a:srgbClr val="FF0000"/>
          </a:solidFill>
        </p:spPr>
        <p:txBody>
          <a:bodyPr wrap="square" rtlCol="0">
            <a:spAutoFit/>
          </a:bodyPr>
          <a:lstStyle/>
          <a:p>
            <a:r>
              <a:rPr lang="nl-BE" sz="2400" b="1" dirty="0" smtClean="0">
                <a:solidFill>
                  <a:schemeClr val="bg1"/>
                </a:solidFill>
              </a:rPr>
              <a:t>D. 1620</a:t>
            </a:r>
            <a:endParaRPr lang="nl-BE" sz="2400" b="1" dirty="0">
              <a:solidFill>
                <a:schemeClr val="bg1"/>
              </a:solidFill>
            </a:endParaRPr>
          </a:p>
        </p:txBody>
      </p:sp>
      <p:pic>
        <p:nvPicPr>
          <p:cNvPr id="10" name="Afbeelding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12360" y="5949280"/>
            <a:ext cx="1080120" cy="61344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6">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3000" fill="hold"/>
                                        <p:tgtEl>
                                          <p:spTgt spid="9218"/>
                                        </p:tgtEl>
                                        <p:attrNameLst>
                                          <p:attrName>ppt_w</p:attrName>
                                        </p:attrNameLst>
                                      </p:cBhvr>
                                      <p:tavLst>
                                        <p:tav tm="0">
                                          <p:val>
                                            <p:fltVal val="0"/>
                                          </p:val>
                                        </p:tav>
                                        <p:tav tm="100000">
                                          <p:val>
                                            <p:strVal val="#ppt_w"/>
                                          </p:val>
                                        </p:tav>
                                      </p:tavLst>
                                    </p:anim>
                                    <p:anim calcmode="lin" valueType="num">
                                      <p:cBhvr>
                                        <p:cTn id="14" dur="3000" fill="hold"/>
                                        <p:tgtEl>
                                          <p:spTgt spid="9218"/>
                                        </p:tgtEl>
                                        <p:attrNameLst>
                                          <p:attrName>ppt_h</p:attrName>
                                        </p:attrNameLst>
                                      </p:cBhvr>
                                      <p:tavLst>
                                        <p:tav tm="0">
                                          <p:val>
                                            <p:fltVal val="0"/>
                                          </p:val>
                                        </p:tav>
                                        <p:tav tm="100000">
                                          <p:val>
                                            <p:strVal val="#ppt_h"/>
                                          </p:val>
                                        </p:tav>
                                      </p:tavLst>
                                    </p:anim>
                                    <p:animEffect transition="in" filter="fade">
                                      <p:cBhvr>
                                        <p:cTn id="15"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zacht pastel">
  <a:themeElements>
    <a:clrScheme name="communicatingbadnews_tp0625605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mmunicatingbadnews_tp06256058">
      <a:majorFont>
        <a:latin typeface="Arial Narrow"/>
        <a:ea typeface=""/>
        <a:cs typeface=""/>
      </a:majorFont>
      <a:minorFont>
        <a:latin typeface="Arial Narrow"/>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municatingbadnews_tp0625605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unicatingbadnews_tp0625605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unicatingbadnews_tp0625605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unicatingbadnews_tp0625605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unicatingbadnews_tp0625605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unicatingbadnews_tp0625605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unicatingbadnews_tp0625605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zacht pastel</Template>
  <TotalTime>515</TotalTime>
  <Words>1869</Words>
  <Application>Microsoft Office PowerPoint</Application>
  <PresentationFormat>Affichage à l'écran (4:3)</PresentationFormat>
  <Paragraphs>467</Paragraphs>
  <Slides>43</Slides>
  <Notes>5</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zacht pastel</vt:lpstr>
      <vt:lpstr>Présentation PowerPoint</vt:lpstr>
      <vt:lpstr>Présentation PowerPoint</vt:lpstr>
      <vt:lpstr>Présentation PowerPoint</vt:lpstr>
      <vt:lpstr>Présentation PowerPoint</vt:lpstr>
      <vt:lpstr>Présentation PowerPoint</vt:lpstr>
      <vt:lpstr>    The Rotary Foundation</vt:lpstr>
      <vt:lpstr> The Rotary Foundation</vt:lpstr>
      <vt:lpstr>The Rotary Foundation</vt:lpstr>
      <vt:lpstr>The Rotary Foundation</vt:lpstr>
      <vt:lpstr>Présentation PowerPoint</vt:lpstr>
      <vt:lpstr>The Rotary Foundation - Histoire</vt:lpstr>
      <vt:lpstr>The Rotary Foundation -Histoire</vt:lpstr>
      <vt:lpstr>Présentation PowerPoint</vt:lpstr>
      <vt:lpstr>Les 3 fonds</vt:lpstr>
      <vt:lpstr>Le système “SHARE”</vt:lpstr>
      <vt:lpstr>Modèle de Financement: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Rotary Foundation –NOW- 6 Areas of Focus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TRF DISTRICT commission  2015-2016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user</dc:creator>
  <cp:lastModifiedBy>PAPLEUX</cp:lastModifiedBy>
  <cp:revision>92</cp:revision>
  <dcterms:created xsi:type="dcterms:W3CDTF">2014-10-07T08:01:59Z</dcterms:created>
  <dcterms:modified xsi:type="dcterms:W3CDTF">2016-05-04T08:01:10Z</dcterms:modified>
</cp:coreProperties>
</file>