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 id="2147483687" r:id="rId2"/>
    <p:sldMasterId id="2147483675" r:id="rId3"/>
  </p:sldMasterIdLst>
  <p:notesMasterIdLst>
    <p:notesMasterId r:id="rId24"/>
  </p:notesMasterIdLst>
  <p:handoutMasterIdLst>
    <p:handoutMasterId r:id="rId25"/>
  </p:handoutMasterIdLst>
  <p:sldIdLst>
    <p:sldId id="348" r:id="rId4"/>
    <p:sldId id="352" r:id="rId5"/>
    <p:sldId id="349" r:id="rId6"/>
    <p:sldId id="353" r:id="rId7"/>
    <p:sldId id="350" r:id="rId8"/>
    <p:sldId id="351" r:id="rId9"/>
    <p:sldId id="361" r:id="rId10"/>
    <p:sldId id="354" r:id="rId11"/>
    <p:sldId id="362" r:id="rId12"/>
    <p:sldId id="355" r:id="rId13"/>
    <p:sldId id="356" r:id="rId14"/>
    <p:sldId id="357" r:id="rId15"/>
    <p:sldId id="372" r:id="rId16"/>
    <p:sldId id="364" r:id="rId17"/>
    <p:sldId id="366" r:id="rId18"/>
    <p:sldId id="367" r:id="rId19"/>
    <p:sldId id="368" r:id="rId20"/>
    <p:sldId id="369" r:id="rId21"/>
    <p:sldId id="370" r:id="rId22"/>
    <p:sldId id="371" r:id="rId23"/>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6"/>
    <p:restoredTop sz="91892"/>
  </p:normalViewPr>
  <p:slideViewPr>
    <p:cSldViewPr>
      <p:cViewPr>
        <p:scale>
          <a:sx n="79" d="100"/>
          <a:sy n="79" d="100"/>
        </p:scale>
        <p:origin x="-108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4" d="100"/>
          <a:sy n="54" d="100"/>
        </p:scale>
        <p:origin x="3352"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cs typeface="Arial Unicode MS" charset="0"/>
              </a:defRPr>
            </a:lvl1pPr>
          </a:lstStyle>
          <a:p>
            <a:pPr>
              <a:defRPr/>
            </a:pPr>
            <a:endParaRPr lang="fr-FR"/>
          </a:p>
        </p:txBody>
      </p:sp>
      <p:sp>
        <p:nvSpPr>
          <p:cNvPr id="3" name="Espace réservé de la date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cs typeface="Arial Unicode MS" charset="0"/>
              </a:defRPr>
            </a:lvl1pPr>
          </a:lstStyle>
          <a:p>
            <a:pPr>
              <a:defRPr/>
            </a:pPr>
            <a:fld id="{A4E31745-98AD-854A-B73E-11A96A9B9F69}" type="datetimeFigureOut">
              <a:rPr lang="fr-FR"/>
              <a:pPr>
                <a:defRPr/>
              </a:pPr>
              <a:t>24/09/2017</a:t>
            </a:fld>
            <a:endParaRPr lang="fr-FR"/>
          </a:p>
        </p:txBody>
      </p:sp>
      <p:sp>
        <p:nvSpPr>
          <p:cNvPr id="4" name="Espace réservé du pied de page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cs typeface="Arial Unicode MS" charset="0"/>
              </a:defRPr>
            </a:lvl1pPr>
          </a:lstStyle>
          <a:p>
            <a:pPr>
              <a:defRPr/>
            </a:pPr>
            <a:endParaRPr lang="fr-FR"/>
          </a:p>
        </p:txBody>
      </p:sp>
      <p:sp>
        <p:nvSpPr>
          <p:cNvPr id="5" name="Espace réservé du numéro de diapositive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cs typeface="Arial Unicode MS" charset="0"/>
              </a:defRPr>
            </a:lvl1pPr>
          </a:lstStyle>
          <a:p>
            <a:pPr>
              <a:defRPr/>
            </a:pPr>
            <a:fld id="{E70C60E3-3030-6148-AD24-1AAE4AF6894D}" type="slidenum">
              <a:rPr lang="fr-FR"/>
              <a:pPr>
                <a:defRPr/>
              </a:pPr>
              <a:t>‹N°›</a:t>
            </a:fld>
            <a:endParaRPr lang="fr-FR"/>
          </a:p>
        </p:txBody>
      </p:sp>
    </p:spTree>
    <p:extLst>
      <p:ext uri="{BB962C8B-B14F-4D97-AF65-F5344CB8AC3E}">
        <p14:creationId xmlns:p14="http://schemas.microsoft.com/office/powerpoint/2010/main" val="1762322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4098"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fr-FR" noProof="0" smtClean="0"/>
          </a:p>
        </p:txBody>
      </p:sp>
      <p:sp>
        <p:nvSpPr>
          <p:cNvPr id="4099"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endParaRPr lang="fr-FR"/>
          </a:p>
        </p:txBody>
      </p:sp>
      <p:sp>
        <p:nvSpPr>
          <p:cNvPr id="4100"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endParaRPr lang="fr-FR"/>
          </a:p>
        </p:txBody>
      </p:sp>
      <p:sp>
        <p:nvSpPr>
          <p:cNvPr id="4101"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endParaRPr lang="fr-FR"/>
          </a:p>
        </p:txBody>
      </p:sp>
      <p:sp>
        <p:nvSpPr>
          <p:cNvPr id="4102"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fld id="{13264110-CAA7-5A4B-BC0D-73A0663A2704}" type="slidenum">
              <a:rPr lang="fr-FR"/>
              <a:pPr>
                <a:defRPr/>
              </a:pPr>
              <a:t>‹N°›</a:t>
            </a:fld>
            <a:endParaRPr lang="fr-FR"/>
          </a:p>
        </p:txBody>
      </p:sp>
    </p:spTree>
    <p:extLst>
      <p:ext uri="{BB962C8B-B14F-4D97-AF65-F5344CB8AC3E}">
        <p14:creationId xmlns:p14="http://schemas.microsoft.com/office/powerpoint/2010/main" val="323341596"/>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2</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4050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11</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29040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12</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79168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13</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14908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3</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48687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4</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96304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5</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43637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6</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7648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7</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15259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8</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181855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9</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26114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p:nvPr>
        </p:nvSpPr>
        <p:spPr/>
        <p:txBody>
          <a:bodyPr/>
          <a:lstStyle/>
          <a:p>
            <a:pPr>
              <a:defRPr/>
            </a:pPr>
            <a:fld id="{D02D6879-B093-6F49-9815-3049E0862B69}" type="slidenum">
              <a:rPr lang="fr-FR"/>
              <a:pPr>
                <a:defRPr/>
              </a:pPr>
              <a:t>10</a:t>
            </a:fld>
            <a:endParaRPr lang="fr-FR" dirty="0"/>
          </a:p>
        </p:txBody>
      </p:sp>
      <p:sp>
        <p:nvSpPr>
          <p:cNvPr id="3788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dirty="0" smtClean="0">
              <a:cs typeface="+mn-cs"/>
            </a:endParaRPr>
          </a:p>
        </p:txBody>
      </p:sp>
    </p:spTree>
    <p:extLst>
      <p:ext uri="{BB962C8B-B14F-4D97-AF65-F5344CB8AC3E}">
        <p14:creationId xmlns:p14="http://schemas.microsoft.com/office/powerpoint/2010/main" val="30579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6" y="1236665"/>
            <a:ext cx="7559675" cy="2632075"/>
          </a:xfrm>
        </p:spPr>
        <p:txBody>
          <a:bodyPr/>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260476" y="3970339"/>
            <a:ext cx="7559675" cy="1825625"/>
          </a:xfrm>
        </p:spPr>
        <p:txBody>
          <a:bodyPr/>
          <a:lstStyle>
            <a:lvl1pPr marL="0" indent="0" algn="ctr">
              <a:buNone/>
              <a:defRPr sz="1800"/>
            </a:lvl1pPr>
            <a:lvl2pPr marL="342933" indent="0" algn="ctr">
              <a:buNone/>
              <a:defRPr sz="1500"/>
            </a:lvl2pPr>
            <a:lvl3pPr marL="685867" indent="0" algn="ctr">
              <a:buNone/>
              <a:defRPr sz="1350"/>
            </a:lvl3pPr>
            <a:lvl4pPr marL="1028800" indent="0" algn="ctr">
              <a:buNone/>
              <a:defRPr sz="1201"/>
            </a:lvl4pPr>
            <a:lvl5pPr marL="1371733" indent="0" algn="ctr">
              <a:buNone/>
              <a:defRPr sz="1201"/>
            </a:lvl5pPr>
            <a:lvl6pPr marL="1714667" indent="0" algn="ctr">
              <a:buNone/>
              <a:defRPr sz="1201"/>
            </a:lvl6pPr>
            <a:lvl7pPr marL="2057600" indent="0" algn="ctr">
              <a:buNone/>
              <a:defRPr sz="1201"/>
            </a:lvl7pPr>
            <a:lvl8pPr marL="2400534" indent="0" algn="ctr">
              <a:buNone/>
              <a:defRPr sz="1201"/>
            </a:lvl8pPr>
            <a:lvl9pPr marL="2743467" indent="0" algn="ctr">
              <a:buNone/>
              <a:defRPr sz="1201"/>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607301" y="1036639"/>
            <a:ext cx="1743075" cy="5030787"/>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2376489" y="1036639"/>
            <a:ext cx="5078412" cy="50307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376488" y="1036639"/>
            <a:ext cx="6937375" cy="2592387"/>
          </a:xfrm>
        </p:spPr>
        <p:txBody>
          <a:bodyPr/>
          <a:lstStyle/>
          <a:p>
            <a:r>
              <a:rPr lang="fr-FR" smtClean="0"/>
              <a:t>Cliquez et modifiez le titre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109392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102772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705202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93738" y="2012950"/>
            <a:ext cx="4270375" cy="47958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2012950"/>
            <a:ext cx="4270375" cy="47958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36884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148725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167787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147379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976331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279881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976124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3600" y="403225"/>
            <a:ext cx="2173288" cy="640556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93738" y="403225"/>
            <a:ext cx="6367462" cy="64055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8D1B2-A6FF-F948-A161-D986897ADBFE}" type="slidenum">
              <a:rPr lang="fr-FR" smtClean="0"/>
              <a:t>‹N°›</a:t>
            </a:fld>
            <a:endParaRPr lang="fr-FR"/>
          </a:p>
        </p:txBody>
      </p:sp>
    </p:spTree>
    <p:extLst>
      <p:ext uri="{BB962C8B-B14F-4D97-AF65-F5344CB8AC3E}">
        <p14:creationId xmlns:p14="http://schemas.microsoft.com/office/powerpoint/2010/main" val="1100186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2106556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1480749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192305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93738" y="2012950"/>
            <a:ext cx="4270375" cy="47958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2012950"/>
            <a:ext cx="4270375" cy="47958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109022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9" y="1884364"/>
            <a:ext cx="8694737" cy="3144837"/>
          </a:xfrm>
        </p:spPr>
        <p:txBody>
          <a:bodyPr/>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87389" y="5059364"/>
            <a:ext cx="8694737" cy="1652587"/>
          </a:xfrm>
        </p:spPr>
        <p:txBody>
          <a:bodyPr/>
          <a:lstStyle>
            <a:lvl1pPr marL="0" indent="0">
              <a:buNone/>
              <a:defRPr sz="1800"/>
            </a:lvl1pPr>
            <a:lvl2pPr marL="342933" indent="0">
              <a:buNone/>
              <a:defRPr sz="1500"/>
            </a:lvl2pPr>
            <a:lvl3pPr marL="685867" indent="0">
              <a:buNone/>
              <a:defRPr sz="1350"/>
            </a:lvl3pPr>
            <a:lvl4pPr marL="1028800" indent="0">
              <a:buNone/>
              <a:defRPr sz="1201"/>
            </a:lvl4pPr>
            <a:lvl5pPr marL="1371733" indent="0">
              <a:buNone/>
              <a:defRPr sz="1201"/>
            </a:lvl5pPr>
            <a:lvl6pPr marL="1714667" indent="0">
              <a:buNone/>
              <a:defRPr sz="1201"/>
            </a:lvl6pPr>
            <a:lvl7pPr marL="2057600" indent="0">
              <a:buNone/>
              <a:defRPr sz="1201"/>
            </a:lvl7pPr>
            <a:lvl8pPr marL="2400534" indent="0">
              <a:buNone/>
              <a:defRPr sz="1201"/>
            </a:lvl8pPr>
            <a:lvl9pPr marL="2743467" indent="0">
              <a:buNone/>
              <a:defRPr sz="1201"/>
            </a:lvl9pPr>
          </a:lstStyle>
          <a:p>
            <a:pPr lvl="0"/>
            <a:r>
              <a:rPr lang="fr-FR" smtClean="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1125620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1120952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2122956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86848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152062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2013108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3600" y="403225"/>
            <a:ext cx="2173288" cy="640556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93738" y="403225"/>
            <a:ext cx="6367462" cy="64055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B183D4-5CA0-4C43-83E0-F70853FA4DE2}" type="slidenum">
              <a:rPr lang="fr-FR" smtClean="0"/>
              <a:t>‹N°›</a:t>
            </a:fld>
            <a:endParaRPr lang="fr-FR"/>
          </a:p>
        </p:txBody>
      </p:sp>
    </p:spTree>
    <p:extLst>
      <p:ext uri="{BB962C8B-B14F-4D97-AF65-F5344CB8AC3E}">
        <p14:creationId xmlns:p14="http://schemas.microsoft.com/office/powerpoint/2010/main" val="7164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2376488" y="3922713"/>
            <a:ext cx="3409950" cy="21447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938839" y="3922713"/>
            <a:ext cx="3411537" cy="21447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9" y="403225"/>
            <a:ext cx="8694737" cy="1460500"/>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93739" y="1852613"/>
            <a:ext cx="4265612" cy="908049"/>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93739" y="2760664"/>
            <a:ext cx="4265612" cy="406241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03814" y="1852613"/>
            <a:ext cx="4284662" cy="908049"/>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03814" y="2760664"/>
            <a:ext cx="4284662" cy="406241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4286251" y="1089026"/>
            <a:ext cx="5102225" cy="5372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201"/>
            </a:lvl1pPr>
            <a:lvl2pPr marL="342933" indent="0">
              <a:buNone/>
              <a:defRPr sz="1050"/>
            </a:lvl2pPr>
            <a:lvl3pPr marL="685867" indent="0">
              <a:buNone/>
              <a:defRPr sz="900"/>
            </a:lvl3pPr>
            <a:lvl4pPr marL="1028800" indent="0">
              <a:buNone/>
              <a:defRPr sz="750"/>
            </a:lvl4pPr>
            <a:lvl5pPr marL="1371733" indent="0">
              <a:buNone/>
              <a:defRPr sz="750"/>
            </a:lvl5pPr>
            <a:lvl6pPr marL="1714667" indent="0">
              <a:buNone/>
              <a:defRPr sz="750"/>
            </a:lvl6pPr>
            <a:lvl7pPr marL="2057600" indent="0">
              <a:buNone/>
              <a:defRPr sz="750"/>
            </a:lvl7pPr>
            <a:lvl8pPr marL="2400534" indent="0">
              <a:buNone/>
              <a:defRPr sz="750"/>
            </a:lvl8pPr>
            <a:lvl9pPr marL="2743467" indent="0">
              <a:buNone/>
              <a:defRPr sz="75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4286251" y="1089026"/>
            <a:ext cx="5102225" cy="5372100"/>
          </a:xfrm>
        </p:spPr>
        <p:txBody>
          <a:bodyPr/>
          <a:lstStyle>
            <a:lvl1pPr marL="0" indent="0">
              <a:buNone/>
              <a:defRPr sz="2400"/>
            </a:lvl1pPr>
            <a:lvl2pPr marL="342933" indent="0">
              <a:buNone/>
              <a:defRPr sz="2100"/>
            </a:lvl2pPr>
            <a:lvl3pPr marL="685867" indent="0">
              <a:buNone/>
              <a:defRPr sz="1800"/>
            </a:lvl3pPr>
            <a:lvl4pPr marL="1028800" indent="0">
              <a:buNone/>
              <a:defRPr sz="1500"/>
            </a:lvl4pPr>
            <a:lvl5pPr marL="1371733" indent="0">
              <a:buNone/>
              <a:defRPr sz="1500"/>
            </a:lvl5pPr>
            <a:lvl6pPr marL="1714667" indent="0">
              <a:buNone/>
              <a:defRPr sz="1500"/>
            </a:lvl6pPr>
            <a:lvl7pPr marL="2057600" indent="0">
              <a:buNone/>
              <a:defRPr sz="1500"/>
            </a:lvl7pPr>
            <a:lvl8pPr marL="2400534" indent="0">
              <a:buNone/>
              <a:defRPr sz="1500"/>
            </a:lvl8pPr>
            <a:lvl9pPr marL="2743467" indent="0">
              <a:buNone/>
              <a:defRPr sz="15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201"/>
            </a:lvl1pPr>
            <a:lvl2pPr marL="342933" indent="0">
              <a:buNone/>
              <a:defRPr sz="1050"/>
            </a:lvl2pPr>
            <a:lvl3pPr marL="685867" indent="0">
              <a:buNone/>
              <a:defRPr sz="900"/>
            </a:lvl3pPr>
            <a:lvl4pPr marL="1028800" indent="0">
              <a:buNone/>
              <a:defRPr sz="750"/>
            </a:lvl4pPr>
            <a:lvl5pPr marL="1371733" indent="0">
              <a:buNone/>
              <a:defRPr sz="750"/>
            </a:lvl5pPr>
            <a:lvl6pPr marL="1714667" indent="0">
              <a:buNone/>
              <a:defRPr sz="750"/>
            </a:lvl6pPr>
            <a:lvl7pPr marL="2057600" indent="0">
              <a:buNone/>
              <a:defRPr sz="750"/>
            </a:lvl7pPr>
            <a:lvl8pPr marL="2400534" indent="0">
              <a:buNone/>
              <a:defRPr sz="750"/>
            </a:lvl8pPr>
            <a:lvl9pPr marL="2743467" indent="0">
              <a:buNone/>
              <a:defRPr sz="75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E6"/>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413000" y="448664"/>
            <a:ext cx="6937375" cy="1164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GB" altLang="x-none" dirty="0" err="1"/>
              <a:t>Cliquez</a:t>
            </a:r>
            <a:r>
              <a:rPr lang="en-GB" altLang="x-none" dirty="0"/>
              <a:t> pour </a:t>
            </a:r>
            <a:r>
              <a:rPr lang="en-GB" altLang="x-none" dirty="0" err="1"/>
              <a:t>éditer</a:t>
            </a:r>
            <a:r>
              <a:rPr lang="en-GB" altLang="x-none" dirty="0"/>
              <a:t> le format du </a:t>
            </a:r>
            <a:r>
              <a:rPr lang="en-GB" altLang="x-none" dirty="0" err="1"/>
              <a:t>texte</a:t>
            </a:r>
            <a:r>
              <a:rPr lang="en-GB" altLang="x-none" dirty="0"/>
              <a:t>-titre</a:t>
            </a:r>
          </a:p>
        </p:txBody>
      </p:sp>
      <p:sp>
        <p:nvSpPr>
          <p:cNvPr id="1026" name="Rectangle 2"/>
          <p:cNvSpPr>
            <a:spLocks noGrp="1" noChangeArrowheads="1"/>
          </p:cNvSpPr>
          <p:nvPr>
            <p:ph type="body" idx="1"/>
          </p:nvPr>
        </p:nvSpPr>
        <p:spPr bwMode="auto">
          <a:xfrm>
            <a:off x="2376489" y="1612731"/>
            <a:ext cx="6973887" cy="5459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28080" rIns="0" bIns="0" numCol="1" anchor="t" anchorCtr="0" compatLnSpc="1">
            <a:prstTxWarp prst="textNoShape">
              <a:avLst/>
            </a:prstTxWarp>
          </a:bodyPr>
          <a:lstStyle/>
          <a:p>
            <a:pPr lvl="0"/>
            <a:r>
              <a:rPr lang="en-GB" altLang="x-none" dirty="0" err="1"/>
              <a:t>Cliquez</a:t>
            </a:r>
            <a:r>
              <a:rPr lang="en-GB" altLang="x-none" dirty="0"/>
              <a:t> pour </a:t>
            </a:r>
            <a:r>
              <a:rPr lang="en-GB" altLang="x-none" dirty="0" err="1"/>
              <a:t>éditer</a:t>
            </a:r>
            <a:r>
              <a:rPr lang="en-GB" altLang="x-none" dirty="0"/>
              <a:t> le format du plan de </a:t>
            </a:r>
            <a:r>
              <a:rPr lang="en-GB" altLang="x-none" dirty="0" err="1"/>
              <a:t>texte</a:t>
            </a:r>
            <a:endParaRPr lang="en-GB" altLang="x-none" dirty="0"/>
          </a:p>
          <a:p>
            <a:pPr lvl="1"/>
            <a:r>
              <a:rPr lang="en-GB" altLang="x-none" dirty="0"/>
              <a:t>Second </a:t>
            </a:r>
            <a:r>
              <a:rPr lang="en-GB" altLang="x-none" dirty="0" err="1"/>
              <a:t>niveau</a:t>
            </a:r>
            <a:r>
              <a:rPr lang="en-GB" altLang="x-none" dirty="0"/>
              <a:t> de plan</a:t>
            </a:r>
          </a:p>
          <a:p>
            <a:pPr lvl="2"/>
            <a:r>
              <a:rPr lang="en-GB" altLang="x-none" dirty="0" err="1"/>
              <a:t>Troisième</a:t>
            </a:r>
            <a:r>
              <a:rPr lang="en-GB" altLang="x-none" dirty="0"/>
              <a:t> </a:t>
            </a:r>
            <a:r>
              <a:rPr lang="en-GB" altLang="x-none" dirty="0" err="1"/>
              <a:t>niveau</a:t>
            </a:r>
            <a:r>
              <a:rPr lang="en-GB" altLang="x-none" dirty="0"/>
              <a:t> de plan</a:t>
            </a:r>
          </a:p>
          <a:p>
            <a:pPr lvl="3"/>
            <a:r>
              <a:rPr lang="en-GB" altLang="x-none" dirty="0" err="1"/>
              <a:t>Quatrième</a:t>
            </a:r>
            <a:r>
              <a:rPr lang="en-GB" altLang="x-none" dirty="0"/>
              <a:t> </a:t>
            </a:r>
            <a:r>
              <a:rPr lang="en-GB" altLang="x-none" dirty="0" err="1"/>
              <a:t>niveau</a:t>
            </a:r>
            <a:r>
              <a:rPr lang="en-GB" altLang="x-none" dirty="0"/>
              <a:t> de plan</a:t>
            </a:r>
          </a:p>
          <a:p>
            <a:pPr lvl="4"/>
            <a:r>
              <a:rPr lang="en-GB" altLang="x-none" dirty="0" err="1"/>
              <a:t>Cinquième</a:t>
            </a:r>
            <a:r>
              <a:rPr lang="en-GB" altLang="x-none" dirty="0"/>
              <a:t> </a:t>
            </a:r>
            <a:r>
              <a:rPr lang="en-GB" altLang="x-none" dirty="0" err="1"/>
              <a:t>niveau</a:t>
            </a:r>
            <a:r>
              <a:rPr lang="en-GB" altLang="x-none" dirty="0"/>
              <a:t> de plan</a:t>
            </a:r>
          </a:p>
          <a:p>
            <a:pPr lvl="4"/>
            <a:r>
              <a:rPr lang="en-GB" altLang="x-none" dirty="0" err="1"/>
              <a:t>Sixième</a:t>
            </a:r>
            <a:r>
              <a:rPr lang="en-GB" altLang="x-none" dirty="0"/>
              <a:t> </a:t>
            </a:r>
            <a:r>
              <a:rPr lang="en-GB" altLang="x-none" dirty="0" err="1"/>
              <a:t>niveau</a:t>
            </a:r>
            <a:r>
              <a:rPr lang="en-GB" altLang="x-none" dirty="0"/>
              <a:t> de plan</a:t>
            </a:r>
          </a:p>
          <a:p>
            <a:pPr lvl="4"/>
            <a:r>
              <a:rPr lang="en-GB" altLang="x-none" dirty="0" err="1"/>
              <a:t>Septième</a:t>
            </a:r>
            <a:r>
              <a:rPr lang="en-GB" altLang="x-none" dirty="0"/>
              <a:t> </a:t>
            </a:r>
            <a:r>
              <a:rPr lang="en-GB" altLang="x-none" dirty="0" err="1"/>
              <a:t>niveau</a:t>
            </a:r>
            <a:r>
              <a:rPr lang="en-GB" altLang="x-none" dirty="0"/>
              <a:t> de plan</a:t>
            </a:r>
          </a:p>
        </p:txBody>
      </p:sp>
      <p:pic>
        <p:nvPicPr>
          <p:cNvPr id="102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525"/>
            <a:ext cx="2235200"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09693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dt="0"/>
  <p:txStyles>
    <p:titleStyle>
      <a:lvl1pPr algn="l" defTabSz="336980" rtl="0" fontAlgn="base" hangingPunct="0">
        <a:lnSpc>
          <a:spcPct val="93000"/>
        </a:lnSpc>
        <a:spcBef>
          <a:spcPct val="0"/>
        </a:spcBef>
        <a:spcAft>
          <a:spcPct val="0"/>
        </a:spcAft>
        <a:buClr>
          <a:srgbClr val="000000"/>
        </a:buClr>
        <a:buSzPct val="100000"/>
        <a:buFont typeface="Times New Roman" charset="0"/>
        <a:defRPr sz="3301" kern="1200">
          <a:solidFill>
            <a:srgbClr val="000000"/>
          </a:solidFill>
          <a:latin typeface="+mj-lt"/>
          <a:ea typeface="+mj-ea"/>
          <a:cs typeface="+mj-cs"/>
        </a:defRPr>
      </a:lvl1pPr>
      <a:lvl2pPr marL="557267" indent="-214333"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2pPr>
      <a:lvl3pPr marL="857334"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3pPr>
      <a:lvl4pPr marL="1200266"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4pPr>
      <a:lvl5pPr marL="1543200"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5pPr>
      <a:lvl6pPr marL="1886133"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6pPr>
      <a:lvl7pPr marL="2229067"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7pPr>
      <a:lvl8pPr marL="2572000"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8pPr>
      <a:lvl9pPr marL="2914934"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9pPr>
    </p:titleStyle>
    <p:bodyStyle>
      <a:lvl1pPr marL="257200" indent="-257200" algn="l" defTabSz="336980" rtl="0" fontAlgn="base" hangingPunct="0">
        <a:lnSpc>
          <a:spcPct val="93000"/>
        </a:lnSpc>
        <a:spcBef>
          <a:spcPct val="0"/>
        </a:spcBef>
        <a:spcAft>
          <a:spcPts val="1060"/>
        </a:spcAft>
        <a:buClr>
          <a:srgbClr val="000000"/>
        </a:buClr>
        <a:buSzPct val="100000"/>
        <a:buFont typeface="Times New Roman" charset="0"/>
        <a:defRPr sz="2400" kern="1200">
          <a:solidFill>
            <a:srgbClr val="000000"/>
          </a:solidFill>
          <a:latin typeface="+mn-lt"/>
          <a:ea typeface="+mn-ea"/>
          <a:cs typeface="+mn-cs"/>
        </a:defRPr>
      </a:lvl1pPr>
      <a:lvl2pPr marL="557267" indent="-214333" algn="l" defTabSz="336980" rtl="0" fontAlgn="base" hangingPunct="0">
        <a:lnSpc>
          <a:spcPct val="93000"/>
        </a:lnSpc>
        <a:spcBef>
          <a:spcPct val="0"/>
        </a:spcBef>
        <a:spcAft>
          <a:spcPts val="853"/>
        </a:spcAft>
        <a:buClr>
          <a:srgbClr val="000000"/>
        </a:buClr>
        <a:buSzPct val="100000"/>
        <a:buFont typeface="Times New Roman" charset="0"/>
        <a:defRPr sz="2100" kern="1200">
          <a:solidFill>
            <a:srgbClr val="000000"/>
          </a:solidFill>
          <a:latin typeface="+mn-lt"/>
          <a:ea typeface="+mn-ea"/>
          <a:cs typeface="+mn-cs"/>
        </a:defRPr>
      </a:lvl2pPr>
      <a:lvl3pPr marL="857334" indent="-171467" algn="l" defTabSz="336980" rtl="0" fontAlgn="base" hangingPunct="0">
        <a:lnSpc>
          <a:spcPct val="93000"/>
        </a:lnSpc>
        <a:spcBef>
          <a:spcPct val="0"/>
        </a:spcBef>
        <a:spcAft>
          <a:spcPts val="637"/>
        </a:spcAft>
        <a:buClr>
          <a:srgbClr val="000000"/>
        </a:buClr>
        <a:buSzPct val="100000"/>
        <a:buFont typeface="Times New Roman" charset="0"/>
        <a:defRPr sz="1800" kern="1200">
          <a:solidFill>
            <a:srgbClr val="000000"/>
          </a:solidFill>
          <a:latin typeface="+mn-lt"/>
          <a:ea typeface="+mn-ea"/>
          <a:cs typeface="+mn-cs"/>
        </a:defRPr>
      </a:lvl3pPr>
      <a:lvl4pPr marL="1200266" indent="-171467" algn="l" defTabSz="336980" rtl="0" fontAlgn="base" hangingPunct="0">
        <a:lnSpc>
          <a:spcPct val="93000"/>
        </a:lnSpc>
        <a:spcBef>
          <a:spcPct val="0"/>
        </a:spcBef>
        <a:spcAft>
          <a:spcPts val="432"/>
        </a:spcAft>
        <a:buClr>
          <a:srgbClr val="000000"/>
        </a:buClr>
        <a:buSzPct val="100000"/>
        <a:buFont typeface="Times New Roman" charset="0"/>
        <a:defRPr sz="1500" kern="1200">
          <a:solidFill>
            <a:srgbClr val="000000"/>
          </a:solidFill>
          <a:latin typeface="+mn-lt"/>
          <a:ea typeface="+mn-ea"/>
          <a:cs typeface="+mn-cs"/>
        </a:defRPr>
      </a:lvl4pPr>
      <a:lvl5pPr marL="1543200" indent="-171467" algn="l" defTabSz="336980" rtl="0" fontAlgn="base" hangingPunct="0">
        <a:lnSpc>
          <a:spcPct val="93000"/>
        </a:lnSpc>
        <a:spcBef>
          <a:spcPct val="0"/>
        </a:spcBef>
        <a:spcAft>
          <a:spcPts val="216"/>
        </a:spcAft>
        <a:buClr>
          <a:srgbClr val="000000"/>
        </a:buClr>
        <a:buSzPct val="100000"/>
        <a:buFont typeface="Times New Roman" charset="0"/>
        <a:defRPr sz="1500" kern="1200">
          <a:solidFill>
            <a:srgbClr val="000000"/>
          </a:solidFill>
          <a:latin typeface="+mn-lt"/>
          <a:ea typeface="+mn-ea"/>
          <a:cs typeface="+mn-cs"/>
        </a:defRPr>
      </a:lvl5pPr>
      <a:lvl6pPr marL="1886133"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9067"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2000"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934"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67" rtl="0" eaLnBrk="1" latinLnBrk="0" hangingPunct="1">
        <a:defRPr sz="1350" kern="1200">
          <a:solidFill>
            <a:schemeClr val="tx1"/>
          </a:solidFill>
          <a:latin typeface="+mn-lt"/>
          <a:ea typeface="+mn-ea"/>
          <a:cs typeface="+mn-cs"/>
        </a:defRPr>
      </a:lvl1pPr>
      <a:lvl2pPr marL="342933" algn="l" defTabSz="685867" rtl="0" eaLnBrk="1" latinLnBrk="0" hangingPunct="1">
        <a:defRPr sz="1350" kern="1200">
          <a:solidFill>
            <a:schemeClr val="tx1"/>
          </a:solidFill>
          <a:latin typeface="+mn-lt"/>
          <a:ea typeface="+mn-ea"/>
          <a:cs typeface="+mn-cs"/>
        </a:defRPr>
      </a:lvl2pPr>
      <a:lvl3pPr marL="685867" algn="l" defTabSz="685867" rtl="0" eaLnBrk="1" latinLnBrk="0" hangingPunct="1">
        <a:defRPr sz="1350" kern="1200">
          <a:solidFill>
            <a:schemeClr val="tx1"/>
          </a:solidFill>
          <a:latin typeface="+mn-lt"/>
          <a:ea typeface="+mn-ea"/>
          <a:cs typeface="+mn-cs"/>
        </a:defRPr>
      </a:lvl3pPr>
      <a:lvl4pPr marL="1028800" algn="l" defTabSz="685867" rtl="0" eaLnBrk="1" latinLnBrk="0" hangingPunct="1">
        <a:defRPr sz="1350" kern="1200">
          <a:solidFill>
            <a:schemeClr val="tx1"/>
          </a:solidFill>
          <a:latin typeface="+mn-lt"/>
          <a:ea typeface="+mn-ea"/>
          <a:cs typeface="+mn-cs"/>
        </a:defRPr>
      </a:lvl4pPr>
      <a:lvl5pPr marL="1371733" algn="l" defTabSz="685867" rtl="0" eaLnBrk="1" latinLnBrk="0" hangingPunct="1">
        <a:defRPr sz="1350" kern="1200">
          <a:solidFill>
            <a:schemeClr val="tx1"/>
          </a:solidFill>
          <a:latin typeface="+mn-lt"/>
          <a:ea typeface="+mn-ea"/>
          <a:cs typeface="+mn-cs"/>
        </a:defRPr>
      </a:lvl5pPr>
      <a:lvl6pPr marL="1714667" algn="l" defTabSz="685867" rtl="0" eaLnBrk="1" latinLnBrk="0" hangingPunct="1">
        <a:defRPr sz="1350" kern="1200">
          <a:solidFill>
            <a:schemeClr val="tx1"/>
          </a:solidFill>
          <a:latin typeface="+mn-lt"/>
          <a:ea typeface="+mn-ea"/>
          <a:cs typeface="+mn-cs"/>
        </a:defRPr>
      </a:lvl6pPr>
      <a:lvl7pPr marL="2057600" algn="l" defTabSz="685867" rtl="0" eaLnBrk="1" latinLnBrk="0" hangingPunct="1">
        <a:defRPr sz="1350" kern="1200">
          <a:solidFill>
            <a:schemeClr val="tx1"/>
          </a:solidFill>
          <a:latin typeface="+mn-lt"/>
          <a:ea typeface="+mn-ea"/>
          <a:cs typeface="+mn-cs"/>
        </a:defRPr>
      </a:lvl7pPr>
      <a:lvl8pPr marL="2400534" algn="l" defTabSz="685867" rtl="0" eaLnBrk="1" latinLnBrk="0" hangingPunct="1">
        <a:defRPr sz="1350" kern="1200">
          <a:solidFill>
            <a:schemeClr val="tx1"/>
          </a:solidFill>
          <a:latin typeface="+mn-lt"/>
          <a:ea typeface="+mn-ea"/>
          <a:cs typeface="+mn-cs"/>
        </a:defRPr>
      </a:lvl8pPr>
      <a:lvl9pPr marL="2743467" algn="l" defTabSz="68586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D448D1B2-A6FF-F948-A161-D986897ADBFE}" type="slidenum">
              <a:rPr lang="fr-FR" smtClean="0"/>
              <a:t>‹N°›</a:t>
            </a:fld>
            <a:endParaRPr lang="fr-FR"/>
          </a:p>
        </p:txBody>
      </p:sp>
    </p:spTree>
    <p:extLst>
      <p:ext uri="{BB962C8B-B14F-4D97-AF65-F5344CB8AC3E}">
        <p14:creationId xmlns:p14="http://schemas.microsoft.com/office/powerpoint/2010/main" val="5592004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9BB183D4-5CA0-4C43-83E0-F70853FA4DE2}" type="slidenum">
              <a:rPr lang="fr-FR" smtClean="0"/>
              <a:t>‹N°›</a:t>
            </a:fld>
            <a:endParaRPr lang="fr-FR"/>
          </a:p>
        </p:txBody>
      </p:sp>
    </p:spTree>
    <p:extLst>
      <p:ext uri="{BB962C8B-B14F-4D97-AF65-F5344CB8AC3E}">
        <p14:creationId xmlns:p14="http://schemas.microsoft.com/office/powerpoint/2010/main" val="9322306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0032" y="1547589"/>
            <a:ext cx="6937375" cy="1303038"/>
          </a:xfrm>
        </p:spPr>
        <p:txBody>
          <a:bodyPr/>
          <a:lstStyle/>
          <a:p>
            <a:pPr algn="ctr"/>
            <a:r>
              <a:rPr lang="fr-FR" b="1" dirty="0" smtClean="0">
                <a:solidFill>
                  <a:schemeClr val="tx1"/>
                </a:solidFill>
              </a:rPr>
              <a:t>Les écoles d’ingénieurs</a:t>
            </a:r>
            <a:br>
              <a:rPr lang="fr-FR" b="1" dirty="0" smtClean="0">
                <a:solidFill>
                  <a:schemeClr val="tx1"/>
                </a:solidFill>
              </a:rPr>
            </a:br>
            <a:r>
              <a:rPr lang="fr-FR" b="1" smtClean="0">
                <a:solidFill>
                  <a:schemeClr val="tx1"/>
                </a:solidFill>
              </a:rPr>
              <a:t>en </a:t>
            </a:r>
            <a:r>
              <a:rPr lang="fr-FR" b="1">
                <a:solidFill>
                  <a:schemeClr val="tx1"/>
                </a:solidFill>
              </a:rPr>
              <a:t>F</a:t>
            </a:r>
            <a:r>
              <a:rPr lang="fr-FR" b="1" smtClean="0">
                <a:solidFill>
                  <a:schemeClr val="tx1"/>
                </a:solidFill>
              </a:rPr>
              <a:t>rance</a:t>
            </a:r>
            <a:endParaRPr lang="fr-FR" b="1" dirty="0">
              <a:solidFill>
                <a:schemeClr val="tx1"/>
              </a:solidFill>
            </a:endParaRPr>
          </a:p>
        </p:txBody>
      </p:sp>
      <p:sp>
        <p:nvSpPr>
          <p:cNvPr id="3" name="Titre 1"/>
          <p:cNvSpPr txBox="1">
            <a:spLocks/>
          </p:cNvSpPr>
          <p:nvPr/>
        </p:nvSpPr>
        <p:spPr bwMode="auto">
          <a:xfrm>
            <a:off x="2552104" y="3491805"/>
            <a:ext cx="6937375" cy="130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defTabSz="336980" rtl="0" fontAlgn="base" hangingPunct="0">
              <a:lnSpc>
                <a:spcPct val="93000"/>
              </a:lnSpc>
              <a:spcBef>
                <a:spcPct val="0"/>
              </a:spcBef>
              <a:spcAft>
                <a:spcPct val="0"/>
              </a:spcAft>
              <a:buClr>
                <a:srgbClr val="000000"/>
              </a:buClr>
              <a:buSzPct val="100000"/>
              <a:buFont typeface="Times New Roman" charset="0"/>
              <a:defRPr sz="3301" kern="1200">
                <a:solidFill>
                  <a:srgbClr val="000000"/>
                </a:solidFill>
                <a:latin typeface="+mj-lt"/>
                <a:ea typeface="+mj-ea"/>
                <a:cs typeface="+mj-cs"/>
              </a:defRPr>
            </a:lvl1pPr>
            <a:lvl2pPr marL="557267" indent="-214333"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2pPr>
            <a:lvl3pPr marL="857334"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3pPr>
            <a:lvl4pPr marL="1200266"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4pPr>
            <a:lvl5pPr marL="1543200"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5pPr>
            <a:lvl6pPr marL="1886133"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6pPr>
            <a:lvl7pPr marL="2229067"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7pPr>
            <a:lvl8pPr marL="2572000"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8pPr>
            <a:lvl9pPr marL="2914934" indent="-171467" algn="l" defTabSz="336980" rtl="0" fontAlgn="base" hangingPunct="0">
              <a:lnSpc>
                <a:spcPct val="93000"/>
              </a:lnSpc>
              <a:spcBef>
                <a:spcPct val="0"/>
              </a:spcBef>
              <a:spcAft>
                <a:spcPct val="0"/>
              </a:spcAft>
              <a:buClr>
                <a:srgbClr val="000000"/>
              </a:buClr>
              <a:buSzPct val="100000"/>
              <a:buFont typeface="Times New Roman" charset="0"/>
              <a:defRPr sz="3301">
                <a:solidFill>
                  <a:srgbClr val="000000"/>
                </a:solidFill>
                <a:latin typeface="Arial" charset="0"/>
                <a:ea typeface="Arial Unicode MS" charset="0"/>
                <a:cs typeface="Arial Unicode MS" charset="0"/>
              </a:defRPr>
            </a:lvl9pPr>
          </a:lstStyle>
          <a:p>
            <a:pPr algn="ctr"/>
            <a:r>
              <a:rPr lang="fr-FR" b="1" dirty="0" err="1" smtClean="0">
                <a:solidFill>
                  <a:schemeClr val="tx1"/>
                </a:solidFill>
              </a:rPr>
              <a:t>Ménad</a:t>
            </a:r>
            <a:r>
              <a:rPr lang="fr-FR" b="1" dirty="0" smtClean="0">
                <a:solidFill>
                  <a:schemeClr val="tx1"/>
                </a:solidFill>
              </a:rPr>
              <a:t> SIDAHMED</a:t>
            </a:r>
          </a:p>
          <a:p>
            <a:pPr algn="ctr"/>
            <a:r>
              <a:rPr lang="fr-FR" b="1" dirty="0" smtClean="0">
                <a:solidFill>
                  <a:schemeClr val="tx1"/>
                </a:solidFill>
              </a:rPr>
              <a:t>Directeur</a:t>
            </a:r>
          </a:p>
          <a:p>
            <a:pPr algn="ctr"/>
            <a:r>
              <a:rPr lang="fr-FR" b="1" dirty="0" smtClean="0">
                <a:solidFill>
                  <a:schemeClr val="tx1"/>
                </a:solidFill>
              </a:rPr>
              <a:t>ENSIIE</a:t>
            </a:r>
            <a:endParaRPr lang="fr-FR" b="1" dirty="0">
              <a:solidFill>
                <a:schemeClr val="tx1"/>
              </a:solidFill>
            </a:endParaRPr>
          </a:p>
        </p:txBody>
      </p:sp>
    </p:spTree>
    <p:extLst>
      <p:ext uri="{BB962C8B-B14F-4D97-AF65-F5344CB8AC3E}">
        <p14:creationId xmlns:p14="http://schemas.microsoft.com/office/powerpoint/2010/main" val="214447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952872"/>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Le système universitaire </a:t>
            </a:r>
            <a:br>
              <a:rPr lang="fr-FR" sz="3200" b="1" dirty="0" smtClean="0">
                <a:solidFill>
                  <a:srgbClr val="FF0000"/>
                </a:solidFill>
              </a:rPr>
            </a:br>
            <a:r>
              <a:rPr lang="fr-FR" sz="3200" b="1" dirty="0" smtClean="0">
                <a:solidFill>
                  <a:srgbClr val="FF0000"/>
                </a:solidFill>
              </a:rPr>
              <a:t>au plan mondial</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Compétition exacerbée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a:solidFill>
                  <a:schemeClr val="tx1"/>
                </a:solidFill>
              </a:rPr>
              <a:t>C</a:t>
            </a:r>
            <a:r>
              <a:rPr lang="fr-FR" b="1" dirty="0" smtClean="0">
                <a:solidFill>
                  <a:schemeClr val="tx1"/>
                </a:solidFill>
              </a:rPr>
              <a:t>lassements mondiaux où la France se distingue moins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Concurrence pour attirer les talents, étudiants et chercheurs</a:t>
            </a:r>
            <a:endParaRPr lang="fr-FR" b="1" dirty="0">
              <a:solidFill>
                <a:schemeClr val="tx1"/>
              </a:solidFill>
            </a:endParaRP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La réponse de la France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smtClean="0">
                <a:solidFill>
                  <a:schemeClr val="tx1"/>
                </a:solidFill>
              </a:rPr>
              <a:t>Créer de grands ensembles en favorisant les « universités de recherche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smtClean="0">
                <a:solidFill>
                  <a:schemeClr val="tx1"/>
                </a:solidFill>
              </a:rPr>
              <a:t>Les PRES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smtClean="0">
                <a:solidFill>
                  <a:schemeClr val="tx1"/>
                </a:solidFill>
              </a:rPr>
              <a:t>La Loi LRU : Liberté et responsabilités des Universités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smtClean="0">
                <a:solidFill>
                  <a:schemeClr val="tx1"/>
                </a:solidFill>
              </a:rPr>
              <a:t>Les RCE : Responsabilités et Compétences </a:t>
            </a:r>
            <a:r>
              <a:rPr lang="fr-FR" dirty="0">
                <a:solidFill>
                  <a:schemeClr val="tx1"/>
                </a:solidFill>
              </a:rPr>
              <a:t>E</a:t>
            </a:r>
            <a:r>
              <a:rPr lang="fr-FR" dirty="0" smtClean="0">
                <a:solidFill>
                  <a:schemeClr val="tx1"/>
                </a:solidFill>
              </a:rPr>
              <a:t>largies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smtClean="0">
                <a:solidFill>
                  <a:schemeClr val="tx1"/>
                </a:solidFill>
              </a:rPr>
              <a:t>Les COMUE   « </a:t>
            </a:r>
            <a:r>
              <a:rPr lang="fr-FR" dirty="0" err="1" smtClean="0">
                <a:solidFill>
                  <a:schemeClr val="tx1"/>
                </a:solidFill>
              </a:rPr>
              <a:t>COMmunauté</a:t>
            </a:r>
            <a:r>
              <a:rPr lang="fr-FR" dirty="0" smtClean="0">
                <a:solidFill>
                  <a:schemeClr val="tx1"/>
                </a:solidFill>
              </a:rPr>
              <a:t> des Universités et Etablissements </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400" dirty="0" smtClean="0">
                <a:solidFill>
                  <a:schemeClr val="tx1"/>
                </a:solidFill>
              </a:rPr>
              <a:t>Les Investissements d’avenir</a:t>
            </a:r>
          </a:p>
          <a:p>
            <a:pPr marL="1374866" lvl="3"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solidFill>
                  <a:schemeClr val="tx1"/>
                </a:solidFill>
              </a:rPr>
              <a:t>Plans Campus</a:t>
            </a:r>
          </a:p>
          <a:p>
            <a:pPr marL="1374866" lvl="3"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solidFill>
                  <a:schemeClr val="tx1"/>
                </a:solidFill>
              </a:rPr>
              <a:t>Les Initiatives d’excellence</a:t>
            </a:r>
          </a:p>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15163023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952872"/>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Aujourd’hui</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Les regroupements ne se portent pas si bien</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Les écoles d’ingénieurs voient d’un mauvais œil la volonté d’hégémonie des universités et à terme leur intégration pure et simple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La défiance université-école d’ingénieur s’est accrue</a:t>
            </a:r>
            <a:endParaRPr lang="fr-FR" b="1" dirty="0">
              <a:solidFill>
                <a:schemeClr val="tx1"/>
              </a:solidFill>
            </a:endParaRP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La tendance, à tort ou à raison est de constituer des grands mais pour avoir une visibilité internationale ?</a:t>
            </a: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Plusieurs conséquences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Perte d’autonomie des écoles,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Moindre flexibilité</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Académisme plus fort au détriment de la technologie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Plus de contraintes administratives</a:t>
            </a: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La solution aurait été de généraliser le concept d’université de technologie.</a:t>
            </a:r>
          </a:p>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16772956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952872"/>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600" b="1" dirty="0" smtClean="0">
                <a:solidFill>
                  <a:srgbClr val="FF0000"/>
                </a:solidFill>
              </a:rPr>
              <a:t>Comment être attractif </a:t>
            </a:r>
            <a:br>
              <a:rPr lang="fr-FR" sz="3600" b="1" dirty="0" smtClean="0">
                <a:solidFill>
                  <a:srgbClr val="FF0000"/>
                </a:solidFill>
              </a:rPr>
            </a:br>
            <a:r>
              <a:rPr lang="fr-FR" sz="3600" b="1" dirty="0" smtClean="0">
                <a:solidFill>
                  <a:srgbClr val="FF0000"/>
                </a:solidFill>
              </a:rPr>
              <a:t>au plan mondial</a:t>
            </a: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Le politique de regroupement a du sens</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Devrait permettre une plus grande coopération université / Ecoles d’ingénieurs qui doivent afficher leurs complémentarité</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Université tournée vers la recherche académique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Les écoles d’ingénieurs vers la technologie</a:t>
            </a: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L’autonomie va dans le bon MAIS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Le problème de recrutement des enseignants chercheurs trop </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académique, </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peu diversifié,</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MONO disciplinaire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De plus, le statut actuel, </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fonctionnaire à 25 ans,  </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privilégiant uniquement la recherche est pratiquement unique dans le monde</a:t>
            </a:r>
          </a:p>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17957712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1960984"/>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600" b="1" dirty="0" smtClean="0">
                <a:solidFill>
                  <a:srgbClr val="FF0000"/>
                </a:solidFill>
              </a:rPr>
              <a:t>ENSIIE</a:t>
            </a:r>
            <a:br>
              <a:rPr lang="fr-FR" sz="3600" b="1" dirty="0" smtClean="0">
                <a:solidFill>
                  <a:srgbClr val="FF0000"/>
                </a:solidFill>
              </a:rPr>
            </a:br>
            <a:r>
              <a:rPr lang="fr-FR" sz="3600" b="1" dirty="0" smtClean="0">
                <a:solidFill>
                  <a:srgbClr val="FF0000"/>
                </a:solidFill>
              </a:rPr>
              <a:t>Ecole nationale Supérieure d’informatique </a:t>
            </a:r>
            <a:r>
              <a:rPr lang="fr-FR" sz="3600" b="1" smtClean="0">
                <a:solidFill>
                  <a:srgbClr val="FF0000"/>
                </a:solidFill>
              </a:rPr>
              <a:t>pour l’Industrie et l’Entreprise</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pic>
        <p:nvPicPr>
          <p:cNvPr id="4" name="Picture 2"/>
          <p:cNvPicPr>
            <a:picLocks noChangeAspect="1" noChangeArrowheads="1"/>
          </p:cNvPicPr>
          <p:nvPr/>
        </p:nvPicPr>
        <p:blipFill>
          <a:blip r:embed="rId3"/>
          <a:srcRect/>
          <a:stretch>
            <a:fillRect/>
          </a:stretch>
        </p:blipFill>
        <p:spPr bwMode="auto">
          <a:xfrm>
            <a:off x="2232025" y="1979613"/>
            <a:ext cx="7597775" cy="5108575"/>
          </a:xfrm>
          <a:prstGeom prst="rect">
            <a:avLst/>
          </a:prstGeom>
          <a:noFill/>
          <a:ln w="9525">
            <a:noFill/>
            <a:miter lim="800000"/>
            <a:headEnd/>
            <a:tailEnd/>
          </a:ln>
        </p:spPr>
      </p:pic>
    </p:spTree>
    <p:extLst>
      <p:ext uri="{BB962C8B-B14F-4D97-AF65-F5344CB8AC3E}">
        <p14:creationId xmlns:p14="http://schemas.microsoft.com/office/powerpoint/2010/main" val="12400474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wipe(down)">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0" y="448664"/>
            <a:ext cx="6937375" cy="1026917"/>
          </a:xfrm>
        </p:spPr>
        <p:txBody>
          <a:bodyPr/>
          <a:lstStyle/>
          <a:p>
            <a:pPr algn="ctr"/>
            <a:r>
              <a:rPr lang="fr-FR" b="1" dirty="0" smtClean="0">
                <a:solidFill>
                  <a:srgbClr val="FF0000"/>
                </a:solidFill>
              </a:rPr>
              <a:t>ENSIIE chiffres clés</a:t>
            </a:r>
            <a:endParaRPr lang="fr-FR" b="1" dirty="0">
              <a:solidFill>
                <a:srgbClr val="FF0000"/>
              </a:solidFill>
            </a:endParaRPr>
          </a:p>
        </p:txBody>
      </p:sp>
      <p:sp>
        <p:nvSpPr>
          <p:cNvPr id="3" name="Espace réservé du contenu 2"/>
          <p:cNvSpPr>
            <a:spLocks noGrp="1"/>
          </p:cNvSpPr>
          <p:nvPr>
            <p:ph idx="1"/>
          </p:nvPr>
        </p:nvSpPr>
        <p:spPr/>
        <p:txBody>
          <a:bodyPr/>
          <a:lstStyle/>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rgbClr val="FF420E"/>
              </a:solidFill>
              <a:latin typeface="PT Sans"/>
              <a:ea typeface="Arial Unicode MS" pitchFamily="34" charset="-128"/>
              <a:cs typeface="Arial Unicode MS" pitchFamily="34" charset="-128"/>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solidFill>
                  <a:srgbClr val="FF420E"/>
                </a:solidFill>
                <a:latin typeface="PT Sans"/>
                <a:ea typeface="Arial Unicode MS" pitchFamily="34" charset="-128"/>
                <a:cs typeface="Arial Unicode MS" pitchFamily="34" charset="-128"/>
              </a:rPr>
              <a:t>ENSIIE : EPA qui dépend du MESRI</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solidFill>
                  <a:schemeClr val="tx1"/>
                </a:solidFill>
                <a:latin typeface="PT Sans"/>
                <a:ea typeface="Arial Unicode MS" pitchFamily="34" charset="-128"/>
                <a:cs typeface="Arial Unicode MS" pitchFamily="34" charset="-128"/>
              </a:rPr>
              <a:t>RCE,  </a:t>
            </a:r>
            <a:r>
              <a:rPr lang="fr-FR" sz="3200" b="1" dirty="0">
                <a:latin typeface="PT Sans"/>
                <a:ea typeface="Arial Unicode MS" pitchFamily="34" charset="-128"/>
                <a:cs typeface="Arial Unicode MS" pitchFamily="34" charset="-128"/>
              </a:rPr>
              <a:t>b</a:t>
            </a:r>
            <a:r>
              <a:rPr lang="fr-FR" sz="3200" b="1" dirty="0" smtClean="0">
                <a:latin typeface="PT Sans"/>
                <a:ea typeface="Arial Unicode MS" pitchFamily="34" charset="-128"/>
                <a:cs typeface="Arial Unicode MS" pitchFamily="34" charset="-128"/>
              </a:rPr>
              <a:t>udget  </a:t>
            </a:r>
            <a:r>
              <a:rPr lang="fr-FR" sz="3200" b="1" dirty="0">
                <a:latin typeface="PT Sans"/>
                <a:ea typeface="Arial Unicode MS" pitchFamily="34" charset="-128"/>
                <a:cs typeface="Arial Unicode MS" pitchFamily="34" charset="-128"/>
              </a:rPr>
              <a:t>&gt; 8 M </a:t>
            </a:r>
            <a:r>
              <a:rPr lang="fr-FR" sz="3200" b="1" dirty="0" smtClean="0">
                <a:latin typeface="PT Sans"/>
                <a:ea typeface="Arial Unicode MS" pitchFamily="34" charset="-128"/>
                <a:cs typeface="Arial Unicode MS" pitchFamily="34" charset="-128"/>
              </a:rPr>
              <a:t>€, 40 EC, 40 </a:t>
            </a:r>
            <a:r>
              <a:rPr lang="fr-FR" sz="3200" b="1" dirty="0" err="1" smtClean="0">
                <a:latin typeface="PT Sans"/>
                <a:ea typeface="Arial Unicode MS" pitchFamily="34" charset="-128"/>
                <a:cs typeface="Arial Unicode MS" pitchFamily="34" charset="-128"/>
              </a:rPr>
              <a:t>Ec</a:t>
            </a:r>
            <a:r>
              <a:rPr lang="fr-FR" sz="3200" b="1" dirty="0" smtClean="0">
                <a:latin typeface="PT Sans"/>
                <a:ea typeface="Arial Unicode MS" pitchFamily="34" charset="-128"/>
                <a:cs typeface="Arial Unicode MS" pitchFamily="34" charset="-128"/>
              </a:rPr>
              <a:t> d’autres universités /écoles,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latin typeface="PT Sans"/>
                <a:ea typeface="Arial Unicode MS" pitchFamily="34" charset="-128"/>
                <a:cs typeface="Arial Unicode MS" pitchFamily="34" charset="-128"/>
              </a:rPr>
              <a:t>120 vacataires entreprises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chemeClr val="tx1"/>
              </a:solidFill>
              <a:latin typeface="PT Sans"/>
              <a:ea typeface="Arial Unicode MS" pitchFamily="34" charset="-128"/>
              <a:cs typeface="Arial Unicode MS" pitchFamily="34" charset="-128"/>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solidFill>
                  <a:srgbClr val="FF0000"/>
                </a:solidFill>
                <a:latin typeface="PT Sans"/>
                <a:ea typeface="Arial Unicode MS" pitchFamily="34" charset="-128"/>
                <a:cs typeface="Arial Unicode MS" pitchFamily="34" charset="-128"/>
              </a:rPr>
              <a:t>Partenariats </a:t>
            </a:r>
            <a:r>
              <a:rPr lang="fr-FR" sz="3200" b="1" dirty="0">
                <a:solidFill>
                  <a:srgbClr val="FF0000"/>
                </a:solidFill>
                <a:latin typeface="PT Sans"/>
                <a:ea typeface="Arial Unicode MS" pitchFamily="34" charset="-128"/>
                <a:cs typeface="Arial Unicode MS" pitchFamily="34" charset="-128"/>
              </a:rPr>
              <a:t>privilégiés</a:t>
            </a:r>
          </a:p>
          <a:p>
            <a:pPr marL="431800" indent="-323850" algn="ctr">
              <a:lnSpc>
                <a:spcPct val="75000"/>
              </a:lnSpc>
              <a:spcAft>
                <a:spcPts val="1150"/>
              </a:spcAft>
              <a:buClr>
                <a:srgbClr val="FF5C00"/>
              </a:buClr>
              <a:buSzPct val="120000"/>
              <a:buFont typeface="Times New Roman" pitchFamily="18" charset="0"/>
              <a:buNone/>
              <a:tabLst>
                <a:tab pos="723900" algn="l"/>
                <a:tab pos="1447800" algn="l"/>
                <a:tab pos="2171700" algn="l"/>
                <a:tab pos="2895600" algn="l"/>
                <a:tab pos="3619500" algn="l"/>
              </a:tabLst>
            </a:pPr>
            <a:r>
              <a:rPr lang="fr-FR" b="1" dirty="0">
                <a:solidFill>
                  <a:srgbClr val="332424"/>
                </a:solidFill>
                <a:latin typeface="PT Sans"/>
                <a:ea typeface="Arial Unicode MS" pitchFamily="34" charset="-128"/>
                <a:cs typeface="Arial Unicode MS" pitchFamily="34" charset="-128"/>
              </a:rPr>
              <a:t>Institut « Mines - Télécom » (associé)</a:t>
            </a:r>
          </a:p>
          <a:p>
            <a:pPr marL="431800" indent="-323850" algn="ctr">
              <a:lnSpc>
                <a:spcPct val="75000"/>
              </a:lnSpc>
              <a:spcAft>
                <a:spcPts val="1150"/>
              </a:spcAft>
              <a:buClr>
                <a:srgbClr val="FF5C00"/>
              </a:buClr>
              <a:buSzPct val="120000"/>
              <a:buFont typeface="Times New Roman" pitchFamily="18" charset="0"/>
              <a:buNone/>
              <a:tabLst>
                <a:tab pos="723900" algn="l"/>
                <a:tab pos="1447800" algn="l"/>
                <a:tab pos="2171700" algn="l"/>
                <a:tab pos="2895600" algn="l"/>
                <a:tab pos="3619500" algn="l"/>
              </a:tabLst>
            </a:pPr>
            <a:r>
              <a:rPr lang="fr-FR" b="1" dirty="0">
                <a:solidFill>
                  <a:srgbClr val="332424"/>
                </a:solidFill>
                <a:latin typeface="PT Sans"/>
                <a:ea typeface="Arial Unicode MS" pitchFamily="34" charset="-128"/>
                <a:cs typeface="Arial Unicode MS" pitchFamily="34" charset="-128"/>
              </a:rPr>
              <a:t>Université Paris-Saclay (associé)</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b="1" dirty="0">
                <a:solidFill>
                  <a:srgbClr val="332424"/>
                </a:solidFill>
                <a:latin typeface="PT Sans"/>
                <a:ea typeface="Arial Unicode MS" pitchFamily="34" charset="-128"/>
                <a:cs typeface="Arial Unicode MS" pitchFamily="34" charset="-128"/>
              </a:rPr>
              <a:t>Université </a:t>
            </a:r>
            <a:r>
              <a:rPr lang="fr-FR" b="1" dirty="0" smtClean="0">
                <a:solidFill>
                  <a:srgbClr val="332424"/>
                </a:solidFill>
                <a:latin typeface="PT Sans"/>
                <a:ea typeface="Arial Unicode MS" pitchFamily="34" charset="-128"/>
                <a:cs typeface="Arial Unicode MS" pitchFamily="34" charset="-128"/>
              </a:rPr>
              <a:t>d’Evry</a:t>
            </a:r>
            <a:endParaRPr lang="fr-FR" sz="3200" b="1" dirty="0">
              <a:solidFill>
                <a:srgbClr val="332424"/>
              </a:solidFill>
              <a:latin typeface="PT Sans"/>
              <a:ea typeface="Arial Unicode MS" pitchFamily="34" charset="-128"/>
              <a:cs typeface="Arial Unicode MS" pitchFamily="34" charset="-128"/>
            </a:endParaRPr>
          </a:p>
          <a:p>
            <a:pPr marL="431800" indent="-323850" algn="ctr">
              <a:lnSpc>
                <a:spcPct val="75000"/>
              </a:lnSpc>
              <a:spcAft>
                <a:spcPts val="1150"/>
              </a:spcAft>
              <a:buClr>
                <a:srgbClr val="FF5C00"/>
              </a:buClr>
              <a:buSzPct val="120000"/>
              <a:buFont typeface="Times New Roman" pitchFamily="18" charset="0"/>
              <a:buNone/>
              <a:tabLst>
                <a:tab pos="723900" algn="l"/>
                <a:tab pos="1447800" algn="l"/>
                <a:tab pos="2171700" algn="l"/>
                <a:tab pos="2895600" algn="l"/>
                <a:tab pos="3619500" algn="l"/>
              </a:tabLst>
            </a:pPr>
            <a:r>
              <a:rPr lang="fr-FR" sz="3200" b="1" dirty="0">
                <a:solidFill>
                  <a:srgbClr val="FF0000"/>
                </a:solidFill>
                <a:latin typeface="PT Sans"/>
                <a:ea typeface="Arial Unicode MS" pitchFamily="34" charset="-128"/>
                <a:cs typeface="Arial Unicode MS" pitchFamily="34" charset="-128"/>
              </a:rPr>
              <a:t>certifié ISO 9001</a:t>
            </a:r>
          </a:p>
          <a:p>
            <a:endParaRPr lang="fr-FR" dirty="0"/>
          </a:p>
        </p:txBody>
      </p:sp>
    </p:spTree>
    <p:extLst>
      <p:ext uri="{BB962C8B-B14F-4D97-AF65-F5344CB8AC3E}">
        <p14:creationId xmlns:p14="http://schemas.microsoft.com/office/powerpoint/2010/main" val="100523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0" y="448664"/>
            <a:ext cx="6937375" cy="1026917"/>
          </a:xfrm>
        </p:spPr>
        <p:txBody>
          <a:bodyPr/>
          <a:lstStyle/>
          <a:p>
            <a:pPr algn="ctr"/>
            <a:r>
              <a:rPr lang="fr-FR" b="1" dirty="0" smtClean="0">
                <a:solidFill>
                  <a:srgbClr val="FF0000"/>
                </a:solidFill>
              </a:rPr>
              <a:t>ENSIIE chiffres clés</a:t>
            </a:r>
            <a:endParaRPr lang="fr-FR" b="1" dirty="0">
              <a:solidFill>
                <a:srgbClr val="FF0000"/>
              </a:solidFill>
            </a:endParaRPr>
          </a:p>
        </p:txBody>
      </p:sp>
      <p:sp>
        <p:nvSpPr>
          <p:cNvPr id="3" name="Espace réservé du contenu 2"/>
          <p:cNvSpPr>
            <a:spLocks noGrp="1"/>
          </p:cNvSpPr>
          <p:nvPr>
            <p:ph idx="1"/>
          </p:nvPr>
        </p:nvSpPr>
        <p:spPr/>
        <p:txBody>
          <a:bodyPr/>
          <a:lstStyle/>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rgbClr val="FF420E"/>
              </a:solidFill>
              <a:latin typeface="PT Sans"/>
              <a:ea typeface="Arial Unicode MS" pitchFamily="34" charset="-128"/>
              <a:cs typeface="Arial Unicode MS" pitchFamily="34" charset="-128"/>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solidFill>
                  <a:srgbClr val="FF420E"/>
                </a:solidFill>
                <a:latin typeface="PT Sans"/>
                <a:ea typeface="Arial Unicode MS" pitchFamily="34" charset="-128"/>
                <a:cs typeface="Arial Unicode MS" pitchFamily="34" charset="-128"/>
              </a:rPr>
              <a:t>Promotions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solidFill>
                  <a:schemeClr val="tx1"/>
                </a:solidFill>
                <a:latin typeface="PT Sans"/>
                <a:ea typeface="Arial Unicode MS" pitchFamily="34" charset="-128"/>
                <a:cs typeface="Arial Unicode MS" pitchFamily="34" charset="-128"/>
              </a:rPr>
              <a:t>150 élèves en formation initiale</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solidFill>
                  <a:schemeClr val="tx1"/>
                </a:solidFill>
                <a:latin typeface="PT Sans"/>
                <a:ea typeface="Arial Unicode MS" pitchFamily="34" charset="-128"/>
                <a:cs typeface="Arial Unicode MS" pitchFamily="34" charset="-128"/>
              </a:rPr>
              <a:t>25 en FIPA </a:t>
            </a:r>
            <a:endParaRPr lang="fr-FR" sz="3200" b="1" dirty="0" smtClean="0">
              <a:solidFill>
                <a:srgbClr val="FF0000"/>
              </a:solidFill>
              <a:latin typeface="PT Sans"/>
              <a:ea typeface="Arial Unicode MS" pitchFamily="34" charset="-128"/>
              <a:cs typeface="Arial Unicode MS" pitchFamily="34" charset="-128"/>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smtClean="0">
                <a:solidFill>
                  <a:srgbClr val="FF0000"/>
                </a:solidFill>
                <a:latin typeface="PT Sans"/>
                <a:ea typeface="Arial Unicode MS" pitchFamily="34" charset="-128"/>
                <a:cs typeface="Arial Unicode MS" pitchFamily="34" charset="-128"/>
              </a:rPr>
              <a:t>International</a:t>
            </a:r>
            <a:endParaRPr lang="fr-FR" sz="3200" b="1" dirty="0">
              <a:solidFill>
                <a:srgbClr val="FF0000"/>
              </a:solidFill>
              <a:latin typeface="PT Sans"/>
              <a:ea typeface="Arial Unicode MS" pitchFamily="34" charset="-128"/>
              <a:cs typeface="Arial Unicode MS" pitchFamily="34" charset="-128"/>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a:solidFill>
                  <a:srgbClr val="332424"/>
                </a:solidFill>
                <a:latin typeface="PT Sans"/>
                <a:ea typeface="Arial Unicode MS" pitchFamily="34" charset="-128"/>
                <a:cs typeface="Arial Unicode MS" pitchFamily="34" charset="-128"/>
              </a:rPr>
              <a:t>49 accords de partenariats étrangers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a:solidFill>
                  <a:srgbClr val="332424"/>
                </a:solidFill>
                <a:latin typeface="PT Sans"/>
                <a:ea typeface="Arial Unicode MS" pitchFamily="34" charset="-128"/>
                <a:cs typeface="Arial Unicode MS" pitchFamily="34" charset="-128"/>
              </a:rPr>
              <a:t>(dont 21 double diplômes</a:t>
            </a:r>
            <a:r>
              <a:rPr lang="fr-FR" sz="3200" b="1" dirty="0" smtClean="0">
                <a:solidFill>
                  <a:srgbClr val="332424"/>
                </a:solidFill>
                <a:latin typeface="PT Sans"/>
                <a:ea typeface="Arial Unicode MS" pitchFamily="34" charset="-128"/>
                <a:cs typeface="Arial Unicode MS" pitchFamily="34" charset="-128"/>
              </a:rPr>
              <a:t>)</a:t>
            </a:r>
            <a:endParaRPr lang="fr-FR" sz="3200" b="1" dirty="0">
              <a:solidFill>
                <a:srgbClr val="332424"/>
              </a:solidFill>
              <a:latin typeface="PT Sans"/>
              <a:ea typeface="Arial Unicode MS" pitchFamily="34" charset="-128"/>
              <a:cs typeface="Arial Unicode MS" pitchFamily="34" charset="-128"/>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a:solidFill>
                  <a:srgbClr val="FF0000"/>
                </a:solidFill>
                <a:latin typeface="PT Sans"/>
                <a:ea typeface="Arial Unicode MS" pitchFamily="34" charset="-128"/>
                <a:cs typeface="Arial Unicode MS" pitchFamily="34" charset="-128"/>
              </a:rPr>
              <a:t>Entreprises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sz="3200" b="1" dirty="0">
                <a:solidFill>
                  <a:srgbClr val="332424"/>
                </a:solidFill>
                <a:latin typeface="PT Sans"/>
                <a:ea typeface="Arial Unicode MS" pitchFamily="34" charset="-128"/>
                <a:cs typeface="Arial Unicode MS" pitchFamily="34" charset="-128"/>
              </a:rPr>
              <a:t>44 semaines de stages en entreprises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b="1" dirty="0">
                <a:solidFill>
                  <a:srgbClr val="332424"/>
                </a:solidFill>
                <a:latin typeface="PT Sans"/>
                <a:ea typeface="Arial Unicode MS" pitchFamily="34" charset="-128"/>
                <a:cs typeface="Arial Unicode MS" pitchFamily="34" charset="-128"/>
              </a:rPr>
              <a:t>8 en 1A, 10 en 2A, 26 en 3A</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r>
              <a:rPr lang="fr-FR" b="1" dirty="0">
                <a:solidFill>
                  <a:srgbClr val="332424"/>
                </a:solidFill>
                <a:latin typeface="PT Sans"/>
                <a:ea typeface="Arial Unicode MS" pitchFamily="34" charset="-128"/>
                <a:cs typeface="Arial Unicode MS" pitchFamily="34" charset="-128"/>
              </a:rPr>
              <a:t>8 semaines obligatoires à l’étranger</a:t>
            </a:r>
          </a:p>
          <a:p>
            <a:endParaRPr lang="fr-FR" dirty="0"/>
          </a:p>
        </p:txBody>
      </p:sp>
    </p:spTree>
    <p:extLst>
      <p:ext uri="{BB962C8B-B14F-4D97-AF65-F5344CB8AC3E}">
        <p14:creationId xmlns:p14="http://schemas.microsoft.com/office/powerpoint/2010/main" val="144276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1" y="179437"/>
            <a:ext cx="6937375" cy="598903"/>
          </a:xfrm>
        </p:spPr>
        <p:txBody>
          <a:bodyPr/>
          <a:lstStyle/>
          <a:p>
            <a:pPr algn="ctr"/>
            <a:r>
              <a:rPr lang="fr-FR" b="1" dirty="0" smtClean="0">
                <a:solidFill>
                  <a:srgbClr val="FF0000"/>
                </a:solidFill>
              </a:rPr>
              <a:t>ENSIIE : Formation</a:t>
            </a:r>
            <a:endParaRPr lang="fr-FR" b="1" dirty="0">
              <a:solidFill>
                <a:srgbClr val="FF0000"/>
              </a:solidFill>
            </a:endParaRPr>
          </a:p>
        </p:txBody>
      </p:sp>
      <p:sp>
        <p:nvSpPr>
          <p:cNvPr id="3" name="Espace réservé du contenu 2"/>
          <p:cNvSpPr>
            <a:spLocks noGrp="1"/>
          </p:cNvSpPr>
          <p:nvPr>
            <p:ph idx="1"/>
          </p:nvPr>
        </p:nvSpPr>
        <p:spPr/>
        <p:txBody>
          <a:bodyPr/>
          <a:lstStyle/>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rgbClr val="FF420E"/>
              </a:solidFill>
              <a:latin typeface="PT Sans"/>
              <a:ea typeface="Arial Unicode MS" pitchFamily="34" charset="-128"/>
              <a:cs typeface="Arial Unicode MS" pitchFamily="34" charset="-128"/>
            </a:endParaRPr>
          </a:p>
          <a:p>
            <a:endParaRPr lang="fr-FR" dirty="0"/>
          </a:p>
        </p:txBody>
      </p:sp>
      <p:sp>
        <p:nvSpPr>
          <p:cNvPr id="5" name="Rectangle 2"/>
          <p:cNvSpPr txBox="1">
            <a:spLocks noChangeArrowheads="1"/>
          </p:cNvSpPr>
          <p:nvPr/>
        </p:nvSpPr>
        <p:spPr bwMode="auto">
          <a:xfrm>
            <a:off x="2386013" y="899517"/>
            <a:ext cx="7178675" cy="6172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75600" rIns="0" bIns="0" numCol="1" anchor="t" anchorCtr="0" compatLnSpc="1">
            <a:prstTxWarp prst="textNoShape">
              <a:avLst/>
            </a:prstTxWarp>
          </a:bodyPr>
          <a:lstStyle>
            <a:lvl1pPr marL="257200" indent="-257200" algn="l" defTabSz="336980" rtl="0" fontAlgn="base" hangingPunct="0">
              <a:lnSpc>
                <a:spcPct val="93000"/>
              </a:lnSpc>
              <a:spcBef>
                <a:spcPct val="0"/>
              </a:spcBef>
              <a:spcAft>
                <a:spcPts val="1060"/>
              </a:spcAft>
              <a:buClr>
                <a:srgbClr val="000000"/>
              </a:buClr>
              <a:buSzPct val="100000"/>
              <a:buFont typeface="Times New Roman" charset="0"/>
              <a:defRPr sz="2400" kern="1200">
                <a:solidFill>
                  <a:srgbClr val="000000"/>
                </a:solidFill>
                <a:latin typeface="+mn-lt"/>
                <a:ea typeface="+mn-ea"/>
                <a:cs typeface="+mn-cs"/>
              </a:defRPr>
            </a:lvl1pPr>
            <a:lvl2pPr marL="557267" indent="-214333" algn="l" defTabSz="336980" rtl="0" fontAlgn="base" hangingPunct="0">
              <a:lnSpc>
                <a:spcPct val="93000"/>
              </a:lnSpc>
              <a:spcBef>
                <a:spcPct val="0"/>
              </a:spcBef>
              <a:spcAft>
                <a:spcPts val="853"/>
              </a:spcAft>
              <a:buClr>
                <a:srgbClr val="000000"/>
              </a:buClr>
              <a:buSzPct val="100000"/>
              <a:buFont typeface="Times New Roman" charset="0"/>
              <a:defRPr sz="2100" kern="1200">
                <a:solidFill>
                  <a:srgbClr val="000000"/>
                </a:solidFill>
                <a:latin typeface="+mn-lt"/>
                <a:ea typeface="+mn-ea"/>
                <a:cs typeface="+mn-cs"/>
              </a:defRPr>
            </a:lvl2pPr>
            <a:lvl3pPr marL="857334" indent="-171467" algn="l" defTabSz="336980" rtl="0" fontAlgn="base" hangingPunct="0">
              <a:lnSpc>
                <a:spcPct val="93000"/>
              </a:lnSpc>
              <a:spcBef>
                <a:spcPct val="0"/>
              </a:spcBef>
              <a:spcAft>
                <a:spcPts val="637"/>
              </a:spcAft>
              <a:buClr>
                <a:srgbClr val="000000"/>
              </a:buClr>
              <a:buSzPct val="100000"/>
              <a:buFont typeface="Times New Roman" charset="0"/>
              <a:defRPr sz="1800" kern="1200">
                <a:solidFill>
                  <a:srgbClr val="000000"/>
                </a:solidFill>
                <a:latin typeface="+mn-lt"/>
                <a:ea typeface="+mn-ea"/>
                <a:cs typeface="+mn-cs"/>
              </a:defRPr>
            </a:lvl3pPr>
            <a:lvl4pPr marL="1200266" indent="-171467" algn="l" defTabSz="336980" rtl="0" fontAlgn="base" hangingPunct="0">
              <a:lnSpc>
                <a:spcPct val="93000"/>
              </a:lnSpc>
              <a:spcBef>
                <a:spcPct val="0"/>
              </a:spcBef>
              <a:spcAft>
                <a:spcPts val="432"/>
              </a:spcAft>
              <a:buClr>
                <a:srgbClr val="000000"/>
              </a:buClr>
              <a:buSzPct val="100000"/>
              <a:buFont typeface="Times New Roman" charset="0"/>
              <a:defRPr sz="1500" kern="1200">
                <a:solidFill>
                  <a:srgbClr val="000000"/>
                </a:solidFill>
                <a:latin typeface="+mn-lt"/>
                <a:ea typeface="+mn-ea"/>
                <a:cs typeface="+mn-cs"/>
              </a:defRPr>
            </a:lvl4pPr>
            <a:lvl5pPr marL="1543200" indent="-171467" algn="l" defTabSz="336980" rtl="0" fontAlgn="base" hangingPunct="0">
              <a:lnSpc>
                <a:spcPct val="93000"/>
              </a:lnSpc>
              <a:spcBef>
                <a:spcPct val="0"/>
              </a:spcBef>
              <a:spcAft>
                <a:spcPts val="216"/>
              </a:spcAft>
              <a:buClr>
                <a:srgbClr val="000000"/>
              </a:buClr>
              <a:buSzPct val="100000"/>
              <a:buFont typeface="Times New Roman" charset="0"/>
              <a:defRPr sz="1500" kern="1200">
                <a:solidFill>
                  <a:srgbClr val="000000"/>
                </a:solidFill>
                <a:latin typeface="+mn-lt"/>
                <a:ea typeface="+mn-ea"/>
                <a:cs typeface="+mn-cs"/>
              </a:defRPr>
            </a:lvl5pPr>
            <a:lvl6pPr marL="1886133"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9067"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2000"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934" indent="-171467" algn="l" defTabSz="685867"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31800" indent="-323850">
              <a:buClr>
                <a:srgbClr val="FF5C00"/>
              </a:buClr>
              <a:buSzPct val="120000"/>
              <a:buFont typeface="Symbol" pitchFamily="18" charset="2"/>
              <a:buChar char=""/>
              <a:tabLst>
                <a:tab pos="723900" algn="l"/>
                <a:tab pos="1447800" algn="l"/>
                <a:tab pos="2171700" algn="l"/>
                <a:tab pos="2895600" algn="l"/>
                <a:tab pos="3619500" algn="l"/>
                <a:tab pos="4343400" algn="l"/>
                <a:tab pos="5067300" algn="l"/>
                <a:tab pos="5791200" algn="l"/>
                <a:tab pos="6515100" algn="l"/>
              </a:tabLst>
            </a:pPr>
            <a:r>
              <a:rPr lang="fr-FR" sz="3600" b="1" dirty="0" smtClean="0"/>
              <a:t>Informatique</a:t>
            </a:r>
            <a:r>
              <a:rPr lang="fr-FR" sz="3200" b="1" dirty="0" smtClean="0"/>
              <a:t>, </a:t>
            </a:r>
            <a:r>
              <a:rPr lang="fr-FR" sz="3400" b="1" dirty="0" smtClean="0"/>
              <a:t>Mathématiques, Organisation de l’entreprise</a:t>
            </a:r>
          </a:p>
          <a:p>
            <a:pPr marL="370979"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dirty="0">
                <a:solidFill>
                  <a:srgbClr val="FF0000"/>
                </a:solidFill>
                <a:ea typeface="ＭＳ Ｐゴシック" charset="0"/>
                <a:cs typeface="Lucida Sans Unicode" charset="0"/>
              </a:rPr>
              <a:t>Des cours optionnels et des parcours :</a:t>
            </a: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dirty="0">
                <a:ea typeface="ＭＳ Ｐゴシック" charset="0"/>
                <a:cs typeface="Lucida Sans Unicode" charset="0"/>
              </a:rPr>
              <a:t>Génie logiciel ;</a:t>
            </a: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dirty="0">
                <a:ea typeface="ＭＳ Ｐゴシック" charset="0"/>
                <a:cs typeface="Lucida Sans Unicode" charset="0"/>
              </a:rPr>
              <a:t>Systèmes d’information et informatique ; décisionnelle </a:t>
            </a:r>
            <a:r>
              <a:rPr lang="fr-FR" b="1" dirty="0" smtClean="0">
                <a:ea typeface="ＭＳ Ｐゴシック" charset="0"/>
                <a:cs typeface="Lucida Sans Unicode" charset="0"/>
              </a:rPr>
              <a:t>;</a:t>
            </a:r>
            <a:endParaRPr lang="fr-FR" b="1" dirty="0">
              <a:ea typeface="ＭＳ Ｐゴシック" charset="0"/>
              <a:cs typeface="Lucida Sans Unicode" charset="0"/>
            </a:endParaRP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dirty="0">
                <a:ea typeface="ＭＳ Ｐゴシック" charset="0"/>
                <a:cs typeface="Lucida Sans Unicode" charset="0"/>
              </a:rPr>
              <a:t>Analyse des risques, théorie de la décision, optimisation ;</a:t>
            </a: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dirty="0">
                <a:ea typeface="ＭＳ Ｐゴシック" charset="0"/>
                <a:cs typeface="Lucida Sans Unicode" charset="0"/>
              </a:rPr>
              <a:t>Mathématiques financières ;</a:t>
            </a: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dirty="0">
                <a:ea typeface="ＭＳ Ｐゴシック" charset="0"/>
                <a:cs typeface="Lucida Sans Unicode" charset="0"/>
              </a:rPr>
              <a:t>Réalité virtuelle et augmentée ;</a:t>
            </a: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dirty="0" smtClean="0">
                <a:solidFill>
                  <a:srgbClr val="FF0000"/>
                </a:solidFill>
                <a:ea typeface="ＭＳ Ｐゴシック" charset="0"/>
                <a:cs typeface="Lucida Sans Unicode" charset="0"/>
              </a:rPr>
              <a:t>«</a:t>
            </a:r>
            <a:r>
              <a:rPr lang="fr-FR" b="1" dirty="0">
                <a:solidFill>
                  <a:srgbClr val="FF0000"/>
                </a:solidFill>
                <a:ea typeface="ＭＳ Ｐゴシック" charset="0"/>
                <a:cs typeface="Lucida Sans Unicode" charset="0"/>
              </a:rPr>
              <a:t> </a:t>
            </a:r>
            <a:r>
              <a:rPr lang="fr-FR" b="1" i="1" dirty="0">
                <a:solidFill>
                  <a:srgbClr val="FF0000"/>
                </a:solidFill>
                <a:ea typeface="ＭＳ Ｐゴシック" charset="0"/>
                <a:cs typeface="Lucida Sans Unicode" charset="0"/>
              </a:rPr>
              <a:t>Innovation et entrepreneuriat » ;</a:t>
            </a:r>
            <a:endParaRPr lang="fr-FR" b="1" dirty="0">
              <a:solidFill>
                <a:srgbClr val="FF0000"/>
              </a:solidFill>
              <a:ea typeface="ＭＳ Ｐゴシック" charset="0"/>
              <a:cs typeface="Lucida Sans Unicode" charset="0"/>
            </a:endParaRP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i="1" dirty="0">
                <a:solidFill>
                  <a:srgbClr val="FF0000"/>
                </a:solidFill>
                <a:ea typeface="ＭＳ Ｐゴシック" charset="0"/>
                <a:cs typeface="Lucida Sans Unicode" charset="0"/>
              </a:rPr>
              <a:t>« jeux vidéos et interactions numériques »</a:t>
            </a:r>
          </a:p>
          <a:p>
            <a:pPr marL="1413996" lvl="2" indent="-370979">
              <a:spcBef>
                <a:spcPts val="882"/>
              </a:spcBef>
              <a:buFont typeface="Arial" charset="0"/>
              <a:buChar char="•"/>
              <a:tabLst>
                <a:tab pos="370979" algn="l"/>
                <a:tab pos="864451" algn="l"/>
                <a:tab pos="1359674" algn="l"/>
                <a:tab pos="1854895" algn="l"/>
                <a:tab pos="2350118" algn="l"/>
                <a:tab pos="2845339" algn="l"/>
                <a:tab pos="3340562" algn="l"/>
                <a:tab pos="3835784" algn="l"/>
                <a:tab pos="4331006" algn="l"/>
                <a:tab pos="4826228" algn="l"/>
                <a:tab pos="5321450" algn="l"/>
                <a:tab pos="5816672" algn="l"/>
                <a:tab pos="6311894" algn="l"/>
                <a:tab pos="6807116" algn="l"/>
                <a:tab pos="7302338" algn="l"/>
                <a:tab pos="7797560" algn="l"/>
                <a:tab pos="8292783" algn="l"/>
                <a:tab pos="8788004" algn="l"/>
                <a:tab pos="9283227" algn="l"/>
                <a:tab pos="9778448" algn="l"/>
                <a:tab pos="10273671" algn="l"/>
              </a:tabLst>
              <a:defRPr/>
            </a:pPr>
            <a:r>
              <a:rPr lang="fr-FR" b="1" i="1" dirty="0">
                <a:solidFill>
                  <a:srgbClr val="FF0000"/>
                </a:solidFill>
                <a:ea typeface="ＭＳ Ｐゴシック" charset="0"/>
                <a:cs typeface="Lucida Sans Unicode" charset="0"/>
              </a:rPr>
              <a:t>HPC et Données Massives </a:t>
            </a:r>
            <a:r>
              <a:rPr lang="fr-FR" b="1" i="1" dirty="0" smtClean="0">
                <a:solidFill>
                  <a:srgbClr val="FF0000"/>
                </a:solidFill>
                <a:ea typeface="ＭＳ Ｐゴシック" charset="0"/>
                <a:cs typeface="Lucida Sans Unicode" charset="0"/>
              </a:rPr>
              <a:t>(rentrée </a:t>
            </a:r>
            <a:r>
              <a:rPr lang="fr-FR" b="1" i="1" dirty="0">
                <a:solidFill>
                  <a:srgbClr val="FF0000"/>
                </a:solidFill>
                <a:ea typeface="ＭＳ Ｐゴシック" charset="0"/>
                <a:cs typeface="Lucida Sans Unicode" charset="0"/>
              </a:rPr>
              <a:t>2017)</a:t>
            </a:r>
          </a:p>
          <a:p>
            <a:pPr marL="831850" lvl="1" indent="-323850">
              <a:buSzPct val="75000"/>
              <a:buFont typeface="Symbol" pitchFamily="18" charset="2"/>
              <a:buNone/>
              <a:tabLst>
                <a:tab pos="723900" algn="l"/>
                <a:tab pos="1447800" algn="l"/>
                <a:tab pos="2171700" algn="l"/>
                <a:tab pos="2895600" algn="l"/>
                <a:tab pos="3619500" algn="l"/>
                <a:tab pos="4343400" algn="l"/>
                <a:tab pos="5067300" algn="l"/>
                <a:tab pos="5791200" algn="l"/>
                <a:tab pos="6515100" algn="l"/>
              </a:tabLst>
            </a:pPr>
            <a:endParaRPr lang="fr-FR" sz="2400" dirty="0" smtClean="0">
              <a:latin typeface="PT Sans"/>
            </a:endParaRPr>
          </a:p>
        </p:txBody>
      </p:sp>
    </p:spTree>
    <p:extLst>
      <p:ext uri="{BB962C8B-B14F-4D97-AF65-F5344CB8AC3E}">
        <p14:creationId xmlns:p14="http://schemas.microsoft.com/office/powerpoint/2010/main" val="123946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0" y="448664"/>
            <a:ext cx="6937375" cy="1026917"/>
          </a:xfrm>
        </p:spPr>
        <p:txBody>
          <a:bodyPr/>
          <a:lstStyle/>
          <a:p>
            <a:pPr algn="ctr"/>
            <a:r>
              <a:rPr lang="fr-FR" b="1" dirty="0" smtClean="0">
                <a:solidFill>
                  <a:srgbClr val="FF0000"/>
                </a:solidFill>
              </a:rPr>
              <a:t>ENSIIE : positionnement original</a:t>
            </a:r>
            <a:endParaRPr lang="fr-FR" b="1" dirty="0">
              <a:solidFill>
                <a:srgbClr val="FF0000"/>
              </a:solidFill>
            </a:endParaRPr>
          </a:p>
        </p:txBody>
      </p:sp>
      <p:sp>
        <p:nvSpPr>
          <p:cNvPr id="3" name="Espace réservé du contenu 2"/>
          <p:cNvSpPr>
            <a:spLocks noGrp="1"/>
          </p:cNvSpPr>
          <p:nvPr>
            <p:ph idx="1"/>
          </p:nvPr>
        </p:nvSpPr>
        <p:spPr/>
        <p:txBody>
          <a:bodyPr/>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solidFill>
                  <a:srgbClr val="FF0000"/>
                </a:solidFill>
              </a:rPr>
              <a:t>Positionnement de l’école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latin typeface="PT Sans" charset="0"/>
              </a:rPr>
              <a:t>Info &amp; maths &amp; entreprises</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solidFill>
                  <a:srgbClr val="FF0000"/>
                </a:solidFill>
              </a:rPr>
              <a:t>Employabilité à 100%</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grands groupes</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attractivité croissante des petites entreprises et des start-up </a:t>
            </a:r>
            <a:r>
              <a:rPr lang="fr-FR" sz="2000" dirty="0">
                <a:solidFill>
                  <a:srgbClr val="FF0000"/>
                </a:solidFill>
              </a:rPr>
              <a:t>(plus de 50% des élèves en 2016)</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solidFill>
                  <a:srgbClr val="FF0000"/>
                </a:solidFill>
              </a:rPr>
              <a:t>Actions fortes pour soutenir l’innovation et la création d’entreprises</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ea typeface="Arial" charset="0"/>
                <a:cs typeface="Arial" charset="0"/>
              </a:rPr>
              <a:t>plus de 70 entreprises créées par des IIENS sont en activité : </a:t>
            </a:r>
            <a:r>
              <a:rPr lang="fr-FR" sz="1800" dirty="0" err="1">
                <a:ea typeface="Arial" charset="0"/>
                <a:cs typeface="Arial" charset="0"/>
              </a:rPr>
              <a:t>Prodware</a:t>
            </a:r>
            <a:r>
              <a:rPr lang="fr-FR" sz="1800" dirty="0">
                <a:ea typeface="Arial" charset="0"/>
                <a:cs typeface="Arial" charset="0"/>
              </a:rPr>
              <a:t>, La Fourchette, </a:t>
            </a:r>
            <a:r>
              <a:rPr lang="fr-FR" sz="1800" dirty="0" err="1">
                <a:ea typeface="Arial" charset="0"/>
                <a:cs typeface="Arial" charset="0"/>
              </a:rPr>
              <a:t>Inovia</a:t>
            </a:r>
            <a:endParaRPr lang="fr-FR" sz="1800" dirty="0">
              <a:ea typeface="Arial" charset="0"/>
              <a:cs typeface="Arial" charset="0"/>
            </a:endParaRP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ea typeface="Arial" charset="0"/>
                <a:cs typeface="Arial" charset="0"/>
              </a:rPr>
              <a:t>Formations entrepreneuriat, challenge entreprendre (3 écoles : TSP, TEM et ENSIIE)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ea typeface="Arial" charset="0"/>
                <a:cs typeface="Arial" charset="0"/>
              </a:rPr>
              <a:t>Incubateur </a:t>
            </a:r>
            <a:r>
              <a:rPr lang="fr-FR" sz="1800" dirty="0">
                <a:ea typeface="Arial" charset="0"/>
                <a:cs typeface="Arial" charset="0"/>
              </a:rPr>
              <a:t>TSP, TEM et </a:t>
            </a:r>
            <a:r>
              <a:rPr lang="fr-FR" sz="1800" dirty="0" smtClean="0">
                <a:ea typeface="Arial" charset="0"/>
                <a:cs typeface="Arial" charset="0"/>
              </a:rPr>
              <a:t>ENSIIE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ea typeface="Arial" charset="0"/>
                <a:cs typeface="Arial" charset="0"/>
              </a:rPr>
              <a:t>C-19</a:t>
            </a:r>
            <a:endParaRPr lang="fr-FR" sz="1800" dirty="0">
              <a:ea typeface="Arial" charset="0"/>
              <a:cs typeface="Arial" charset="0"/>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rgbClr val="FF420E"/>
              </a:solidFill>
              <a:latin typeface="PT Sans"/>
              <a:ea typeface="Arial Unicode MS" pitchFamily="34" charset="-128"/>
              <a:cs typeface="Arial Unicode MS" pitchFamily="34" charset="-128"/>
            </a:endParaRPr>
          </a:p>
          <a:p>
            <a:endParaRPr lang="fr-FR" dirty="0"/>
          </a:p>
        </p:txBody>
      </p:sp>
    </p:spTree>
    <p:extLst>
      <p:ext uri="{BB962C8B-B14F-4D97-AF65-F5344CB8AC3E}">
        <p14:creationId xmlns:p14="http://schemas.microsoft.com/office/powerpoint/2010/main" val="104457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0" y="448664"/>
            <a:ext cx="6937375" cy="1026917"/>
          </a:xfrm>
        </p:spPr>
        <p:txBody>
          <a:bodyPr/>
          <a:lstStyle/>
          <a:p>
            <a:pPr algn="ctr"/>
            <a:r>
              <a:rPr lang="fr-FR" b="1" dirty="0" smtClean="0">
                <a:solidFill>
                  <a:srgbClr val="FF0000"/>
                </a:solidFill>
              </a:rPr>
              <a:t>Intégration dans le milieu socio-économique local</a:t>
            </a:r>
            <a:endParaRPr lang="fr-FR" b="1" dirty="0">
              <a:solidFill>
                <a:srgbClr val="FF0000"/>
              </a:solidFill>
            </a:endParaRPr>
          </a:p>
        </p:txBody>
      </p:sp>
      <p:sp>
        <p:nvSpPr>
          <p:cNvPr id="3" name="Espace réservé du contenu 2"/>
          <p:cNvSpPr>
            <a:spLocks noGrp="1"/>
          </p:cNvSpPr>
          <p:nvPr>
            <p:ph idx="1"/>
          </p:nvPr>
        </p:nvSpPr>
        <p:spPr/>
        <p:txBody>
          <a:bodyPr/>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a:solidFill>
                  <a:srgbClr val="FF0000"/>
                </a:solidFill>
              </a:rPr>
              <a:t>Une conviction : un établissement d’enseignement supérieur doit s’intégrer et contribuer au développement économique, social et culturel du territoire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400" dirty="0">
                <a:latin typeface="PT Sans" charset="0"/>
              </a:rPr>
              <a:t>Liens avec les entreprises,</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400" dirty="0">
                <a:latin typeface="PT Sans" charset="0"/>
              </a:rPr>
              <a:t>Liens avec les autres établissements d’enseignement primaire, secondaire et universitaires.</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t>Une force importante :  </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400" dirty="0">
                <a:latin typeface="PT Sans" charset="0"/>
              </a:rPr>
              <a:t>les élèves ingénieurs qu’il convient de mobiliser et en faire des ingénieurs  citoyens.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rgbClr val="FF420E"/>
              </a:solidFill>
              <a:latin typeface="PT Sans"/>
              <a:ea typeface="Arial Unicode MS" pitchFamily="34" charset="-128"/>
              <a:cs typeface="Arial Unicode MS" pitchFamily="34" charset="-128"/>
            </a:endParaRPr>
          </a:p>
          <a:p>
            <a:endParaRPr lang="fr-FR" dirty="0"/>
          </a:p>
        </p:txBody>
      </p:sp>
    </p:spTree>
    <p:extLst>
      <p:ext uri="{BB962C8B-B14F-4D97-AF65-F5344CB8AC3E}">
        <p14:creationId xmlns:p14="http://schemas.microsoft.com/office/powerpoint/2010/main" val="212259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0" y="448664"/>
            <a:ext cx="6937375" cy="1026917"/>
          </a:xfrm>
        </p:spPr>
        <p:txBody>
          <a:bodyPr/>
          <a:lstStyle/>
          <a:p>
            <a:pPr algn="ctr"/>
            <a:r>
              <a:rPr lang="fr-FR" b="1" dirty="0" smtClean="0">
                <a:solidFill>
                  <a:srgbClr val="FF0000"/>
                </a:solidFill>
              </a:rPr>
              <a:t>C-19</a:t>
            </a:r>
            <a:endParaRPr lang="fr-FR" b="1" dirty="0">
              <a:solidFill>
                <a:srgbClr val="FF0000"/>
              </a:solidFill>
            </a:endParaRPr>
          </a:p>
        </p:txBody>
      </p:sp>
      <p:sp>
        <p:nvSpPr>
          <p:cNvPr id="3" name="Espace réservé du contenu 2"/>
          <p:cNvSpPr>
            <a:spLocks noGrp="1"/>
          </p:cNvSpPr>
          <p:nvPr>
            <p:ph idx="1"/>
          </p:nvPr>
        </p:nvSpPr>
        <p:spPr/>
        <p:txBody>
          <a:bodyPr/>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a:solidFill>
                  <a:srgbClr val="FF0000"/>
                </a:solidFill>
              </a:rPr>
              <a:t>Nous avons imaginé un « éco système » réunissant des chercheurs, des étudiants, des entreprises, ouvert sur le territoire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Les jeux vidéos s’y prêtent,</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Les jeux vidéos se doivent d’avoir ces interactions (technologies avancées, force de proposition et d’innovation des élèves, le retour des utilisateurs..)</a:t>
            </a:r>
          </a:p>
          <a:p>
            <a:pPr marL="831850"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smtClean="0"/>
              <a:t>Formation,</a:t>
            </a:r>
            <a:r>
              <a:rPr lang="fr-FR" sz="2000" b="1" dirty="0">
                <a:solidFill>
                  <a:srgbClr val="FF0000"/>
                </a:solidFill>
              </a:rPr>
              <a:t> En 2011, CAP DIGITAL a labellisé notre projet de CRI : Centre de Ressources et d’innovation autour du jeux vidéos.</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000" dirty="0"/>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R&amp;D réalité virtuelle, jeux vidéos, informatique ..;</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Arts et culture numérique,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Pré incubation et accueil de studios indépendants</a:t>
            </a: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rgbClr val="FF420E"/>
              </a:solidFill>
              <a:latin typeface="PT Sans"/>
              <a:ea typeface="Arial Unicode MS" pitchFamily="34" charset="-128"/>
              <a:cs typeface="Arial Unicode MS" pitchFamily="34" charset="-128"/>
            </a:endParaRPr>
          </a:p>
          <a:p>
            <a:endParaRPr lang="fr-FR" dirty="0"/>
          </a:p>
        </p:txBody>
      </p:sp>
    </p:spTree>
    <p:extLst>
      <p:ext uri="{BB962C8B-B14F-4D97-AF65-F5344CB8AC3E}">
        <p14:creationId xmlns:p14="http://schemas.microsoft.com/office/powerpoint/2010/main" val="49225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664840"/>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Qu’est ce qu’un ingénieur</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Un ingénieur c’est quoi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Un métier aux multiples facettes </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Résoudre des problèmes technologiques</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Innover, inventer, conseiller, fabriquer, diriger des projets</a:t>
            </a:r>
            <a:r>
              <a:rPr lang="mr-IN" b="1" dirty="0" smtClean="0">
                <a:solidFill>
                  <a:schemeClr val="tx1"/>
                </a:solidFill>
              </a:rPr>
              <a:t>…</a:t>
            </a:r>
            <a:endParaRPr lang="fr-FR" b="1" dirty="0" smtClean="0">
              <a:solidFill>
                <a:schemeClr val="tx1"/>
              </a:solidFill>
            </a:endParaRP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Industrie, agroalimentaire, énergie, télécom, construction, informatique, environnement, santé, </a:t>
            </a:r>
            <a:r>
              <a:rPr lang="mr-IN" b="1" dirty="0" smtClean="0">
                <a:solidFill>
                  <a:schemeClr val="tx1"/>
                </a:solidFill>
              </a:rPr>
              <a:t>……</a:t>
            </a:r>
            <a:r>
              <a:rPr lang="fr-FR" b="1" dirty="0" smtClean="0">
                <a:solidFill>
                  <a:schemeClr val="tx1"/>
                </a:solidFill>
              </a:rPr>
              <a:t>.</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Compétences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Scientifiques et techniques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Financières et économiques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Gestion de projet</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chemeClr val="tx1"/>
              </a:solidFill>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i="1" dirty="0" smtClean="0">
                <a:solidFill>
                  <a:schemeClr val="tx1"/>
                </a:solidFill>
              </a:rPr>
              <a:t>Communication</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i="1" dirty="0" smtClean="0">
                <a:solidFill>
                  <a:schemeClr val="tx1"/>
                </a:solidFill>
              </a:rPr>
              <a:t>interculturalité</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i="1" dirty="0" smtClean="0">
                <a:solidFill>
                  <a:schemeClr val="tx1"/>
                </a:solidFill>
              </a:rPr>
              <a:t>Créativité, entrepreneuriat</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5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2112731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0">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0" y="448664"/>
            <a:ext cx="6937375" cy="1026917"/>
          </a:xfrm>
        </p:spPr>
        <p:txBody>
          <a:bodyPr/>
          <a:lstStyle/>
          <a:p>
            <a:pPr algn="ctr"/>
            <a:r>
              <a:rPr lang="fr-FR" b="1" dirty="0" smtClean="0">
                <a:solidFill>
                  <a:srgbClr val="FF0000"/>
                </a:solidFill>
              </a:rPr>
              <a:t>ENSIIE Positionnement</a:t>
            </a:r>
            <a:endParaRPr lang="fr-FR" b="1" dirty="0">
              <a:solidFill>
                <a:srgbClr val="FF0000"/>
              </a:solidFill>
            </a:endParaRPr>
          </a:p>
        </p:txBody>
      </p:sp>
      <p:sp>
        <p:nvSpPr>
          <p:cNvPr id="3" name="Espace réservé du contenu 2"/>
          <p:cNvSpPr>
            <a:spLocks noGrp="1"/>
          </p:cNvSpPr>
          <p:nvPr>
            <p:ph idx="1"/>
          </p:nvPr>
        </p:nvSpPr>
        <p:spPr/>
        <p:txBody>
          <a:bodyPr/>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solidFill>
                  <a:srgbClr val="FF0000"/>
                </a:solidFill>
              </a:rPr>
              <a:t>Positionnement de l’école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latin typeface="PT Sans" charset="0"/>
              </a:rPr>
              <a:t>Info &amp; maths &amp; entreprises</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solidFill>
                  <a:srgbClr val="FF0000"/>
                </a:solidFill>
              </a:rPr>
              <a:t>Employabilité à 100%</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grands groupes</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dirty="0"/>
              <a:t>attractivité croissante des petites entreprises et des start-up </a:t>
            </a:r>
            <a:r>
              <a:rPr lang="fr-FR" sz="2000" dirty="0">
                <a:solidFill>
                  <a:srgbClr val="FF0000"/>
                </a:solidFill>
              </a:rPr>
              <a:t>(plus de 50% des élèves en 2016)</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solidFill>
                  <a:srgbClr val="FF0000"/>
                </a:solidFill>
              </a:rPr>
              <a:t>Actions fortes pour soutenir l’innovation et la création d’entreprises</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ea typeface="Arial" charset="0"/>
                <a:cs typeface="Arial" charset="0"/>
              </a:rPr>
              <a:t>plus de 70 entreprises créées par des IIENS sont en activité : </a:t>
            </a:r>
            <a:r>
              <a:rPr lang="fr-FR" sz="1800" dirty="0" err="1">
                <a:ea typeface="Arial" charset="0"/>
                <a:cs typeface="Arial" charset="0"/>
              </a:rPr>
              <a:t>Prodware</a:t>
            </a:r>
            <a:r>
              <a:rPr lang="fr-FR" sz="1800" dirty="0">
                <a:ea typeface="Arial" charset="0"/>
                <a:cs typeface="Arial" charset="0"/>
              </a:rPr>
              <a:t>, La Fourchette, </a:t>
            </a:r>
            <a:r>
              <a:rPr lang="fr-FR" sz="1800" dirty="0" err="1">
                <a:ea typeface="Arial" charset="0"/>
                <a:cs typeface="Arial" charset="0"/>
              </a:rPr>
              <a:t>Inovia</a:t>
            </a:r>
            <a:endParaRPr lang="fr-FR" sz="1800" dirty="0">
              <a:ea typeface="Arial" charset="0"/>
              <a:cs typeface="Arial" charset="0"/>
            </a:endParaRP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ea typeface="Arial" charset="0"/>
                <a:cs typeface="Arial" charset="0"/>
              </a:rPr>
              <a:t>Formations entrepreneuriat, challenge entreprendre (3 écoles : TSP, TEM et ENSIIE)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ea typeface="Arial" charset="0"/>
                <a:cs typeface="Arial" charset="0"/>
              </a:rPr>
              <a:t>Incubateur </a:t>
            </a:r>
            <a:r>
              <a:rPr lang="fr-FR" sz="1800" dirty="0">
                <a:ea typeface="Arial" charset="0"/>
                <a:cs typeface="Arial" charset="0"/>
              </a:rPr>
              <a:t>TSP, TEM et </a:t>
            </a:r>
            <a:r>
              <a:rPr lang="fr-FR" sz="1800" dirty="0" smtClean="0">
                <a:ea typeface="Arial" charset="0"/>
                <a:cs typeface="Arial" charset="0"/>
              </a:rPr>
              <a:t>ENSIIE</a:t>
            </a:r>
          </a:p>
          <a:p>
            <a:pPr marL="831850" lvl="1"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ea typeface="Arial" charset="0"/>
                <a:cs typeface="Arial" charset="0"/>
              </a:rPr>
              <a:t>C-19</a:t>
            </a:r>
            <a:endParaRPr lang="fr-FR" sz="1800" dirty="0">
              <a:ea typeface="Arial" charset="0"/>
              <a:cs typeface="Arial" charset="0"/>
            </a:endParaRPr>
          </a:p>
          <a:p>
            <a:pPr marL="431800" indent="-323850" algn="ctr">
              <a:lnSpc>
                <a:spcPct val="75000"/>
              </a:lnSpc>
              <a:spcAft>
                <a:spcPts val="1150"/>
              </a:spcAft>
              <a:buClr>
                <a:srgbClr val="FF5C00"/>
              </a:buClr>
              <a:buSzPct val="120000"/>
              <a:buFont typeface="Symbol" pitchFamily="18" charset="2"/>
              <a:buNone/>
              <a:tabLst>
                <a:tab pos="723900" algn="l"/>
                <a:tab pos="1447800" algn="l"/>
                <a:tab pos="2171700" algn="l"/>
                <a:tab pos="2895600" algn="l"/>
                <a:tab pos="3619500" algn="l"/>
              </a:tabLst>
            </a:pPr>
            <a:endParaRPr lang="fr-FR" sz="3200" b="1" dirty="0" smtClean="0">
              <a:solidFill>
                <a:srgbClr val="FF420E"/>
              </a:solidFill>
              <a:latin typeface="PT Sans"/>
              <a:ea typeface="Arial Unicode MS" pitchFamily="34" charset="-128"/>
              <a:cs typeface="Arial Unicode MS" pitchFamily="34" charset="-128"/>
            </a:endParaRPr>
          </a:p>
          <a:p>
            <a:endParaRPr lang="fr-FR" dirty="0"/>
          </a:p>
        </p:txBody>
      </p:sp>
    </p:spTree>
    <p:extLst>
      <p:ext uri="{BB962C8B-B14F-4D97-AF65-F5344CB8AC3E}">
        <p14:creationId xmlns:p14="http://schemas.microsoft.com/office/powerpoint/2010/main" val="128348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664840"/>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Les écoles d’ingénieurs en France</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210 écoles d’ingénieurs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Publiques </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Ministères </a:t>
            </a:r>
          </a:p>
          <a:p>
            <a:pPr marL="1374866" lvl="3"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Enseignement sup, Industrie, défense, Agriculture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Publiques Internes aux universités</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Ecoles polytechnique universitaires,..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Ecoles privées</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La CTI (Commission des titres de l’Ingénieurs)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Accréditation des diplômes pour 6 ans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Promouvoir le titre et le métier d’ingénieur</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Des instances représentatives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CDEFI : Conférences des Directeurs des Etablissements de Formation d’Ingénieurs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CGE : Conférence des Grandes </a:t>
            </a:r>
            <a:r>
              <a:rPr lang="fr-FR" b="1" dirty="0">
                <a:solidFill>
                  <a:schemeClr val="tx1"/>
                </a:solidFill>
              </a:rPr>
              <a:t>E</a:t>
            </a:r>
            <a:r>
              <a:rPr lang="fr-FR" b="1" dirty="0" smtClean="0">
                <a:solidFill>
                  <a:schemeClr val="tx1"/>
                </a:solidFill>
              </a:rPr>
              <a:t>coles</a:t>
            </a: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7308914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664840"/>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Les vision des écoles (1/3)</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Centrale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Contribuer </a:t>
            </a:r>
            <a:r>
              <a:rPr lang="fr-FR" sz="1800" dirty="0"/>
              <a:t>aux Progrès au service de l’homme et de la </a:t>
            </a:r>
            <a:r>
              <a:rPr lang="fr-FR" sz="1800" dirty="0" smtClean="0"/>
              <a:t>société</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Mettre </a:t>
            </a:r>
            <a:r>
              <a:rPr lang="fr-FR" sz="1800" dirty="0"/>
              <a:t>en œuvre les sciences et les technologies au service de l’homme, de la société, des entreprises et des </a:t>
            </a:r>
            <a:r>
              <a:rPr lang="fr-FR" sz="1800" dirty="0" smtClean="0"/>
              <a:t>organisations,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Etre </a:t>
            </a:r>
            <a:r>
              <a:rPr lang="fr-FR" sz="1800" dirty="0"/>
              <a:t>des leaders, entrepreneurs, innovateurs, acteurs du changement et du </a:t>
            </a:r>
            <a:r>
              <a:rPr lang="fr-FR" sz="1800" dirty="0" smtClean="0"/>
              <a:t>développement</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Etre </a:t>
            </a:r>
            <a:r>
              <a:rPr lang="fr-FR" sz="1800" dirty="0"/>
              <a:t>des intégrateurs de technologies, architectes de projets, aptes à concevoir et à maîtriser des systèmes complexes, dans leurs dimensions techniques, économiques, humaines et </a:t>
            </a:r>
            <a:r>
              <a:rPr lang="fr-FR" sz="1800" dirty="0" smtClean="0"/>
              <a:t>environnementale</a:t>
            </a: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Polytechnique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t>L’École polytechnique associe recherche, enseignement et innovation au meilleur niveau scientifique et technologique. Sa formation promeut une culture d’excellence à forte dominante scientifique, ouverte sur une grande tradition humaniste. L’École forme des femmes et des hommes responsables, capables de mener des activités complexes et innovantes pour répondre </a:t>
            </a:r>
            <a:r>
              <a:rPr lang="fr-FR" sz="1800" dirty="0" smtClean="0"/>
              <a:t>aux défis </a:t>
            </a:r>
            <a:r>
              <a:rPr lang="fr-FR" sz="1800" dirty="0"/>
              <a:t>actuels et à venir de la société</a:t>
            </a:r>
            <a:r>
              <a:rPr lang="fr-FR" sz="2800" dirty="0"/>
              <a:t>. </a:t>
            </a:r>
            <a:endParaRPr lang="fr-FR" sz="28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2131441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664840"/>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Les visions des écoles (2/3)</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408712"/>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Arts et Métiers </a:t>
            </a:r>
            <a:r>
              <a:rPr lang="fr-FR" b="1" dirty="0" err="1" smtClean="0">
                <a:solidFill>
                  <a:srgbClr val="FF0000"/>
                </a:solidFill>
              </a:rPr>
              <a:t>Paristech</a:t>
            </a:r>
            <a:endParaRPr lang="fr-FR" b="1" dirty="0" smtClean="0">
              <a:solidFill>
                <a:srgbClr val="FF0000"/>
              </a:solidFill>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Des </a:t>
            </a:r>
            <a:r>
              <a:rPr lang="fr-FR" sz="1800" dirty="0"/>
              <a:t>ingénieurs </a:t>
            </a:r>
            <a:r>
              <a:rPr lang="fr-FR" sz="1800" dirty="0" smtClean="0"/>
              <a:t>généralistes qui </a:t>
            </a:r>
            <a:r>
              <a:rPr lang="fr-FR" sz="1800" dirty="0"/>
              <a:t>contribue </a:t>
            </a:r>
            <a:r>
              <a:rPr lang="fr-FR" sz="1800" dirty="0" smtClean="0"/>
              <a:t>au </a:t>
            </a:r>
            <a:r>
              <a:rPr lang="fr-FR" sz="1800" dirty="0"/>
              <a:t>progrès de l’industrie et de la technologie </a:t>
            </a:r>
            <a:endParaRPr lang="fr-FR" sz="1800" dirty="0" smtClean="0"/>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Télécom </a:t>
            </a:r>
            <a:r>
              <a:rPr lang="fr-FR" b="1" dirty="0" err="1" smtClean="0">
                <a:solidFill>
                  <a:srgbClr val="FF0000"/>
                </a:solidFill>
              </a:rPr>
              <a:t>Paristech</a:t>
            </a:r>
            <a:endParaRPr lang="fr-FR" b="1" dirty="0">
              <a:solidFill>
                <a:srgbClr val="FF0000"/>
              </a:solidFill>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Spécialisé </a:t>
            </a:r>
            <a:r>
              <a:rPr lang="fr-FR" sz="1800" dirty="0"/>
              <a:t>dans les sciences et technologies de l’information et des </a:t>
            </a:r>
            <a:r>
              <a:rPr lang="fr-FR" sz="1800" dirty="0" smtClean="0"/>
              <a:t>télécommunications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Acteur </a:t>
            </a:r>
            <a:r>
              <a:rPr lang="fr-FR" sz="1800" dirty="0"/>
              <a:t>de 1</a:t>
            </a:r>
            <a:r>
              <a:rPr lang="fr-FR" sz="1800" baseline="30000" dirty="0"/>
              <a:t>er</a:t>
            </a:r>
            <a:r>
              <a:rPr lang="fr-FR" sz="1800" dirty="0"/>
              <a:t> </a:t>
            </a:r>
            <a:r>
              <a:rPr lang="fr-FR" sz="1800" dirty="0" smtClean="0"/>
              <a:t>rang </a:t>
            </a:r>
            <a:r>
              <a:rPr lang="fr-FR" sz="1800" dirty="0"/>
              <a:t>dans l’innovation et l’entrepreneuriat, consciente de l’importance de l’innovation dans les économies avancées</a:t>
            </a:r>
            <a:endParaRPr lang="fr-FR" sz="2000" dirty="0"/>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a:t> </a:t>
            </a:r>
            <a:r>
              <a:rPr lang="fr-FR" b="1" dirty="0">
                <a:solidFill>
                  <a:srgbClr val="FF0000"/>
                </a:solidFill>
              </a:rPr>
              <a:t>UTC</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t>Forme des ingénieurs, masters et docteurs, aptes à appréhender les interactions de la technologie avec l’homme et la société`</a:t>
            </a:r>
            <a:endParaRPr lang="fr-FR" sz="2000" dirty="0"/>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t>Grâce à une pédagogie de l’autonomie et une recherche technologique interdisciplinaire.</a:t>
            </a:r>
            <a:endParaRPr lang="fr-FR" sz="2800" dirty="0"/>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000" dirty="0"/>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1819515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952872"/>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Les visions des universités</a:t>
            </a:r>
            <a:r>
              <a:rPr lang="fr-FR" sz="3200" b="1" dirty="0">
                <a:solidFill>
                  <a:srgbClr val="FF0000"/>
                </a:solidFill>
              </a:rPr>
              <a:t> </a:t>
            </a:r>
            <a:r>
              <a:rPr lang="fr-FR" sz="3200" b="1" dirty="0" smtClean="0">
                <a:solidFill>
                  <a:srgbClr val="FF0000"/>
                </a:solidFill>
              </a:rPr>
              <a:t>de technologie  à l’étranger</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MIT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solidFill>
                  <a:schemeClr val="tx1"/>
                </a:solidFill>
              </a:rPr>
              <a:t>La mission du MIT est de faire </a:t>
            </a:r>
            <a:r>
              <a:rPr lang="fr-FR" sz="1800" dirty="0" smtClean="0">
                <a:solidFill>
                  <a:schemeClr val="tx1"/>
                </a:solidFill>
              </a:rPr>
              <a:t>progresser la connaissance</a:t>
            </a:r>
            <a:r>
              <a:rPr lang="fr-FR" sz="1800" dirty="0">
                <a:solidFill>
                  <a:schemeClr val="tx1"/>
                </a:solidFill>
              </a:rPr>
              <a:t> </a:t>
            </a:r>
            <a:r>
              <a:rPr lang="fr-FR" sz="1800" dirty="0" smtClean="0">
                <a:solidFill>
                  <a:schemeClr val="tx1"/>
                </a:solidFill>
              </a:rPr>
              <a:t>et d’éduquer les étudiants en </a:t>
            </a:r>
            <a:r>
              <a:rPr lang="fr-FR" sz="1800" dirty="0">
                <a:solidFill>
                  <a:schemeClr val="tx1"/>
                </a:solidFill>
              </a:rPr>
              <a:t>sciences, en technologie et dans d'autres domaines d'études qui serviront le mieux le pays et le monde au XXIe siècle. Nous cherchons à développer dans chaque membre de </a:t>
            </a:r>
            <a:r>
              <a:rPr lang="fr-FR" sz="1800" dirty="0" smtClean="0">
                <a:solidFill>
                  <a:schemeClr val="tx1"/>
                </a:solidFill>
              </a:rPr>
              <a:t>la communauté du MIT</a:t>
            </a:r>
            <a:r>
              <a:rPr lang="fr-FR" sz="1800" dirty="0">
                <a:solidFill>
                  <a:schemeClr val="tx1"/>
                </a:solidFill>
              </a:rPr>
              <a:t> </a:t>
            </a:r>
            <a:r>
              <a:rPr lang="fr-FR" sz="1800" dirty="0" smtClean="0">
                <a:solidFill>
                  <a:schemeClr val="tx1"/>
                </a:solidFill>
              </a:rPr>
              <a:t>la </a:t>
            </a:r>
            <a:r>
              <a:rPr lang="fr-FR" sz="1800" dirty="0">
                <a:solidFill>
                  <a:schemeClr val="tx1"/>
                </a:solidFill>
              </a:rPr>
              <a:t>capacité et la passion de travailler </a:t>
            </a:r>
            <a:r>
              <a:rPr lang="fr-FR" sz="1800" dirty="0" smtClean="0">
                <a:solidFill>
                  <a:schemeClr val="tx1"/>
                </a:solidFill>
              </a:rPr>
              <a:t>de manière créative et efficace pour l’amélioration de l’humanité »</a:t>
            </a:r>
            <a:endParaRPr lang="fr-FR" sz="1800" dirty="0">
              <a:solidFill>
                <a:schemeClr val="tx1"/>
              </a:solidFill>
            </a:endParaRP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TECHNION</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smtClean="0"/>
              <a:t>Une </a:t>
            </a:r>
            <a:r>
              <a:rPr lang="fr-FR" dirty="0"/>
              <a:t>université de recherche scientifique et technologique, parmi les dix premiers du </a:t>
            </a:r>
            <a:r>
              <a:rPr lang="fr-FR" dirty="0" smtClean="0"/>
              <a:t>monde,</a:t>
            </a:r>
            <a:r>
              <a:rPr lang="fr-FR" sz="2500" i="1" dirty="0"/>
              <a:t> </a:t>
            </a:r>
            <a:r>
              <a:rPr lang="fr-FR" dirty="0" smtClean="0"/>
              <a:t>dédiée </a:t>
            </a:r>
            <a:r>
              <a:rPr lang="fr-FR" dirty="0"/>
              <a:t>à la création de connaissances et au développement du capital humain et du leadership</a:t>
            </a:r>
            <a:r>
              <a:rPr lang="fr-FR" b="1" dirty="0" smtClean="0"/>
              <a:t>,</a:t>
            </a: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CALTECH</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 Elargir </a:t>
            </a:r>
            <a:r>
              <a:rPr lang="fr-FR" sz="1800" dirty="0"/>
              <a:t>les connaissances humaines et de bénéficier à la société grâce à une recherche intégrée à l'éducation. Nous étudions les problèmes les plus difficiles et les plus fondamentaux de la science et de la technologie dans une atmosphère interdisciplinaire singulièrement collégiale, tout en éduquant les étudiants exceptionnels pour devenir des membres créatifs de la </a:t>
            </a:r>
            <a:r>
              <a:rPr lang="fr-FR" sz="1800" dirty="0" smtClean="0"/>
              <a:t>société »</a:t>
            </a:r>
            <a:endParaRPr lang="fr-FR" sz="1800" b="1" i="1" dirty="0"/>
          </a:p>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5740893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952872"/>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Les visions des universités</a:t>
            </a:r>
            <a:r>
              <a:rPr lang="fr-FR" sz="3200" b="1" dirty="0">
                <a:solidFill>
                  <a:srgbClr val="FF0000"/>
                </a:solidFill>
              </a:rPr>
              <a:t> </a:t>
            </a:r>
            <a:r>
              <a:rPr lang="fr-FR" sz="3200" b="1" dirty="0" smtClean="0">
                <a:solidFill>
                  <a:srgbClr val="FF0000"/>
                </a:solidFill>
              </a:rPr>
              <a:t>de technologie  à l’étranger</a:t>
            </a:r>
            <a:endParaRPr lang="fr-FR" sz="3600" b="1" dirty="0" smtClean="0">
              <a:solidFill>
                <a:srgbClr val="FF0000"/>
              </a:solidFill>
            </a:endParaRPr>
          </a:p>
        </p:txBody>
      </p:sp>
      <p:sp>
        <p:nvSpPr>
          <p:cNvPr id="7170" name="Rectangle 2"/>
          <p:cNvSpPr>
            <a:spLocks noGrp="1" noChangeArrowheads="1"/>
          </p:cNvSpPr>
          <p:nvPr>
            <p:ph idx="1"/>
          </p:nvPr>
        </p:nvSpPr>
        <p:spPr>
          <a:xfrm>
            <a:off x="2232000" y="971525"/>
            <a:ext cx="7704856" cy="6336704"/>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MIT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a:solidFill>
                  <a:schemeClr val="tx1"/>
                </a:solidFill>
              </a:rPr>
              <a:t>La mission du MIT est de faire </a:t>
            </a:r>
            <a:r>
              <a:rPr lang="fr-FR" sz="1800" dirty="0" smtClean="0">
                <a:solidFill>
                  <a:schemeClr val="tx1"/>
                </a:solidFill>
              </a:rPr>
              <a:t>progresser la connaissance</a:t>
            </a:r>
            <a:r>
              <a:rPr lang="fr-FR" sz="1800" dirty="0">
                <a:solidFill>
                  <a:schemeClr val="tx1"/>
                </a:solidFill>
              </a:rPr>
              <a:t> </a:t>
            </a:r>
            <a:r>
              <a:rPr lang="fr-FR" sz="1800" dirty="0" smtClean="0">
                <a:solidFill>
                  <a:schemeClr val="tx1"/>
                </a:solidFill>
              </a:rPr>
              <a:t>et d’éduquer les étudiants en </a:t>
            </a:r>
            <a:r>
              <a:rPr lang="fr-FR" sz="1800" dirty="0">
                <a:solidFill>
                  <a:schemeClr val="tx1"/>
                </a:solidFill>
              </a:rPr>
              <a:t>sciences, en technologie et dans d'autres domaines d'études qui serviront le mieux le pays et le monde au XXIe siècle. Nous cherchons à développer dans chaque membre de </a:t>
            </a:r>
            <a:r>
              <a:rPr lang="fr-FR" sz="1800" dirty="0" smtClean="0">
                <a:solidFill>
                  <a:schemeClr val="tx1"/>
                </a:solidFill>
              </a:rPr>
              <a:t>la communauté du MIT</a:t>
            </a:r>
            <a:r>
              <a:rPr lang="fr-FR" sz="1800" dirty="0">
                <a:solidFill>
                  <a:schemeClr val="tx1"/>
                </a:solidFill>
              </a:rPr>
              <a:t> </a:t>
            </a:r>
            <a:r>
              <a:rPr lang="fr-FR" sz="1800" dirty="0" smtClean="0">
                <a:solidFill>
                  <a:schemeClr val="tx1"/>
                </a:solidFill>
              </a:rPr>
              <a:t>la </a:t>
            </a:r>
            <a:r>
              <a:rPr lang="fr-FR" sz="1800" dirty="0">
                <a:solidFill>
                  <a:schemeClr val="tx1"/>
                </a:solidFill>
              </a:rPr>
              <a:t>capacité et la passion de travailler </a:t>
            </a:r>
            <a:r>
              <a:rPr lang="fr-FR" sz="1800" dirty="0" smtClean="0">
                <a:solidFill>
                  <a:schemeClr val="tx1"/>
                </a:solidFill>
              </a:rPr>
              <a:t>de manière créative et efficace pour l’amélioration de l’humanité »</a:t>
            </a:r>
            <a:endParaRPr lang="fr-FR" sz="1800" dirty="0">
              <a:solidFill>
                <a:schemeClr val="tx1"/>
              </a:solidFill>
            </a:endParaRP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TECHNION</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dirty="0" smtClean="0"/>
              <a:t>Une </a:t>
            </a:r>
            <a:r>
              <a:rPr lang="fr-FR" dirty="0"/>
              <a:t>université de recherche scientifique et technologique, parmi les dix premiers du </a:t>
            </a:r>
            <a:r>
              <a:rPr lang="fr-FR" dirty="0" smtClean="0"/>
              <a:t>monde,</a:t>
            </a:r>
            <a:r>
              <a:rPr lang="fr-FR" sz="2500" i="1" dirty="0"/>
              <a:t> </a:t>
            </a:r>
            <a:r>
              <a:rPr lang="fr-FR" dirty="0" smtClean="0"/>
              <a:t>dédiée </a:t>
            </a:r>
            <a:r>
              <a:rPr lang="fr-FR" dirty="0"/>
              <a:t>à la création de connaissances et au développement du capital humain et du leadership</a:t>
            </a:r>
            <a:r>
              <a:rPr lang="fr-FR" b="1" dirty="0" smtClean="0"/>
              <a:t>,</a:t>
            </a: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CALTECH</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800" dirty="0" smtClean="0"/>
              <a:t>« Elargir </a:t>
            </a:r>
            <a:r>
              <a:rPr lang="fr-FR" sz="1800" dirty="0"/>
              <a:t>les connaissances humaines et de bénéficier à la société grâce à une recherche intégrée à l'éducation. Nous étudions les problèmes les plus difficiles et les plus fondamentaux de la science et de la technologie dans une atmosphère interdisciplinaire singulièrement collégiale, tout en éduquant les étudiants exceptionnels pour devenir des membres créatifs de la </a:t>
            </a:r>
            <a:r>
              <a:rPr lang="fr-FR" sz="1800" dirty="0" smtClean="0"/>
              <a:t>société »</a:t>
            </a:r>
            <a:endParaRPr lang="fr-FR" sz="1800" b="1" i="1" dirty="0"/>
          </a:p>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6171534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952872"/>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Grandes écoles vs universités </a:t>
            </a:r>
            <a:br>
              <a:rPr lang="fr-FR" sz="3200" b="1" dirty="0" smtClean="0">
                <a:solidFill>
                  <a:srgbClr val="FF0000"/>
                </a:solidFill>
              </a:rPr>
            </a:br>
            <a:r>
              <a:rPr lang="fr-FR" sz="3200" b="1" dirty="0" smtClean="0">
                <a:solidFill>
                  <a:srgbClr val="FF0000"/>
                </a:solidFill>
              </a:rPr>
              <a:t>en France</a:t>
            </a:r>
            <a:endParaRPr lang="fr-FR" sz="3600" b="1" dirty="0" smtClean="0">
              <a:solidFill>
                <a:srgbClr val="FF0000"/>
              </a:solidFill>
            </a:endParaRPr>
          </a:p>
        </p:txBody>
      </p:sp>
      <p:sp>
        <p:nvSpPr>
          <p:cNvPr id="7170" name="Rectangle 2"/>
          <p:cNvSpPr>
            <a:spLocks noGrp="1" noChangeArrowheads="1"/>
          </p:cNvSpPr>
          <p:nvPr>
            <p:ph idx="1"/>
          </p:nvPr>
        </p:nvSpPr>
        <p:spPr>
          <a:xfrm>
            <a:off x="2232000" y="1475581"/>
            <a:ext cx="7704856" cy="5832648"/>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Grandes écoles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En liens forts avec le monde économique et sociétal</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On parle de « technologie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On sélectionne les élèves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Parfois des petites écoles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Gratuité pour les écoles publiques qui dépendent du MESRI</a:t>
            </a:r>
          </a:p>
          <a:p>
            <a:pPr marL="431800"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Universités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Le chantre du savoirs « académique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La recherche </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Le déficit de relations avec le monde économique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Pas de sélection</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Gratuité</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En général moins dotées que les grandes écoles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10432483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376488" y="18653"/>
            <a:ext cx="7416352" cy="952872"/>
          </a:xfrm>
        </p:spPr>
        <p:txBody>
          <a:bodyPr tIns="21168"/>
          <a:lstStyle/>
          <a:p>
            <a:pPr algn="ctr" eaLnBrk="1">
              <a:tabLst>
                <a:tab pos="723900" algn="l"/>
                <a:tab pos="1447800" algn="l"/>
                <a:tab pos="2171700" algn="l"/>
                <a:tab pos="2895600" algn="l"/>
                <a:tab pos="3619500" algn="l"/>
                <a:tab pos="4343400" algn="l"/>
                <a:tab pos="5067300" algn="l"/>
                <a:tab pos="5791200" algn="l"/>
                <a:tab pos="6515100" algn="l"/>
              </a:tabLst>
              <a:defRPr/>
            </a:pPr>
            <a:r>
              <a:rPr lang="fr-FR" sz="3200" b="1" dirty="0" smtClean="0">
                <a:solidFill>
                  <a:srgbClr val="FF0000"/>
                </a:solidFill>
              </a:rPr>
              <a:t>Grandes écoles </a:t>
            </a:r>
            <a:br>
              <a:rPr lang="fr-FR" sz="3200" b="1" dirty="0" smtClean="0">
                <a:solidFill>
                  <a:srgbClr val="FF0000"/>
                </a:solidFill>
              </a:rPr>
            </a:br>
            <a:r>
              <a:rPr lang="fr-FR" sz="3200" b="1" dirty="0" smtClean="0">
                <a:solidFill>
                  <a:srgbClr val="FF0000"/>
                </a:solidFill>
              </a:rPr>
              <a:t>les pour, les contres</a:t>
            </a:r>
            <a:endParaRPr lang="fr-FR" sz="3600" b="1" dirty="0" smtClean="0">
              <a:solidFill>
                <a:srgbClr val="FF0000"/>
              </a:solidFill>
            </a:endParaRPr>
          </a:p>
        </p:txBody>
      </p:sp>
      <p:sp>
        <p:nvSpPr>
          <p:cNvPr id="7170" name="Rectangle 2"/>
          <p:cNvSpPr>
            <a:spLocks noGrp="1" noChangeArrowheads="1"/>
          </p:cNvSpPr>
          <p:nvPr>
            <p:ph idx="1"/>
          </p:nvPr>
        </p:nvSpPr>
        <p:spPr>
          <a:xfrm>
            <a:off x="2232000" y="1475581"/>
            <a:ext cx="7704856" cy="5832648"/>
          </a:xfrm>
        </p:spPr>
        <p:txBody>
          <a:bodyPr tIns="75600"/>
          <a:lstStyle/>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rgbClr val="FF0000"/>
                </a:solidFill>
              </a:rPr>
              <a:t>Sélection forte</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Concours après 2 années intensives</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b="1" dirty="0" smtClean="0">
                <a:solidFill>
                  <a:schemeClr val="tx1"/>
                </a:solidFill>
              </a:rPr>
              <a:t>Certains élèves ne le supportent pas</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b="1" dirty="0" smtClean="0">
                <a:solidFill>
                  <a:schemeClr val="tx1"/>
                </a:solidFill>
              </a:rPr>
              <a:t>Interrogation sur l’esprit d’innovation</a:t>
            </a:r>
          </a:p>
          <a:p>
            <a:pPr marL="1031934" lvl="2"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2000" b="1" dirty="0" smtClean="0">
                <a:solidFill>
                  <a:schemeClr val="tx1"/>
                </a:solidFill>
              </a:rPr>
              <a:t>Mais le recrutement s’ouvre aux</a:t>
            </a:r>
          </a:p>
          <a:p>
            <a:pPr marL="1374866" lvl="3"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sz="1600" b="1" dirty="0" smtClean="0">
                <a:solidFill>
                  <a:schemeClr val="tx1"/>
                </a:solidFill>
              </a:rPr>
              <a:t>Universités (licence, IUT) voire BTS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Déterminisme social</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Faible % de filles</a:t>
            </a: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r>
              <a:rPr lang="fr-FR" b="1" dirty="0" smtClean="0">
                <a:solidFill>
                  <a:schemeClr val="tx1"/>
                </a:solidFill>
              </a:rPr>
              <a:t>Les écoles d’ingénieurs ne sont pas visibles à l’international.</a:t>
            </a:r>
            <a:endParaRPr lang="fr-FR" b="1" dirty="0" smtClean="0">
              <a:solidFill>
                <a:srgbClr val="FF0000"/>
              </a:solidFill>
            </a:endParaRPr>
          </a:p>
          <a:p>
            <a:endParaRPr lang="fr-FR" sz="5400"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endParaRPr>
          </a:p>
          <a:p>
            <a:pPr marL="431800" indent="-323850" eaLnBrk="1">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b="1" dirty="0" smtClean="0">
              <a:solidFill>
                <a:srgbClr val="FF0000"/>
              </a:solidFill>
              <a:latin typeface="Lucida Grande" charset="0"/>
              <a:cs typeface="Lucida Grande" charset="0"/>
            </a:endParaRPr>
          </a:p>
          <a:p>
            <a:pPr marL="731867" lvl="1" indent="-323850">
              <a:buClr>
                <a:srgbClr val="FF5C00"/>
              </a:buClr>
              <a:buSzPct val="120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a:p>
            <a:pPr marL="863600" lvl="1" indent="-323850" eaLnBrk="1">
              <a:buSzPct val="75000"/>
              <a:buFont typeface="Symbol" charset="0"/>
              <a:buChar char=""/>
              <a:tabLst>
                <a:tab pos="723900" algn="l"/>
                <a:tab pos="1447800" algn="l"/>
                <a:tab pos="2171700" algn="l"/>
                <a:tab pos="2895600" algn="l"/>
                <a:tab pos="3619500" algn="l"/>
                <a:tab pos="4343400" algn="l"/>
                <a:tab pos="5067300" algn="l"/>
                <a:tab pos="5791200" algn="l"/>
                <a:tab pos="6515100" algn="l"/>
              </a:tabLst>
              <a:defRPr/>
            </a:pPr>
            <a:endParaRPr lang="fr-FR" sz="2200" dirty="0" smtClean="0">
              <a:latin typeface="PT Sans" charset="0"/>
            </a:endParaRPr>
          </a:p>
        </p:txBody>
      </p:sp>
    </p:spTree>
    <p:extLst>
      <p:ext uri="{BB962C8B-B14F-4D97-AF65-F5344CB8AC3E}">
        <p14:creationId xmlns:p14="http://schemas.microsoft.com/office/powerpoint/2010/main" val="494369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ial Unicode MS"/>
        <a:cs typeface="Arial Unicode MS"/>
      </a:majorFont>
      <a:minorFont>
        <a:latin typeface="Arial"/>
        <a:ea typeface="Arial Unicode MS"/>
        <a:cs typeface="Arial Unicode MS"/>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x-none"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x-none" sz="1800" b="0" i="0" u="none" strike="noStrike" cap="none" normalizeH="0" baseline="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3589</TotalTime>
  <Words>1022</Words>
  <Application>Microsoft Office PowerPoint</Application>
  <PresentationFormat>Personnalisé</PresentationFormat>
  <Paragraphs>256</Paragraphs>
  <Slides>20</Slides>
  <Notes>12</Notes>
  <HiddenSlides>0</HiddenSlides>
  <MMClips>0</MMClips>
  <ScaleCrop>false</ScaleCrop>
  <HeadingPairs>
    <vt:vector size="4" baseType="variant">
      <vt:variant>
        <vt:lpstr>Thème</vt:lpstr>
      </vt:variant>
      <vt:variant>
        <vt:i4>3</vt:i4>
      </vt:variant>
      <vt:variant>
        <vt:lpstr>Titres des diapositives</vt:lpstr>
      </vt:variant>
      <vt:variant>
        <vt:i4>20</vt:i4>
      </vt:variant>
    </vt:vector>
  </HeadingPairs>
  <TitlesOfParts>
    <vt:vector size="23" baseType="lpstr">
      <vt:lpstr>2_Thème Office</vt:lpstr>
      <vt:lpstr>1_Conception personnalisée</vt:lpstr>
      <vt:lpstr>Conception personnalisée</vt:lpstr>
      <vt:lpstr>Les écoles d’ingénieurs en France</vt:lpstr>
      <vt:lpstr>Qu’est ce qu’un ingénieur</vt:lpstr>
      <vt:lpstr>Les écoles d’ingénieurs en France</vt:lpstr>
      <vt:lpstr>Les vision des écoles (1/3)</vt:lpstr>
      <vt:lpstr>Les visions des écoles (2/3)</vt:lpstr>
      <vt:lpstr>Les visions des universités de technologie  à l’étranger</vt:lpstr>
      <vt:lpstr>Les visions des universités de technologie  à l’étranger</vt:lpstr>
      <vt:lpstr>Grandes écoles vs universités  en France</vt:lpstr>
      <vt:lpstr>Grandes écoles  les pour, les contres</vt:lpstr>
      <vt:lpstr>Le système universitaire  au plan mondial</vt:lpstr>
      <vt:lpstr>Aujourd’hui</vt:lpstr>
      <vt:lpstr>Comment être attractif  au plan mondial</vt:lpstr>
      <vt:lpstr>ENSIIE Ecole nationale Supérieure d’informatique pour l’Industrie et l’Entreprise</vt:lpstr>
      <vt:lpstr>ENSIIE chiffres clés</vt:lpstr>
      <vt:lpstr>ENSIIE chiffres clés</vt:lpstr>
      <vt:lpstr>ENSIIE : Formation</vt:lpstr>
      <vt:lpstr>ENSIIE : positionnement original</vt:lpstr>
      <vt:lpstr>Intégration dans le milieu socio-économique local</vt:lpstr>
      <vt:lpstr>C-19</vt:lpstr>
      <vt:lpstr>ENSIIE Positionnement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Jacqueline Ménagé</dc:creator>
  <cp:lastModifiedBy>PAPLEUX</cp:lastModifiedBy>
  <cp:revision>199</cp:revision>
  <cp:lastPrinted>2017-09-19T14:54:53Z</cp:lastPrinted>
  <dcterms:created xsi:type="dcterms:W3CDTF">2012-11-19T13:15:27Z</dcterms:created>
  <dcterms:modified xsi:type="dcterms:W3CDTF">2017-09-24T15:59:07Z</dcterms:modified>
</cp:coreProperties>
</file>